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 id="2147483720" r:id="rId6"/>
    <p:sldMasterId id="2147483730" r:id="rId7"/>
    <p:sldMasterId id="2147483740" r:id="rId8"/>
    <p:sldMasterId id="2147483750" r:id="rId9"/>
    <p:sldMasterId id="2147483760" r:id="rId10"/>
    <p:sldMasterId id="2147483770" r:id="rId11"/>
    <p:sldMasterId id="2147483780" r:id="rId12"/>
    <p:sldMasterId id="2147483790" r:id="rId13"/>
    <p:sldMasterId id="2147483800" r:id="rId14"/>
    <p:sldMasterId id="2147483810" r:id="rId15"/>
    <p:sldMasterId id="2147483820" r:id="rId16"/>
    <p:sldMasterId id="2147483830" r:id="rId17"/>
  </p:sldMasterIdLst>
  <p:notesMasterIdLst>
    <p:notesMasterId r:id="rId101"/>
  </p:notesMasterIdLst>
  <p:handoutMasterIdLst>
    <p:handoutMasterId r:id="rId102"/>
  </p:handoutMasterIdLst>
  <p:sldIdLst>
    <p:sldId id="256" r:id="rId18"/>
    <p:sldId id="262" r:id="rId19"/>
    <p:sldId id="379" r:id="rId20"/>
    <p:sldId id="360" r:id="rId21"/>
    <p:sldId id="290" r:id="rId22"/>
    <p:sldId id="293" r:id="rId23"/>
    <p:sldId id="302" r:id="rId24"/>
    <p:sldId id="312" r:id="rId25"/>
    <p:sldId id="313" r:id="rId26"/>
    <p:sldId id="314" r:id="rId27"/>
    <p:sldId id="315" r:id="rId28"/>
    <p:sldId id="318" r:id="rId29"/>
    <p:sldId id="346" r:id="rId30"/>
    <p:sldId id="331" r:id="rId31"/>
    <p:sldId id="329" r:id="rId32"/>
    <p:sldId id="330" r:id="rId33"/>
    <p:sldId id="343" r:id="rId34"/>
    <p:sldId id="347" r:id="rId35"/>
    <p:sldId id="327" r:id="rId36"/>
    <p:sldId id="334" r:id="rId37"/>
    <p:sldId id="332" r:id="rId38"/>
    <p:sldId id="370" r:id="rId39"/>
    <p:sldId id="264" r:id="rId40"/>
    <p:sldId id="266" r:id="rId41"/>
    <p:sldId id="337" r:id="rId42"/>
    <p:sldId id="338" r:id="rId43"/>
    <p:sldId id="339" r:id="rId44"/>
    <p:sldId id="270" r:id="rId45"/>
    <p:sldId id="269" r:id="rId46"/>
    <p:sldId id="348" r:id="rId47"/>
    <p:sldId id="304" r:id="rId48"/>
    <p:sldId id="335" r:id="rId49"/>
    <p:sldId id="260" r:id="rId50"/>
    <p:sldId id="305" r:id="rId51"/>
    <p:sldId id="366" r:id="rId52"/>
    <p:sldId id="367" r:id="rId53"/>
    <p:sldId id="276" r:id="rId54"/>
    <p:sldId id="308" r:id="rId55"/>
    <p:sldId id="349" r:id="rId56"/>
    <p:sldId id="380" r:id="rId57"/>
    <p:sldId id="369" r:id="rId58"/>
    <p:sldId id="328" r:id="rId59"/>
    <p:sldId id="277" r:id="rId60"/>
    <p:sldId id="300" r:id="rId61"/>
    <p:sldId id="354" r:id="rId62"/>
    <p:sldId id="356" r:id="rId63"/>
    <p:sldId id="355" r:id="rId64"/>
    <p:sldId id="357" r:id="rId65"/>
    <p:sldId id="321" r:id="rId66"/>
    <p:sldId id="259" r:id="rId67"/>
    <p:sldId id="301" r:id="rId68"/>
    <p:sldId id="359" r:id="rId69"/>
    <p:sldId id="279" r:id="rId70"/>
    <p:sldId id="285" r:id="rId71"/>
    <p:sldId id="351" r:id="rId72"/>
    <p:sldId id="352" r:id="rId73"/>
    <p:sldId id="280" r:id="rId74"/>
    <p:sldId id="286" r:id="rId75"/>
    <p:sldId id="287" r:id="rId76"/>
    <p:sldId id="281" r:id="rId77"/>
    <p:sldId id="283" r:id="rId78"/>
    <p:sldId id="284" r:id="rId79"/>
    <p:sldId id="288" r:id="rId80"/>
    <p:sldId id="274" r:id="rId81"/>
    <p:sldId id="282" r:id="rId82"/>
    <p:sldId id="299" r:id="rId83"/>
    <p:sldId id="298" r:id="rId84"/>
    <p:sldId id="317" r:id="rId85"/>
    <p:sldId id="263" r:id="rId86"/>
    <p:sldId id="297" r:id="rId87"/>
    <p:sldId id="361" r:id="rId88"/>
    <p:sldId id="311" r:id="rId89"/>
    <p:sldId id="310" r:id="rId90"/>
    <p:sldId id="342" r:id="rId91"/>
    <p:sldId id="296" r:id="rId92"/>
    <p:sldId id="295" r:id="rId93"/>
    <p:sldId id="371" r:id="rId94"/>
    <p:sldId id="309" r:id="rId95"/>
    <p:sldId id="323" r:id="rId96"/>
    <p:sldId id="324" r:id="rId97"/>
    <p:sldId id="319" r:id="rId98"/>
    <p:sldId id="358" r:id="rId99"/>
    <p:sldId id="333" r:id="rId100"/>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505D6-F238-4BF6-85FF-6392B758DE2E}" v="14" dt="2020-04-08T04:46:14.4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0943" autoAdjust="0"/>
  </p:normalViewPr>
  <p:slideViewPr>
    <p:cSldViewPr>
      <p:cViewPr varScale="1">
        <p:scale>
          <a:sx n="110" d="100"/>
          <a:sy n="110" d="100"/>
        </p:scale>
        <p:origin x="1482" y="132"/>
      </p:cViewPr>
      <p:guideLst>
        <p:guide orient="horz" pos="2160"/>
        <p:guide pos="2880"/>
      </p:guideLst>
    </p:cSldViewPr>
  </p:slideViewPr>
  <p:outlineViewPr>
    <p:cViewPr>
      <p:scale>
        <a:sx n="33" d="100"/>
        <a:sy n="33" d="100"/>
      </p:scale>
      <p:origin x="0" y="-39768"/>
    </p:cViewPr>
  </p:outlineViewPr>
  <p:notesTextViewPr>
    <p:cViewPr>
      <p:scale>
        <a:sx n="1" d="1"/>
        <a:sy n="1" d="1"/>
      </p:scale>
      <p:origin x="0" y="0"/>
    </p:cViewPr>
  </p:notesTextViewPr>
  <p:sorterViewPr>
    <p:cViewPr>
      <p:scale>
        <a:sx n="27" d="100"/>
        <a:sy n="27" d="100"/>
      </p:scale>
      <p:origin x="0" y="0"/>
    </p:cViewPr>
  </p:sorterViewPr>
  <p:notesViewPr>
    <p:cSldViewPr>
      <p:cViewPr varScale="1">
        <p:scale>
          <a:sx n="80" d="100"/>
          <a:sy n="80" d="100"/>
        </p:scale>
        <p:origin x="-1962" y="-78"/>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2.xml"/><Relationship Id="rId107" Type="http://schemas.microsoft.com/office/2016/11/relationships/changesInfo" Target="changesInfos/changesInfo1.xml"/><Relationship Id="rId11" Type="http://schemas.openxmlformats.org/officeDocument/2006/relationships/slideMaster" Target="slideMasters/slideMaster7.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handoutMaster" Target="handoutMasters/handoutMaster1.xml"/><Relationship Id="rId5" Type="http://schemas.openxmlformats.org/officeDocument/2006/relationships/slideMaster" Target="slideMasters/slideMaster1.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tableStyles" Target="tableStyles.xml"/><Relationship Id="rId10" Type="http://schemas.openxmlformats.org/officeDocument/2006/relationships/slideMaster" Target="slideMasters/slideMaster6.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0.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290B3CB8-A284-4B80-B225-046B8CD853D8}"/>
    <pc:docChg chg="custSel addSld delSld modSld">
      <pc:chgData name="Jo Claes" userId="d64208f3-0076-4064-b6ac-7d8ee9dc279f" providerId="ADAL" clId="{290B3CB8-A284-4B80-B225-046B8CD853D8}" dt="2020-01-07T12:54:55.332" v="92" actId="478"/>
      <pc:docMkLst>
        <pc:docMk/>
      </pc:docMkLst>
      <pc:sldChg chg="modSp">
        <pc:chgData name="Jo Claes" userId="d64208f3-0076-4064-b6ac-7d8ee9dc279f" providerId="ADAL" clId="{290B3CB8-A284-4B80-B225-046B8CD853D8}" dt="2020-01-07T12:52:41.230" v="69" actId="27636"/>
        <pc:sldMkLst>
          <pc:docMk/>
          <pc:sldMk cId="999612699" sldId="259"/>
        </pc:sldMkLst>
        <pc:spChg chg="mod">
          <ac:chgData name="Jo Claes" userId="d64208f3-0076-4064-b6ac-7d8ee9dc279f" providerId="ADAL" clId="{290B3CB8-A284-4B80-B225-046B8CD853D8}" dt="2020-01-07T12:52:41.230" v="69" actId="27636"/>
          <ac:spMkLst>
            <pc:docMk/>
            <pc:sldMk cId="999612699" sldId="259"/>
            <ac:spMk id="3" creationId="{00000000-0000-0000-0000-000000000000}"/>
          </ac:spMkLst>
        </pc:spChg>
      </pc:sldChg>
      <pc:sldChg chg="modSp">
        <pc:chgData name="Jo Claes" userId="d64208f3-0076-4064-b6ac-7d8ee9dc279f" providerId="ADAL" clId="{290B3CB8-A284-4B80-B225-046B8CD853D8}" dt="2020-01-07T12:51:07.280" v="54"/>
        <pc:sldMkLst>
          <pc:docMk/>
          <pc:sldMk cId="637715712" sldId="260"/>
        </pc:sldMkLst>
        <pc:spChg chg="mod">
          <ac:chgData name="Jo Claes" userId="d64208f3-0076-4064-b6ac-7d8ee9dc279f" providerId="ADAL" clId="{290B3CB8-A284-4B80-B225-046B8CD853D8}" dt="2020-01-07T12:51:07.280" v="54"/>
          <ac:spMkLst>
            <pc:docMk/>
            <pc:sldMk cId="637715712" sldId="260"/>
            <ac:spMk id="13" creationId="{00000000-0000-0000-0000-000000000000}"/>
          </ac:spMkLst>
        </pc:spChg>
      </pc:sldChg>
      <pc:sldChg chg="del">
        <pc:chgData name="Jo Claes" userId="d64208f3-0076-4064-b6ac-7d8ee9dc279f" providerId="ADAL" clId="{290B3CB8-A284-4B80-B225-046B8CD853D8}" dt="2020-01-07T12:48:26.180" v="30" actId="2696"/>
        <pc:sldMkLst>
          <pc:docMk/>
          <pc:sldMk cId="2460686061" sldId="261"/>
        </pc:sldMkLst>
      </pc:sldChg>
      <pc:sldChg chg="modSp">
        <pc:chgData name="Jo Claes" userId="d64208f3-0076-4064-b6ac-7d8ee9dc279f" providerId="ADAL" clId="{290B3CB8-A284-4B80-B225-046B8CD853D8}" dt="2020-01-07T12:47:33.305" v="25" actId="6549"/>
        <pc:sldMkLst>
          <pc:docMk/>
          <pc:sldMk cId="803997359" sldId="262"/>
        </pc:sldMkLst>
        <pc:spChg chg="mod">
          <ac:chgData name="Jo Claes" userId="d64208f3-0076-4064-b6ac-7d8ee9dc279f" providerId="ADAL" clId="{290B3CB8-A284-4B80-B225-046B8CD853D8}" dt="2020-01-07T12:47:33.305" v="25" actId="6549"/>
          <ac:spMkLst>
            <pc:docMk/>
            <pc:sldMk cId="803997359" sldId="262"/>
            <ac:spMk id="3" creationId="{00000000-0000-0000-0000-000000000000}"/>
          </ac:spMkLst>
        </pc:spChg>
      </pc:sldChg>
      <pc:sldChg chg="modSp">
        <pc:chgData name="Jo Claes" userId="d64208f3-0076-4064-b6ac-7d8ee9dc279f" providerId="ADAL" clId="{290B3CB8-A284-4B80-B225-046B8CD853D8}" dt="2020-01-07T12:54:11.986" v="80" actId="20577"/>
        <pc:sldMkLst>
          <pc:docMk/>
          <pc:sldMk cId="298025202" sldId="263"/>
        </pc:sldMkLst>
        <pc:spChg chg="mod">
          <ac:chgData name="Jo Claes" userId="d64208f3-0076-4064-b6ac-7d8ee9dc279f" providerId="ADAL" clId="{290B3CB8-A284-4B80-B225-046B8CD853D8}" dt="2020-01-07T12:54:11.986" v="80" actId="20577"/>
          <ac:spMkLst>
            <pc:docMk/>
            <pc:sldMk cId="298025202" sldId="263"/>
            <ac:spMk id="3" creationId="{00000000-0000-0000-0000-000000000000}"/>
          </ac:spMkLst>
        </pc:spChg>
      </pc:sldChg>
      <pc:sldChg chg="modSp">
        <pc:chgData name="Jo Claes" userId="d64208f3-0076-4064-b6ac-7d8ee9dc279f" providerId="ADAL" clId="{290B3CB8-A284-4B80-B225-046B8CD853D8}" dt="2020-01-07T12:50:34.616" v="48"/>
        <pc:sldMkLst>
          <pc:docMk/>
          <pc:sldMk cId="2328390498" sldId="264"/>
        </pc:sldMkLst>
        <pc:spChg chg="mod">
          <ac:chgData name="Jo Claes" userId="d64208f3-0076-4064-b6ac-7d8ee9dc279f" providerId="ADAL" clId="{290B3CB8-A284-4B80-B225-046B8CD853D8}" dt="2020-01-07T12:50:34.616" v="48"/>
          <ac:spMkLst>
            <pc:docMk/>
            <pc:sldMk cId="2328390498" sldId="264"/>
            <ac:spMk id="3" creationId="{00000000-0000-0000-0000-000000000000}"/>
          </ac:spMkLst>
        </pc:spChg>
      </pc:sldChg>
      <pc:sldChg chg="delSp">
        <pc:chgData name="Jo Claes" userId="d64208f3-0076-4064-b6ac-7d8ee9dc279f" providerId="ADAL" clId="{290B3CB8-A284-4B80-B225-046B8CD853D8}" dt="2020-01-07T12:50:40.365" v="49" actId="478"/>
        <pc:sldMkLst>
          <pc:docMk/>
          <pc:sldMk cId="2673746157" sldId="266"/>
        </pc:sldMkLst>
        <pc:spChg chg="del">
          <ac:chgData name="Jo Claes" userId="d64208f3-0076-4064-b6ac-7d8ee9dc279f" providerId="ADAL" clId="{290B3CB8-A284-4B80-B225-046B8CD853D8}" dt="2020-01-07T12:50:40.365" v="49" actId="478"/>
          <ac:spMkLst>
            <pc:docMk/>
            <pc:sldMk cId="2673746157" sldId="266"/>
            <ac:spMk id="6" creationId="{00000000-0000-0000-0000-000000000000}"/>
          </ac:spMkLst>
        </pc:spChg>
      </pc:sldChg>
      <pc:sldChg chg="modSp">
        <pc:chgData name="Jo Claes" userId="d64208f3-0076-4064-b6ac-7d8ee9dc279f" providerId="ADAL" clId="{290B3CB8-A284-4B80-B225-046B8CD853D8}" dt="2020-01-07T12:52:12.117" v="62" actId="20577"/>
        <pc:sldMkLst>
          <pc:docMk/>
          <pc:sldMk cId="2785461785" sldId="277"/>
        </pc:sldMkLst>
        <pc:spChg chg="mod">
          <ac:chgData name="Jo Claes" userId="d64208f3-0076-4064-b6ac-7d8ee9dc279f" providerId="ADAL" clId="{290B3CB8-A284-4B80-B225-046B8CD853D8}" dt="2020-01-07T12:52:12.117" v="62" actId="20577"/>
          <ac:spMkLst>
            <pc:docMk/>
            <pc:sldMk cId="2785461785" sldId="277"/>
            <ac:spMk id="3" creationId="{00000000-0000-0000-0000-000000000000}"/>
          </ac:spMkLst>
        </pc:spChg>
      </pc:sldChg>
      <pc:sldChg chg="modSp">
        <pc:chgData name="Jo Claes" userId="d64208f3-0076-4064-b6ac-7d8ee9dc279f" providerId="ADAL" clId="{290B3CB8-A284-4B80-B225-046B8CD853D8}" dt="2020-01-07T12:52:57.352" v="72" actId="5793"/>
        <pc:sldMkLst>
          <pc:docMk/>
          <pc:sldMk cId="1161067345" sldId="279"/>
        </pc:sldMkLst>
        <pc:spChg chg="mod">
          <ac:chgData name="Jo Claes" userId="d64208f3-0076-4064-b6ac-7d8ee9dc279f" providerId="ADAL" clId="{290B3CB8-A284-4B80-B225-046B8CD853D8}" dt="2020-01-07T12:52:57.352" v="72" actId="5793"/>
          <ac:spMkLst>
            <pc:docMk/>
            <pc:sldMk cId="1161067345" sldId="279"/>
            <ac:spMk id="3" creationId="{00000000-0000-0000-0000-000000000000}"/>
          </ac:spMkLst>
        </pc:spChg>
      </pc:sldChg>
      <pc:sldChg chg="modSp">
        <pc:chgData name="Jo Claes" userId="d64208f3-0076-4064-b6ac-7d8ee9dc279f" providerId="ADAL" clId="{290B3CB8-A284-4B80-B225-046B8CD853D8}" dt="2020-01-07T12:53:24.122" v="75"/>
        <pc:sldMkLst>
          <pc:docMk/>
          <pc:sldMk cId="231579039" sldId="281"/>
        </pc:sldMkLst>
        <pc:spChg chg="mod">
          <ac:chgData name="Jo Claes" userId="d64208f3-0076-4064-b6ac-7d8ee9dc279f" providerId="ADAL" clId="{290B3CB8-A284-4B80-B225-046B8CD853D8}" dt="2020-01-07T12:53:24.122" v="75"/>
          <ac:spMkLst>
            <pc:docMk/>
            <pc:sldMk cId="231579039" sldId="281"/>
            <ac:spMk id="3" creationId="{00000000-0000-0000-0000-000000000000}"/>
          </ac:spMkLst>
        </pc:spChg>
      </pc:sldChg>
      <pc:sldChg chg="modSp">
        <pc:chgData name="Jo Claes" userId="d64208f3-0076-4064-b6ac-7d8ee9dc279f" providerId="ADAL" clId="{290B3CB8-A284-4B80-B225-046B8CD853D8}" dt="2020-01-07T12:53:42.915" v="76"/>
        <pc:sldMkLst>
          <pc:docMk/>
          <pc:sldMk cId="2091106010" sldId="282"/>
        </pc:sldMkLst>
        <pc:spChg chg="mod">
          <ac:chgData name="Jo Claes" userId="d64208f3-0076-4064-b6ac-7d8ee9dc279f" providerId="ADAL" clId="{290B3CB8-A284-4B80-B225-046B8CD853D8}" dt="2020-01-07T12:53:42.915" v="76"/>
          <ac:spMkLst>
            <pc:docMk/>
            <pc:sldMk cId="2091106010" sldId="282"/>
            <ac:spMk id="3" creationId="{00000000-0000-0000-0000-000000000000}"/>
          </ac:spMkLst>
        </pc:spChg>
      </pc:sldChg>
      <pc:sldChg chg="modSp">
        <pc:chgData name="Jo Claes" userId="d64208f3-0076-4064-b6ac-7d8ee9dc279f" providerId="ADAL" clId="{290B3CB8-A284-4B80-B225-046B8CD853D8}" dt="2020-01-07T12:54:35.602" v="82"/>
        <pc:sldMkLst>
          <pc:docMk/>
          <pc:sldMk cId="3638602594" sldId="296"/>
        </pc:sldMkLst>
        <pc:spChg chg="mod">
          <ac:chgData name="Jo Claes" userId="d64208f3-0076-4064-b6ac-7d8ee9dc279f" providerId="ADAL" clId="{290B3CB8-A284-4B80-B225-046B8CD853D8}" dt="2020-01-07T12:54:35.602" v="82"/>
          <ac:spMkLst>
            <pc:docMk/>
            <pc:sldMk cId="3638602594" sldId="296"/>
            <ac:spMk id="3" creationId="{00000000-0000-0000-0000-000000000000}"/>
          </ac:spMkLst>
        </pc:spChg>
      </pc:sldChg>
      <pc:sldChg chg="delSp">
        <pc:chgData name="Jo Claes" userId="d64208f3-0076-4064-b6ac-7d8ee9dc279f" providerId="ADAL" clId="{290B3CB8-A284-4B80-B225-046B8CD853D8}" dt="2020-01-07T12:49:42.550" v="33" actId="478"/>
        <pc:sldMkLst>
          <pc:docMk/>
          <pc:sldMk cId="1629110792" sldId="312"/>
        </pc:sldMkLst>
        <pc:spChg chg="del">
          <ac:chgData name="Jo Claes" userId="d64208f3-0076-4064-b6ac-7d8ee9dc279f" providerId="ADAL" clId="{290B3CB8-A284-4B80-B225-046B8CD853D8}" dt="2020-01-07T12:49:42.550" v="33" actId="478"/>
          <ac:spMkLst>
            <pc:docMk/>
            <pc:sldMk cId="1629110792" sldId="312"/>
            <ac:spMk id="6" creationId="{00000000-0000-0000-0000-000000000000}"/>
          </ac:spMkLst>
        </pc:spChg>
      </pc:sldChg>
      <pc:sldChg chg="delSp modSp">
        <pc:chgData name="Jo Claes" userId="d64208f3-0076-4064-b6ac-7d8ee9dc279f" providerId="ADAL" clId="{290B3CB8-A284-4B80-B225-046B8CD853D8}" dt="2020-01-07T12:49:45.799" v="35" actId="478"/>
        <pc:sldMkLst>
          <pc:docMk/>
          <pc:sldMk cId="2277997600" sldId="313"/>
        </pc:sldMkLst>
        <pc:spChg chg="del mod">
          <ac:chgData name="Jo Claes" userId="d64208f3-0076-4064-b6ac-7d8ee9dc279f" providerId="ADAL" clId="{290B3CB8-A284-4B80-B225-046B8CD853D8}" dt="2020-01-07T12:49:45.799" v="35" actId="478"/>
          <ac:spMkLst>
            <pc:docMk/>
            <pc:sldMk cId="2277997600" sldId="313"/>
            <ac:spMk id="9" creationId="{00000000-0000-0000-0000-000000000000}"/>
          </ac:spMkLst>
        </pc:spChg>
      </pc:sldChg>
      <pc:sldChg chg="delSp">
        <pc:chgData name="Jo Claes" userId="d64208f3-0076-4064-b6ac-7d8ee9dc279f" providerId="ADAL" clId="{290B3CB8-A284-4B80-B225-046B8CD853D8}" dt="2020-01-07T12:49:48.205" v="36" actId="478"/>
        <pc:sldMkLst>
          <pc:docMk/>
          <pc:sldMk cId="391863118" sldId="314"/>
        </pc:sldMkLst>
        <pc:spChg chg="del">
          <ac:chgData name="Jo Claes" userId="d64208f3-0076-4064-b6ac-7d8ee9dc279f" providerId="ADAL" clId="{290B3CB8-A284-4B80-B225-046B8CD853D8}" dt="2020-01-07T12:49:48.205" v="36" actId="478"/>
          <ac:spMkLst>
            <pc:docMk/>
            <pc:sldMk cId="391863118" sldId="314"/>
            <ac:spMk id="7" creationId="{00000000-0000-0000-0000-000000000000}"/>
          </ac:spMkLst>
        </pc:spChg>
      </pc:sldChg>
      <pc:sldChg chg="delSp">
        <pc:chgData name="Jo Claes" userId="d64208f3-0076-4064-b6ac-7d8ee9dc279f" providerId="ADAL" clId="{290B3CB8-A284-4B80-B225-046B8CD853D8}" dt="2020-01-07T12:49:50.704" v="37" actId="478"/>
        <pc:sldMkLst>
          <pc:docMk/>
          <pc:sldMk cId="565073640" sldId="315"/>
        </pc:sldMkLst>
        <pc:spChg chg="del">
          <ac:chgData name="Jo Claes" userId="d64208f3-0076-4064-b6ac-7d8ee9dc279f" providerId="ADAL" clId="{290B3CB8-A284-4B80-B225-046B8CD853D8}" dt="2020-01-07T12:49:50.704" v="37" actId="478"/>
          <ac:spMkLst>
            <pc:docMk/>
            <pc:sldMk cId="565073640" sldId="315"/>
            <ac:spMk id="7" creationId="{00000000-0000-0000-0000-000000000000}"/>
          </ac:spMkLst>
        </pc:spChg>
      </pc:sldChg>
      <pc:sldChg chg="delSp">
        <pc:chgData name="Jo Claes" userId="d64208f3-0076-4064-b6ac-7d8ee9dc279f" providerId="ADAL" clId="{290B3CB8-A284-4B80-B225-046B8CD853D8}" dt="2020-01-07T12:53:59.973" v="77" actId="478"/>
        <pc:sldMkLst>
          <pc:docMk/>
          <pc:sldMk cId="4033495200" sldId="317"/>
        </pc:sldMkLst>
        <pc:spChg chg="del">
          <ac:chgData name="Jo Claes" userId="d64208f3-0076-4064-b6ac-7d8ee9dc279f" providerId="ADAL" clId="{290B3CB8-A284-4B80-B225-046B8CD853D8}" dt="2020-01-07T12:53:59.973" v="77" actId="478"/>
          <ac:spMkLst>
            <pc:docMk/>
            <pc:sldMk cId="4033495200" sldId="317"/>
            <ac:spMk id="8" creationId="{00000000-0000-0000-0000-000000000000}"/>
          </ac:spMkLst>
        </pc:spChg>
      </pc:sldChg>
      <pc:sldChg chg="delSp">
        <pc:chgData name="Jo Claes" userId="d64208f3-0076-4064-b6ac-7d8ee9dc279f" providerId="ADAL" clId="{290B3CB8-A284-4B80-B225-046B8CD853D8}" dt="2020-01-07T12:49:52.766" v="38" actId="478"/>
        <pc:sldMkLst>
          <pc:docMk/>
          <pc:sldMk cId="89270508" sldId="318"/>
        </pc:sldMkLst>
        <pc:spChg chg="del">
          <ac:chgData name="Jo Claes" userId="d64208f3-0076-4064-b6ac-7d8ee9dc279f" providerId="ADAL" clId="{290B3CB8-A284-4B80-B225-046B8CD853D8}" dt="2020-01-07T12:49:52.766" v="38" actId="478"/>
          <ac:spMkLst>
            <pc:docMk/>
            <pc:sldMk cId="89270508" sldId="318"/>
            <ac:spMk id="7" creationId="{00000000-0000-0000-0000-000000000000}"/>
          </ac:spMkLst>
        </pc:spChg>
      </pc:sldChg>
      <pc:sldChg chg="delSp">
        <pc:chgData name="Jo Claes" userId="d64208f3-0076-4064-b6ac-7d8ee9dc279f" providerId="ADAL" clId="{290B3CB8-A284-4B80-B225-046B8CD853D8}" dt="2020-01-07T12:52:30.342" v="67" actId="478"/>
        <pc:sldMkLst>
          <pc:docMk/>
          <pc:sldMk cId="1218086566" sldId="321"/>
        </pc:sldMkLst>
        <pc:spChg chg="del">
          <ac:chgData name="Jo Claes" userId="d64208f3-0076-4064-b6ac-7d8ee9dc279f" providerId="ADAL" clId="{290B3CB8-A284-4B80-B225-046B8CD853D8}" dt="2020-01-07T12:52:30.342" v="67" actId="478"/>
          <ac:spMkLst>
            <pc:docMk/>
            <pc:sldMk cId="1218086566" sldId="321"/>
            <ac:spMk id="6" creationId="{00000000-0000-0000-0000-000000000000}"/>
          </ac:spMkLst>
        </pc:spChg>
      </pc:sldChg>
      <pc:sldChg chg="delSp">
        <pc:chgData name="Jo Claes" userId="d64208f3-0076-4064-b6ac-7d8ee9dc279f" providerId="ADAL" clId="{290B3CB8-A284-4B80-B225-046B8CD853D8}" dt="2020-01-07T12:54:55.332" v="92" actId="478"/>
        <pc:sldMkLst>
          <pc:docMk/>
          <pc:sldMk cId="1597069671" sldId="324"/>
        </pc:sldMkLst>
        <pc:spChg chg="del">
          <ac:chgData name="Jo Claes" userId="d64208f3-0076-4064-b6ac-7d8ee9dc279f" providerId="ADAL" clId="{290B3CB8-A284-4B80-B225-046B8CD853D8}" dt="2020-01-07T12:54:55.332" v="92" actId="478"/>
          <ac:spMkLst>
            <pc:docMk/>
            <pc:sldMk cId="1597069671" sldId="324"/>
            <ac:spMk id="6" creationId="{00000000-0000-0000-0000-000000000000}"/>
          </ac:spMkLst>
        </pc:spChg>
      </pc:sldChg>
      <pc:sldChg chg="delSp">
        <pc:chgData name="Jo Claes" userId="d64208f3-0076-4064-b6ac-7d8ee9dc279f" providerId="ADAL" clId="{290B3CB8-A284-4B80-B225-046B8CD853D8}" dt="2020-01-07T12:51:59.744" v="59" actId="478"/>
        <pc:sldMkLst>
          <pc:docMk/>
          <pc:sldMk cId="757271836" sldId="328"/>
        </pc:sldMkLst>
        <pc:spChg chg="del">
          <ac:chgData name="Jo Claes" userId="d64208f3-0076-4064-b6ac-7d8ee9dc279f" providerId="ADAL" clId="{290B3CB8-A284-4B80-B225-046B8CD853D8}" dt="2020-01-07T12:51:59.744" v="59" actId="478"/>
          <ac:spMkLst>
            <pc:docMk/>
            <pc:sldMk cId="757271836" sldId="328"/>
            <ac:spMk id="7" creationId="{00000000-0000-0000-0000-000000000000}"/>
          </ac:spMkLst>
        </pc:spChg>
      </pc:sldChg>
      <pc:sldChg chg="delSp">
        <pc:chgData name="Jo Claes" userId="d64208f3-0076-4064-b6ac-7d8ee9dc279f" providerId="ADAL" clId="{290B3CB8-A284-4B80-B225-046B8CD853D8}" dt="2020-01-07T12:49:59.967" v="41" actId="478"/>
        <pc:sldMkLst>
          <pc:docMk/>
          <pc:sldMk cId="2384028988" sldId="329"/>
        </pc:sldMkLst>
        <pc:spChg chg="del">
          <ac:chgData name="Jo Claes" userId="d64208f3-0076-4064-b6ac-7d8ee9dc279f" providerId="ADAL" clId="{290B3CB8-A284-4B80-B225-046B8CD853D8}" dt="2020-01-07T12:49:59.967" v="41" actId="478"/>
          <ac:spMkLst>
            <pc:docMk/>
            <pc:sldMk cId="2384028988" sldId="329"/>
            <ac:spMk id="7" creationId="{00000000-0000-0000-0000-000000000000}"/>
          </ac:spMkLst>
        </pc:spChg>
      </pc:sldChg>
      <pc:sldChg chg="delSp">
        <pc:chgData name="Jo Claes" userId="d64208f3-0076-4064-b6ac-7d8ee9dc279f" providerId="ADAL" clId="{290B3CB8-A284-4B80-B225-046B8CD853D8}" dt="2020-01-07T12:50:02.295" v="42" actId="478"/>
        <pc:sldMkLst>
          <pc:docMk/>
          <pc:sldMk cId="2124871585" sldId="330"/>
        </pc:sldMkLst>
        <pc:spChg chg="del">
          <ac:chgData name="Jo Claes" userId="d64208f3-0076-4064-b6ac-7d8ee9dc279f" providerId="ADAL" clId="{290B3CB8-A284-4B80-B225-046B8CD853D8}" dt="2020-01-07T12:50:02.295" v="42" actId="478"/>
          <ac:spMkLst>
            <pc:docMk/>
            <pc:sldMk cId="2124871585" sldId="330"/>
            <ac:spMk id="6" creationId="{00000000-0000-0000-0000-000000000000}"/>
          </ac:spMkLst>
        </pc:spChg>
      </pc:sldChg>
      <pc:sldChg chg="delSp">
        <pc:chgData name="Jo Claes" userId="d64208f3-0076-4064-b6ac-7d8ee9dc279f" providerId="ADAL" clId="{290B3CB8-A284-4B80-B225-046B8CD853D8}" dt="2020-01-07T12:49:57.921" v="40" actId="478"/>
        <pc:sldMkLst>
          <pc:docMk/>
          <pc:sldMk cId="1937078021" sldId="331"/>
        </pc:sldMkLst>
        <pc:spChg chg="del">
          <ac:chgData name="Jo Claes" userId="d64208f3-0076-4064-b6ac-7d8ee9dc279f" providerId="ADAL" clId="{290B3CB8-A284-4B80-B225-046B8CD853D8}" dt="2020-01-07T12:49:57.921" v="40" actId="478"/>
          <ac:spMkLst>
            <pc:docMk/>
            <pc:sldMk cId="1937078021" sldId="331"/>
            <ac:spMk id="8" creationId="{00000000-0000-0000-0000-000000000000}"/>
          </ac:spMkLst>
        </pc:spChg>
      </pc:sldChg>
      <pc:sldChg chg="delSp">
        <pc:chgData name="Jo Claes" userId="d64208f3-0076-4064-b6ac-7d8ee9dc279f" providerId="ADAL" clId="{290B3CB8-A284-4B80-B225-046B8CD853D8}" dt="2020-01-07T12:50:15.168" v="46" actId="478"/>
        <pc:sldMkLst>
          <pc:docMk/>
          <pc:sldMk cId="688455325" sldId="332"/>
        </pc:sldMkLst>
        <pc:spChg chg="del">
          <ac:chgData name="Jo Claes" userId="d64208f3-0076-4064-b6ac-7d8ee9dc279f" providerId="ADAL" clId="{290B3CB8-A284-4B80-B225-046B8CD853D8}" dt="2020-01-07T12:50:15.168" v="46" actId="478"/>
          <ac:spMkLst>
            <pc:docMk/>
            <pc:sldMk cId="688455325" sldId="332"/>
            <ac:spMk id="6" creationId="{00000000-0000-0000-0000-000000000000}"/>
          </ac:spMkLst>
        </pc:spChg>
      </pc:sldChg>
      <pc:sldChg chg="delSp">
        <pc:chgData name="Jo Claes" userId="d64208f3-0076-4064-b6ac-7d8ee9dc279f" providerId="ADAL" clId="{290B3CB8-A284-4B80-B225-046B8CD853D8}" dt="2020-01-07T12:50:13.302" v="45" actId="478"/>
        <pc:sldMkLst>
          <pc:docMk/>
          <pc:sldMk cId="2323238449" sldId="334"/>
        </pc:sldMkLst>
        <pc:spChg chg="del">
          <ac:chgData name="Jo Claes" userId="d64208f3-0076-4064-b6ac-7d8ee9dc279f" providerId="ADAL" clId="{290B3CB8-A284-4B80-B225-046B8CD853D8}" dt="2020-01-07T12:50:13.302" v="45" actId="478"/>
          <ac:spMkLst>
            <pc:docMk/>
            <pc:sldMk cId="2323238449" sldId="334"/>
            <ac:spMk id="6" creationId="{00000000-0000-0000-0000-000000000000}"/>
          </ac:spMkLst>
        </pc:spChg>
      </pc:sldChg>
      <pc:sldChg chg="delSp">
        <pc:chgData name="Jo Claes" userId="d64208f3-0076-4064-b6ac-7d8ee9dc279f" providerId="ADAL" clId="{290B3CB8-A284-4B80-B225-046B8CD853D8}" dt="2020-01-07T12:50:52.940" v="53" actId="478"/>
        <pc:sldMkLst>
          <pc:docMk/>
          <pc:sldMk cId="1444544150" sldId="335"/>
        </pc:sldMkLst>
        <pc:spChg chg="del">
          <ac:chgData name="Jo Claes" userId="d64208f3-0076-4064-b6ac-7d8ee9dc279f" providerId="ADAL" clId="{290B3CB8-A284-4B80-B225-046B8CD853D8}" dt="2020-01-07T12:50:52.940" v="53" actId="478"/>
          <ac:spMkLst>
            <pc:docMk/>
            <pc:sldMk cId="1444544150" sldId="335"/>
            <ac:spMk id="8" creationId="{00000000-0000-0000-0000-000000000000}"/>
          </ac:spMkLst>
        </pc:spChg>
      </pc:sldChg>
      <pc:sldChg chg="delSp">
        <pc:chgData name="Jo Claes" userId="d64208f3-0076-4064-b6ac-7d8ee9dc279f" providerId="ADAL" clId="{290B3CB8-A284-4B80-B225-046B8CD853D8}" dt="2020-01-07T12:50:42.693" v="50" actId="478"/>
        <pc:sldMkLst>
          <pc:docMk/>
          <pc:sldMk cId="3145073552" sldId="337"/>
        </pc:sldMkLst>
        <pc:spChg chg="del">
          <ac:chgData name="Jo Claes" userId="d64208f3-0076-4064-b6ac-7d8ee9dc279f" providerId="ADAL" clId="{290B3CB8-A284-4B80-B225-046B8CD853D8}" dt="2020-01-07T12:50:42.693" v="50" actId="478"/>
          <ac:spMkLst>
            <pc:docMk/>
            <pc:sldMk cId="3145073552" sldId="337"/>
            <ac:spMk id="7" creationId="{00000000-0000-0000-0000-000000000000}"/>
          </ac:spMkLst>
        </pc:spChg>
      </pc:sldChg>
      <pc:sldChg chg="delSp">
        <pc:chgData name="Jo Claes" userId="d64208f3-0076-4064-b6ac-7d8ee9dc279f" providerId="ADAL" clId="{290B3CB8-A284-4B80-B225-046B8CD853D8}" dt="2020-01-07T12:50:44.708" v="51" actId="478"/>
        <pc:sldMkLst>
          <pc:docMk/>
          <pc:sldMk cId="2165329136" sldId="338"/>
        </pc:sldMkLst>
        <pc:spChg chg="del">
          <ac:chgData name="Jo Claes" userId="d64208f3-0076-4064-b6ac-7d8ee9dc279f" providerId="ADAL" clId="{290B3CB8-A284-4B80-B225-046B8CD853D8}" dt="2020-01-07T12:50:44.708" v="51" actId="478"/>
          <ac:spMkLst>
            <pc:docMk/>
            <pc:sldMk cId="2165329136" sldId="338"/>
            <ac:spMk id="6" creationId="{00000000-0000-0000-0000-000000000000}"/>
          </ac:spMkLst>
        </pc:spChg>
      </pc:sldChg>
      <pc:sldChg chg="delSp">
        <pc:chgData name="Jo Claes" userId="d64208f3-0076-4064-b6ac-7d8ee9dc279f" providerId="ADAL" clId="{290B3CB8-A284-4B80-B225-046B8CD853D8}" dt="2020-01-07T12:50:46.535" v="52" actId="478"/>
        <pc:sldMkLst>
          <pc:docMk/>
          <pc:sldMk cId="3117161164" sldId="339"/>
        </pc:sldMkLst>
        <pc:spChg chg="del">
          <ac:chgData name="Jo Claes" userId="d64208f3-0076-4064-b6ac-7d8ee9dc279f" providerId="ADAL" clId="{290B3CB8-A284-4B80-B225-046B8CD853D8}" dt="2020-01-07T12:50:46.535" v="52" actId="478"/>
          <ac:spMkLst>
            <pc:docMk/>
            <pc:sldMk cId="3117161164" sldId="339"/>
            <ac:spMk id="6" creationId="{00000000-0000-0000-0000-000000000000}"/>
          </ac:spMkLst>
        </pc:spChg>
      </pc:sldChg>
      <pc:sldChg chg="delSp">
        <pc:chgData name="Jo Claes" userId="d64208f3-0076-4064-b6ac-7d8ee9dc279f" providerId="ADAL" clId="{290B3CB8-A284-4B80-B225-046B8CD853D8}" dt="2020-01-07T12:54:23.215" v="81" actId="478"/>
        <pc:sldMkLst>
          <pc:docMk/>
          <pc:sldMk cId="1088251147" sldId="342"/>
        </pc:sldMkLst>
        <pc:spChg chg="del">
          <ac:chgData name="Jo Claes" userId="d64208f3-0076-4064-b6ac-7d8ee9dc279f" providerId="ADAL" clId="{290B3CB8-A284-4B80-B225-046B8CD853D8}" dt="2020-01-07T12:54:23.215" v="81" actId="478"/>
          <ac:spMkLst>
            <pc:docMk/>
            <pc:sldMk cId="1088251147" sldId="342"/>
            <ac:spMk id="6" creationId="{00000000-0000-0000-0000-000000000000}"/>
          </ac:spMkLst>
        </pc:spChg>
      </pc:sldChg>
      <pc:sldChg chg="delSp">
        <pc:chgData name="Jo Claes" userId="d64208f3-0076-4064-b6ac-7d8ee9dc279f" providerId="ADAL" clId="{290B3CB8-A284-4B80-B225-046B8CD853D8}" dt="2020-01-07T12:50:04.576" v="43" actId="478"/>
        <pc:sldMkLst>
          <pc:docMk/>
          <pc:sldMk cId="102027937" sldId="343"/>
        </pc:sldMkLst>
        <pc:spChg chg="del">
          <ac:chgData name="Jo Claes" userId="d64208f3-0076-4064-b6ac-7d8ee9dc279f" providerId="ADAL" clId="{290B3CB8-A284-4B80-B225-046B8CD853D8}" dt="2020-01-07T12:50:04.576" v="43" actId="478"/>
          <ac:spMkLst>
            <pc:docMk/>
            <pc:sldMk cId="102027937" sldId="343"/>
            <ac:spMk id="6" creationId="{00000000-0000-0000-0000-000000000000}"/>
          </ac:spMkLst>
        </pc:spChg>
      </pc:sldChg>
      <pc:sldChg chg="delSp">
        <pc:chgData name="Jo Claes" userId="d64208f3-0076-4064-b6ac-7d8ee9dc279f" providerId="ADAL" clId="{290B3CB8-A284-4B80-B225-046B8CD853D8}" dt="2020-01-07T12:49:55.625" v="39" actId="478"/>
        <pc:sldMkLst>
          <pc:docMk/>
          <pc:sldMk cId="1376454233" sldId="346"/>
        </pc:sldMkLst>
        <pc:spChg chg="del">
          <ac:chgData name="Jo Claes" userId="d64208f3-0076-4064-b6ac-7d8ee9dc279f" providerId="ADAL" clId="{290B3CB8-A284-4B80-B225-046B8CD853D8}" dt="2020-01-07T12:49:55.625" v="39" actId="478"/>
          <ac:spMkLst>
            <pc:docMk/>
            <pc:sldMk cId="1376454233" sldId="346"/>
            <ac:spMk id="6" creationId="{00000000-0000-0000-0000-000000000000}"/>
          </ac:spMkLst>
        </pc:spChg>
      </pc:sldChg>
      <pc:sldChg chg="delSp">
        <pc:chgData name="Jo Claes" userId="d64208f3-0076-4064-b6ac-7d8ee9dc279f" providerId="ADAL" clId="{290B3CB8-A284-4B80-B225-046B8CD853D8}" dt="2020-01-07T12:50:06.138" v="44" actId="478"/>
        <pc:sldMkLst>
          <pc:docMk/>
          <pc:sldMk cId="1187567778" sldId="347"/>
        </pc:sldMkLst>
        <pc:spChg chg="del">
          <ac:chgData name="Jo Claes" userId="d64208f3-0076-4064-b6ac-7d8ee9dc279f" providerId="ADAL" clId="{290B3CB8-A284-4B80-B225-046B8CD853D8}" dt="2020-01-07T12:50:06.138" v="44" actId="478"/>
          <ac:spMkLst>
            <pc:docMk/>
            <pc:sldMk cId="1187567778" sldId="347"/>
            <ac:spMk id="8" creationId="{00000000-0000-0000-0000-000000000000}"/>
          </ac:spMkLst>
        </pc:spChg>
      </pc:sldChg>
      <pc:sldChg chg="delSp">
        <pc:chgData name="Jo Claes" userId="d64208f3-0076-4064-b6ac-7d8ee9dc279f" providerId="ADAL" clId="{290B3CB8-A284-4B80-B225-046B8CD853D8}" dt="2020-01-07T12:51:18.285" v="56" actId="478"/>
        <pc:sldMkLst>
          <pc:docMk/>
          <pc:sldMk cId="578647305" sldId="349"/>
        </pc:sldMkLst>
        <pc:spChg chg="del">
          <ac:chgData name="Jo Claes" userId="d64208f3-0076-4064-b6ac-7d8ee9dc279f" providerId="ADAL" clId="{290B3CB8-A284-4B80-B225-046B8CD853D8}" dt="2020-01-07T12:51:18.285" v="56" actId="478"/>
          <ac:spMkLst>
            <pc:docMk/>
            <pc:sldMk cId="578647305" sldId="349"/>
            <ac:spMk id="7" creationId="{00000000-0000-0000-0000-000000000000}"/>
          </ac:spMkLst>
        </pc:spChg>
      </pc:sldChg>
      <pc:sldChg chg="delSp">
        <pc:chgData name="Jo Claes" userId="d64208f3-0076-4064-b6ac-7d8ee9dc279f" providerId="ADAL" clId="{290B3CB8-A284-4B80-B225-046B8CD853D8}" dt="2020-01-07T12:53:07.006" v="73" actId="478"/>
        <pc:sldMkLst>
          <pc:docMk/>
          <pc:sldMk cId="2947158140" sldId="351"/>
        </pc:sldMkLst>
        <pc:spChg chg="del">
          <ac:chgData name="Jo Claes" userId="d64208f3-0076-4064-b6ac-7d8ee9dc279f" providerId="ADAL" clId="{290B3CB8-A284-4B80-B225-046B8CD853D8}" dt="2020-01-07T12:53:07.006" v="73" actId="478"/>
          <ac:spMkLst>
            <pc:docMk/>
            <pc:sldMk cId="2947158140" sldId="351"/>
            <ac:spMk id="4" creationId="{00000000-0000-0000-0000-000000000000}"/>
          </ac:spMkLst>
        </pc:spChg>
      </pc:sldChg>
      <pc:sldChg chg="delSp">
        <pc:chgData name="Jo Claes" userId="d64208f3-0076-4064-b6ac-7d8ee9dc279f" providerId="ADAL" clId="{290B3CB8-A284-4B80-B225-046B8CD853D8}" dt="2020-01-07T12:53:08.802" v="74" actId="478"/>
        <pc:sldMkLst>
          <pc:docMk/>
          <pc:sldMk cId="2950842719" sldId="352"/>
        </pc:sldMkLst>
        <pc:spChg chg="del">
          <ac:chgData name="Jo Claes" userId="d64208f3-0076-4064-b6ac-7d8ee9dc279f" providerId="ADAL" clId="{290B3CB8-A284-4B80-B225-046B8CD853D8}" dt="2020-01-07T12:53:08.802" v="74" actId="478"/>
          <ac:spMkLst>
            <pc:docMk/>
            <pc:sldMk cId="2950842719" sldId="352"/>
            <ac:spMk id="5" creationId="{00000000-0000-0000-0000-000000000000}"/>
          </ac:spMkLst>
        </pc:spChg>
      </pc:sldChg>
      <pc:sldChg chg="delSp">
        <pc:chgData name="Jo Claes" userId="d64208f3-0076-4064-b6ac-7d8ee9dc279f" providerId="ADAL" clId="{290B3CB8-A284-4B80-B225-046B8CD853D8}" dt="2020-01-07T12:52:19.126" v="63" actId="478"/>
        <pc:sldMkLst>
          <pc:docMk/>
          <pc:sldMk cId="4256699898" sldId="354"/>
        </pc:sldMkLst>
        <pc:spChg chg="del">
          <ac:chgData name="Jo Claes" userId="d64208f3-0076-4064-b6ac-7d8ee9dc279f" providerId="ADAL" clId="{290B3CB8-A284-4B80-B225-046B8CD853D8}" dt="2020-01-07T12:52:19.126" v="63" actId="478"/>
          <ac:spMkLst>
            <pc:docMk/>
            <pc:sldMk cId="4256699898" sldId="354"/>
            <ac:spMk id="6" creationId="{00000000-0000-0000-0000-000000000000}"/>
          </ac:spMkLst>
        </pc:spChg>
      </pc:sldChg>
      <pc:sldChg chg="delSp">
        <pc:chgData name="Jo Claes" userId="d64208f3-0076-4064-b6ac-7d8ee9dc279f" providerId="ADAL" clId="{290B3CB8-A284-4B80-B225-046B8CD853D8}" dt="2020-01-07T12:52:24.016" v="65" actId="478"/>
        <pc:sldMkLst>
          <pc:docMk/>
          <pc:sldMk cId="1553676880" sldId="355"/>
        </pc:sldMkLst>
        <pc:spChg chg="del">
          <ac:chgData name="Jo Claes" userId="d64208f3-0076-4064-b6ac-7d8ee9dc279f" providerId="ADAL" clId="{290B3CB8-A284-4B80-B225-046B8CD853D8}" dt="2020-01-07T12:52:24.016" v="65" actId="478"/>
          <ac:spMkLst>
            <pc:docMk/>
            <pc:sldMk cId="1553676880" sldId="355"/>
            <ac:spMk id="7" creationId="{00000000-0000-0000-0000-000000000000}"/>
          </ac:spMkLst>
        </pc:spChg>
      </pc:sldChg>
      <pc:sldChg chg="delSp">
        <pc:chgData name="Jo Claes" userId="d64208f3-0076-4064-b6ac-7d8ee9dc279f" providerId="ADAL" clId="{290B3CB8-A284-4B80-B225-046B8CD853D8}" dt="2020-01-07T12:52:21.423" v="64" actId="478"/>
        <pc:sldMkLst>
          <pc:docMk/>
          <pc:sldMk cId="3743469699" sldId="356"/>
        </pc:sldMkLst>
        <pc:spChg chg="del">
          <ac:chgData name="Jo Claes" userId="d64208f3-0076-4064-b6ac-7d8ee9dc279f" providerId="ADAL" clId="{290B3CB8-A284-4B80-B225-046B8CD853D8}" dt="2020-01-07T12:52:21.423" v="64" actId="478"/>
          <ac:spMkLst>
            <pc:docMk/>
            <pc:sldMk cId="3743469699" sldId="356"/>
            <ac:spMk id="6" creationId="{00000000-0000-0000-0000-000000000000}"/>
          </ac:spMkLst>
        </pc:spChg>
      </pc:sldChg>
      <pc:sldChg chg="delSp">
        <pc:chgData name="Jo Claes" userId="d64208f3-0076-4064-b6ac-7d8ee9dc279f" providerId="ADAL" clId="{290B3CB8-A284-4B80-B225-046B8CD853D8}" dt="2020-01-07T12:52:27.093" v="66" actId="478"/>
        <pc:sldMkLst>
          <pc:docMk/>
          <pc:sldMk cId="700664692" sldId="357"/>
        </pc:sldMkLst>
        <pc:spChg chg="del">
          <ac:chgData name="Jo Claes" userId="d64208f3-0076-4064-b6ac-7d8ee9dc279f" providerId="ADAL" clId="{290B3CB8-A284-4B80-B225-046B8CD853D8}" dt="2020-01-07T12:52:27.093" v="66" actId="478"/>
          <ac:spMkLst>
            <pc:docMk/>
            <pc:sldMk cId="700664692" sldId="357"/>
            <ac:spMk id="7" creationId="{00000000-0000-0000-0000-000000000000}"/>
          </ac:spMkLst>
        </pc:spChg>
      </pc:sldChg>
      <pc:sldChg chg="modSp">
        <pc:chgData name="Jo Claes" userId="d64208f3-0076-4064-b6ac-7d8ee9dc279f" providerId="ADAL" clId="{290B3CB8-A284-4B80-B225-046B8CD853D8}" dt="2020-01-07T12:48:36.194" v="32" actId="27636"/>
        <pc:sldMkLst>
          <pc:docMk/>
          <pc:sldMk cId="1256594470" sldId="360"/>
        </pc:sldMkLst>
        <pc:spChg chg="mod">
          <ac:chgData name="Jo Claes" userId="d64208f3-0076-4064-b6ac-7d8ee9dc279f" providerId="ADAL" clId="{290B3CB8-A284-4B80-B225-046B8CD853D8}" dt="2020-01-07T12:48:36.194" v="32" actId="27636"/>
          <ac:spMkLst>
            <pc:docMk/>
            <pc:sldMk cId="1256594470" sldId="360"/>
            <ac:spMk id="3" creationId="{00000000-0000-0000-0000-000000000000}"/>
          </ac:spMkLst>
        </pc:spChg>
      </pc:sldChg>
      <pc:sldChg chg="del">
        <pc:chgData name="Jo Claes" userId="d64208f3-0076-4064-b6ac-7d8ee9dc279f" providerId="ADAL" clId="{290B3CB8-A284-4B80-B225-046B8CD853D8}" dt="2020-01-07T12:54:48.349" v="83" actId="2696"/>
        <pc:sldMkLst>
          <pc:docMk/>
          <pc:sldMk cId="2830169720" sldId="362"/>
        </pc:sldMkLst>
      </pc:sldChg>
      <pc:sldChg chg="del">
        <pc:chgData name="Jo Claes" userId="d64208f3-0076-4064-b6ac-7d8ee9dc279f" providerId="ADAL" clId="{290B3CB8-A284-4B80-B225-046B8CD853D8}" dt="2020-01-07T12:54:48.427" v="89" actId="2696"/>
        <pc:sldMkLst>
          <pc:docMk/>
          <pc:sldMk cId="1157839885" sldId="364"/>
        </pc:sldMkLst>
      </pc:sldChg>
      <pc:sldChg chg="delSp">
        <pc:chgData name="Jo Claes" userId="d64208f3-0076-4064-b6ac-7d8ee9dc279f" providerId="ADAL" clId="{290B3CB8-A284-4B80-B225-046B8CD853D8}" dt="2020-01-07T12:51:14.802" v="55" actId="478"/>
        <pc:sldMkLst>
          <pc:docMk/>
          <pc:sldMk cId="3104880431" sldId="367"/>
        </pc:sldMkLst>
        <pc:spChg chg="del">
          <ac:chgData name="Jo Claes" userId="d64208f3-0076-4064-b6ac-7d8ee9dc279f" providerId="ADAL" clId="{290B3CB8-A284-4B80-B225-046B8CD853D8}" dt="2020-01-07T12:51:14.802" v="55" actId="478"/>
          <ac:spMkLst>
            <pc:docMk/>
            <pc:sldMk cId="3104880431" sldId="367"/>
            <ac:spMk id="7" creationId="{00000000-0000-0000-0000-000000000000}"/>
          </ac:spMkLst>
        </pc:spChg>
      </pc:sldChg>
      <pc:sldChg chg="delSp">
        <pc:chgData name="Jo Claes" userId="d64208f3-0076-4064-b6ac-7d8ee9dc279f" providerId="ADAL" clId="{290B3CB8-A284-4B80-B225-046B8CD853D8}" dt="2020-01-07T12:51:22.206" v="57" actId="478"/>
        <pc:sldMkLst>
          <pc:docMk/>
          <pc:sldMk cId="3624619642" sldId="368"/>
        </pc:sldMkLst>
        <pc:spChg chg="del">
          <ac:chgData name="Jo Claes" userId="d64208f3-0076-4064-b6ac-7d8ee9dc279f" providerId="ADAL" clId="{290B3CB8-A284-4B80-B225-046B8CD853D8}" dt="2020-01-07T12:51:22.206" v="57" actId="478"/>
          <ac:spMkLst>
            <pc:docMk/>
            <pc:sldMk cId="3624619642" sldId="368"/>
            <ac:spMk id="11" creationId="{00000000-0000-0000-0000-000000000000}"/>
          </ac:spMkLst>
        </pc:spChg>
      </pc:sldChg>
      <pc:sldChg chg="delSp">
        <pc:chgData name="Jo Claes" userId="d64208f3-0076-4064-b6ac-7d8ee9dc279f" providerId="ADAL" clId="{290B3CB8-A284-4B80-B225-046B8CD853D8}" dt="2020-01-07T12:51:55.823" v="58" actId="478"/>
        <pc:sldMkLst>
          <pc:docMk/>
          <pc:sldMk cId="919674714" sldId="369"/>
        </pc:sldMkLst>
        <pc:spChg chg="del">
          <ac:chgData name="Jo Claes" userId="d64208f3-0076-4064-b6ac-7d8ee9dc279f" providerId="ADAL" clId="{290B3CB8-A284-4B80-B225-046B8CD853D8}" dt="2020-01-07T12:51:55.823" v="58" actId="478"/>
          <ac:spMkLst>
            <pc:docMk/>
            <pc:sldMk cId="919674714" sldId="369"/>
            <ac:spMk id="8" creationId="{00000000-0000-0000-0000-000000000000}"/>
          </ac:spMkLst>
        </pc:spChg>
      </pc:sldChg>
      <pc:sldChg chg="delSp">
        <pc:chgData name="Jo Claes" userId="d64208f3-0076-4064-b6ac-7d8ee9dc279f" providerId="ADAL" clId="{290B3CB8-A284-4B80-B225-046B8CD853D8}" dt="2020-01-07T12:50:18.839" v="47" actId="478"/>
        <pc:sldMkLst>
          <pc:docMk/>
          <pc:sldMk cId="3534832734" sldId="370"/>
        </pc:sldMkLst>
        <pc:spChg chg="del">
          <ac:chgData name="Jo Claes" userId="d64208f3-0076-4064-b6ac-7d8ee9dc279f" providerId="ADAL" clId="{290B3CB8-A284-4B80-B225-046B8CD853D8}" dt="2020-01-07T12:50:18.839" v="47" actId="478"/>
          <ac:spMkLst>
            <pc:docMk/>
            <pc:sldMk cId="3534832734" sldId="370"/>
            <ac:spMk id="9" creationId="{00000000-0000-0000-0000-000000000000}"/>
          </ac:spMkLst>
        </pc:spChg>
      </pc:sldChg>
      <pc:sldChg chg="del">
        <pc:chgData name="Jo Claes" userId="d64208f3-0076-4064-b6ac-7d8ee9dc279f" providerId="ADAL" clId="{290B3CB8-A284-4B80-B225-046B8CD853D8}" dt="2020-01-07T12:54:48.365" v="84" actId="2696"/>
        <pc:sldMkLst>
          <pc:docMk/>
          <pc:sldMk cId="4277607943" sldId="372"/>
        </pc:sldMkLst>
      </pc:sldChg>
      <pc:sldChg chg="del">
        <pc:chgData name="Jo Claes" userId="d64208f3-0076-4064-b6ac-7d8ee9dc279f" providerId="ADAL" clId="{290B3CB8-A284-4B80-B225-046B8CD853D8}" dt="2020-01-07T12:54:48.381" v="85" actId="2696"/>
        <pc:sldMkLst>
          <pc:docMk/>
          <pc:sldMk cId="2439377756" sldId="373"/>
        </pc:sldMkLst>
      </pc:sldChg>
      <pc:sldChg chg="del">
        <pc:chgData name="Jo Claes" userId="d64208f3-0076-4064-b6ac-7d8ee9dc279f" providerId="ADAL" clId="{290B3CB8-A284-4B80-B225-046B8CD853D8}" dt="2020-01-07T12:54:48.381" v="86" actId="2696"/>
        <pc:sldMkLst>
          <pc:docMk/>
          <pc:sldMk cId="485560120" sldId="374"/>
        </pc:sldMkLst>
      </pc:sldChg>
      <pc:sldChg chg="del">
        <pc:chgData name="Jo Claes" userId="d64208f3-0076-4064-b6ac-7d8ee9dc279f" providerId="ADAL" clId="{290B3CB8-A284-4B80-B225-046B8CD853D8}" dt="2020-01-07T12:54:48.396" v="87" actId="2696"/>
        <pc:sldMkLst>
          <pc:docMk/>
          <pc:sldMk cId="1915875659" sldId="375"/>
        </pc:sldMkLst>
      </pc:sldChg>
      <pc:sldChg chg="del">
        <pc:chgData name="Jo Claes" userId="d64208f3-0076-4064-b6ac-7d8ee9dc279f" providerId="ADAL" clId="{290B3CB8-A284-4B80-B225-046B8CD853D8}" dt="2020-01-07T12:54:48.412" v="88" actId="2696"/>
        <pc:sldMkLst>
          <pc:docMk/>
          <pc:sldMk cId="4112893137" sldId="376"/>
        </pc:sldMkLst>
      </pc:sldChg>
      <pc:sldChg chg="del">
        <pc:chgData name="Jo Claes" userId="d64208f3-0076-4064-b6ac-7d8ee9dc279f" providerId="ADAL" clId="{290B3CB8-A284-4B80-B225-046B8CD853D8}" dt="2020-01-07T12:54:48.427" v="90" actId="2696"/>
        <pc:sldMkLst>
          <pc:docMk/>
          <pc:sldMk cId="4015572913" sldId="377"/>
        </pc:sldMkLst>
      </pc:sldChg>
      <pc:sldChg chg="del">
        <pc:chgData name="Jo Claes" userId="d64208f3-0076-4064-b6ac-7d8ee9dc279f" providerId="ADAL" clId="{290B3CB8-A284-4B80-B225-046B8CD853D8}" dt="2020-01-07T12:54:48.459" v="91" actId="2696"/>
        <pc:sldMkLst>
          <pc:docMk/>
          <pc:sldMk cId="3851206138" sldId="378"/>
        </pc:sldMkLst>
      </pc:sldChg>
      <pc:sldChg chg="modSp add">
        <pc:chgData name="Jo Claes" userId="d64208f3-0076-4064-b6ac-7d8ee9dc279f" providerId="ADAL" clId="{290B3CB8-A284-4B80-B225-046B8CD853D8}" dt="2020-01-07T12:48:24.087" v="29"/>
        <pc:sldMkLst>
          <pc:docMk/>
          <pc:sldMk cId="3465538713" sldId="379"/>
        </pc:sldMkLst>
        <pc:spChg chg="mod">
          <ac:chgData name="Jo Claes" userId="d64208f3-0076-4064-b6ac-7d8ee9dc279f" providerId="ADAL" clId="{290B3CB8-A284-4B80-B225-046B8CD853D8}" dt="2020-01-07T12:48:24.087" v="29"/>
          <ac:spMkLst>
            <pc:docMk/>
            <pc:sldMk cId="3465538713" sldId="379"/>
            <ac:spMk id="3" creationId="{00000000-0000-0000-0000-000000000000}"/>
          </ac:spMkLst>
        </pc:spChg>
      </pc:sldChg>
    </pc:docChg>
  </pc:docChgLst>
  <pc:docChgLst>
    <pc:chgData name="Jo Claes" userId="d64208f3-0076-4064-b6ac-7d8ee9dc279f" providerId="ADAL" clId="{CF6505D6-F238-4BF6-85FF-6392B758DE2E}"/>
    <pc:docChg chg="custSel delSld modSld">
      <pc:chgData name="Jo Claes" userId="d64208f3-0076-4064-b6ac-7d8ee9dc279f" providerId="ADAL" clId="{CF6505D6-F238-4BF6-85FF-6392B758DE2E}" dt="2020-04-08T04:46:14.436" v="12"/>
      <pc:docMkLst>
        <pc:docMk/>
      </pc:docMkLst>
      <pc:sldChg chg="modSp">
        <pc:chgData name="Jo Claes" userId="d64208f3-0076-4064-b6ac-7d8ee9dc279f" providerId="ADAL" clId="{CF6505D6-F238-4BF6-85FF-6392B758DE2E}" dt="2020-04-08T04:45:11.716" v="7"/>
        <pc:sldMkLst>
          <pc:docMk/>
          <pc:sldMk cId="999612699" sldId="259"/>
        </pc:sldMkLst>
        <pc:spChg chg="mod">
          <ac:chgData name="Jo Claes" userId="d64208f3-0076-4064-b6ac-7d8ee9dc279f" providerId="ADAL" clId="{CF6505D6-F238-4BF6-85FF-6392B758DE2E}" dt="2020-04-08T04:45:11.716" v="7"/>
          <ac:spMkLst>
            <pc:docMk/>
            <pc:sldMk cId="999612699" sldId="259"/>
            <ac:spMk id="3" creationId="{00000000-0000-0000-0000-000000000000}"/>
          </ac:spMkLst>
        </pc:spChg>
      </pc:sldChg>
      <pc:sldChg chg="modSp">
        <pc:chgData name="Jo Claes" userId="d64208f3-0076-4064-b6ac-7d8ee9dc279f" providerId="ADAL" clId="{CF6505D6-F238-4BF6-85FF-6392B758DE2E}" dt="2020-04-08T04:44:32.086" v="5"/>
        <pc:sldMkLst>
          <pc:docMk/>
          <pc:sldMk cId="637715712" sldId="260"/>
        </pc:sldMkLst>
        <pc:spChg chg="mod">
          <ac:chgData name="Jo Claes" userId="d64208f3-0076-4064-b6ac-7d8ee9dc279f" providerId="ADAL" clId="{CF6505D6-F238-4BF6-85FF-6392B758DE2E}" dt="2020-04-08T04:44:32.086" v="5"/>
          <ac:spMkLst>
            <pc:docMk/>
            <pc:sldMk cId="637715712" sldId="260"/>
            <ac:spMk id="13" creationId="{00000000-0000-0000-0000-000000000000}"/>
          </ac:spMkLst>
        </pc:spChg>
      </pc:sldChg>
      <pc:sldChg chg="modSp">
        <pc:chgData name="Jo Claes" userId="d64208f3-0076-4064-b6ac-7d8ee9dc279f" providerId="ADAL" clId="{CF6505D6-F238-4BF6-85FF-6392B758DE2E}" dt="2020-04-08T04:46:01.585" v="11"/>
        <pc:sldMkLst>
          <pc:docMk/>
          <pc:sldMk cId="298025202" sldId="263"/>
        </pc:sldMkLst>
        <pc:spChg chg="mod">
          <ac:chgData name="Jo Claes" userId="d64208f3-0076-4064-b6ac-7d8ee9dc279f" providerId="ADAL" clId="{CF6505D6-F238-4BF6-85FF-6392B758DE2E}" dt="2020-04-08T04:46:01.585" v="11"/>
          <ac:spMkLst>
            <pc:docMk/>
            <pc:sldMk cId="298025202" sldId="263"/>
            <ac:spMk id="3" creationId="{00000000-0000-0000-0000-000000000000}"/>
          </ac:spMkLst>
        </pc:spChg>
      </pc:sldChg>
      <pc:sldChg chg="modSp">
        <pc:chgData name="Jo Claes" userId="d64208f3-0076-4064-b6ac-7d8ee9dc279f" providerId="ADAL" clId="{CF6505D6-F238-4BF6-85FF-6392B758DE2E}" dt="2020-04-08T04:44:18.782" v="4" actId="27636"/>
        <pc:sldMkLst>
          <pc:docMk/>
          <pc:sldMk cId="2328390498" sldId="264"/>
        </pc:sldMkLst>
        <pc:spChg chg="mod">
          <ac:chgData name="Jo Claes" userId="d64208f3-0076-4064-b6ac-7d8ee9dc279f" providerId="ADAL" clId="{CF6505D6-F238-4BF6-85FF-6392B758DE2E}" dt="2020-04-08T04:44:18.782" v="4" actId="27636"/>
          <ac:spMkLst>
            <pc:docMk/>
            <pc:sldMk cId="2328390498" sldId="264"/>
            <ac:spMk id="3" creationId="{00000000-0000-0000-0000-000000000000}"/>
          </ac:spMkLst>
        </pc:spChg>
      </pc:sldChg>
      <pc:sldChg chg="modSp">
        <pc:chgData name="Jo Claes" userId="d64208f3-0076-4064-b6ac-7d8ee9dc279f" providerId="ADAL" clId="{CF6505D6-F238-4BF6-85FF-6392B758DE2E}" dt="2020-04-08T04:45:00.255" v="6"/>
        <pc:sldMkLst>
          <pc:docMk/>
          <pc:sldMk cId="2785461785" sldId="277"/>
        </pc:sldMkLst>
        <pc:spChg chg="mod">
          <ac:chgData name="Jo Claes" userId="d64208f3-0076-4064-b6ac-7d8ee9dc279f" providerId="ADAL" clId="{CF6505D6-F238-4BF6-85FF-6392B758DE2E}" dt="2020-04-08T04:45:00.255" v="6"/>
          <ac:spMkLst>
            <pc:docMk/>
            <pc:sldMk cId="2785461785" sldId="277"/>
            <ac:spMk id="3" creationId="{00000000-0000-0000-0000-000000000000}"/>
          </ac:spMkLst>
        </pc:spChg>
      </pc:sldChg>
      <pc:sldChg chg="modSp">
        <pc:chgData name="Jo Claes" userId="d64208f3-0076-4064-b6ac-7d8ee9dc279f" providerId="ADAL" clId="{CF6505D6-F238-4BF6-85FF-6392B758DE2E}" dt="2020-04-08T04:45:23.478" v="8"/>
        <pc:sldMkLst>
          <pc:docMk/>
          <pc:sldMk cId="1161067345" sldId="279"/>
        </pc:sldMkLst>
        <pc:spChg chg="mod">
          <ac:chgData name="Jo Claes" userId="d64208f3-0076-4064-b6ac-7d8ee9dc279f" providerId="ADAL" clId="{CF6505D6-F238-4BF6-85FF-6392B758DE2E}" dt="2020-04-08T04:45:23.478" v="8"/>
          <ac:spMkLst>
            <pc:docMk/>
            <pc:sldMk cId="1161067345" sldId="279"/>
            <ac:spMk id="3" creationId="{00000000-0000-0000-0000-000000000000}"/>
          </ac:spMkLst>
        </pc:spChg>
      </pc:sldChg>
      <pc:sldChg chg="modSp">
        <pc:chgData name="Jo Claes" userId="d64208f3-0076-4064-b6ac-7d8ee9dc279f" providerId="ADAL" clId="{CF6505D6-F238-4BF6-85FF-6392B758DE2E}" dt="2020-04-08T04:45:38.510" v="9"/>
        <pc:sldMkLst>
          <pc:docMk/>
          <pc:sldMk cId="231579039" sldId="281"/>
        </pc:sldMkLst>
        <pc:spChg chg="mod">
          <ac:chgData name="Jo Claes" userId="d64208f3-0076-4064-b6ac-7d8ee9dc279f" providerId="ADAL" clId="{CF6505D6-F238-4BF6-85FF-6392B758DE2E}" dt="2020-04-08T04:45:38.510" v="9"/>
          <ac:spMkLst>
            <pc:docMk/>
            <pc:sldMk cId="231579039" sldId="281"/>
            <ac:spMk id="3" creationId="{00000000-0000-0000-0000-000000000000}"/>
          </ac:spMkLst>
        </pc:spChg>
      </pc:sldChg>
      <pc:sldChg chg="modSp">
        <pc:chgData name="Jo Claes" userId="d64208f3-0076-4064-b6ac-7d8ee9dc279f" providerId="ADAL" clId="{CF6505D6-F238-4BF6-85FF-6392B758DE2E}" dt="2020-04-08T04:45:50.884" v="10"/>
        <pc:sldMkLst>
          <pc:docMk/>
          <pc:sldMk cId="2091106010" sldId="282"/>
        </pc:sldMkLst>
        <pc:spChg chg="mod">
          <ac:chgData name="Jo Claes" userId="d64208f3-0076-4064-b6ac-7d8ee9dc279f" providerId="ADAL" clId="{CF6505D6-F238-4BF6-85FF-6392B758DE2E}" dt="2020-04-08T04:45:50.884" v="10"/>
          <ac:spMkLst>
            <pc:docMk/>
            <pc:sldMk cId="2091106010" sldId="282"/>
            <ac:spMk id="3" creationId="{00000000-0000-0000-0000-000000000000}"/>
          </ac:spMkLst>
        </pc:spChg>
      </pc:sldChg>
      <pc:sldChg chg="modSp">
        <pc:chgData name="Jo Claes" userId="d64208f3-0076-4064-b6ac-7d8ee9dc279f" providerId="ADAL" clId="{CF6505D6-F238-4BF6-85FF-6392B758DE2E}" dt="2020-04-08T04:46:14.436" v="12"/>
        <pc:sldMkLst>
          <pc:docMk/>
          <pc:sldMk cId="3638602594" sldId="296"/>
        </pc:sldMkLst>
        <pc:spChg chg="mod">
          <ac:chgData name="Jo Claes" userId="d64208f3-0076-4064-b6ac-7d8ee9dc279f" providerId="ADAL" clId="{CF6505D6-F238-4BF6-85FF-6392B758DE2E}" dt="2020-04-08T04:46:14.436" v="12"/>
          <ac:spMkLst>
            <pc:docMk/>
            <pc:sldMk cId="3638602594" sldId="296"/>
            <ac:spMk id="3" creationId="{00000000-0000-0000-0000-000000000000}"/>
          </ac:spMkLst>
        </pc:spChg>
      </pc:sldChg>
      <pc:sldChg chg="modSp">
        <pc:chgData name="Jo Claes" userId="d64208f3-0076-4064-b6ac-7d8ee9dc279f" providerId="ADAL" clId="{CF6505D6-F238-4BF6-85FF-6392B758DE2E}" dt="2020-04-08T04:44:00.689" v="2"/>
        <pc:sldMkLst>
          <pc:docMk/>
          <pc:sldMk cId="1256594470" sldId="360"/>
        </pc:sldMkLst>
        <pc:spChg chg="mod">
          <ac:chgData name="Jo Claes" userId="d64208f3-0076-4064-b6ac-7d8ee9dc279f" providerId="ADAL" clId="{CF6505D6-F238-4BF6-85FF-6392B758DE2E}" dt="2020-04-08T04:44:00.689" v="2"/>
          <ac:spMkLst>
            <pc:docMk/>
            <pc:sldMk cId="1256594470" sldId="360"/>
            <ac:spMk id="3" creationId="{00000000-0000-0000-0000-000000000000}"/>
          </ac:spMkLst>
        </pc:spChg>
      </pc:sldChg>
      <pc:sldChg chg="del">
        <pc:chgData name="Jo Claes" userId="d64208f3-0076-4064-b6ac-7d8ee9dc279f" providerId="ADAL" clId="{CF6505D6-F238-4BF6-85FF-6392B758DE2E}" dt="2020-04-07T07:14:45.232" v="0" actId="2696"/>
        <pc:sldMkLst>
          <pc:docMk/>
          <pc:sldMk cId="3624619642" sldId="368"/>
        </pc:sldMkLst>
      </pc:sldChg>
      <pc:sldChg chg="modSp">
        <pc:chgData name="Jo Claes" userId="d64208f3-0076-4064-b6ac-7d8ee9dc279f" providerId="ADAL" clId="{CF6505D6-F238-4BF6-85FF-6392B758DE2E}" dt="2020-04-08T04:43:43.634" v="1"/>
        <pc:sldMkLst>
          <pc:docMk/>
          <pc:sldMk cId="3465538713" sldId="379"/>
        </pc:sldMkLst>
        <pc:spChg chg="mod">
          <ac:chgData name="Jo Claes" userId="d64208f3-0076-4064-b6ac-7d8ee9dc279f" providerId="ADAL" clId="{CF6505D6-F238-4BF6-85FF-6392B758DE2E}" dt="2020-04-08T04:43:43.634" v="1"/>
          <ac:spMkLst>
            <pc:docMk/>
            <pc:sldMk cId="3465538713" sldId="379"/>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Zn</c:v>
                </c:pt>
                <c:pt idx="1">
                  <c:v>Cu</c:v>
                </c:pt>
                <c:pt idx="2">
                  <c:v>Cr in 1.4301 (304) stainless</c:v>
                </c:pt>
                <c:pt idx="3">
                  <c:v>Ni in 1.4301 (304) stainless</c:v>
                </c:pt>
                <c:pt idx="4">
                  <c:v>Cr in 1.4401 (316) stainless</c:v>
                </c:pt>
                <c:pt idx="5">
                  <c:v>Ni in 1.4401 (316) stainless</c:v>
                </c:pt>
              </c:strCache>
            </c:strRef>
          </c:cat>
          <c:val>
            <c:numRef>
              <c:f>Sheet1!$B$2:$B$7</c:f>
              <c:numCache>
                <c:formatCode>General</c:formatCode>
                <c:ptCount val="6"/>
                <c:pt idx="0">
                  <c:v>3000</c:v>
                </c:pt>
                <c:pt idx="1">
                  <c:v>1500</c:v>
                </c:pt>
                <c:pt idx="2">
                  <c:v>0.2</c:v>
                </c:pt>
                <c:pt idx="3">
                  <c:v>0.6</c:v>
                </c:pt>
                <c:pt idx="4">
                  <c:v>0.4</c:v>
                </c:pt>
                <c:pt idx="5">
                  <c:v>1.2</c:v>
                </c:pt>
              </c:numCache>
            </c:numRef>
          </c:val>
          <c:extLst>
            <c:ext xmlns:c16="http://schemas.microsoft.com/office/drawing/2014/chart" uri="{C3380CC4-5D6E-409C-BE32-E72D297353CC}">
              <c16:uniqueId val="{00000000-211D-4566-AE07-E012F05EB965}"/>
            </c:ext>
          </c:extLst>
        </c:ser>
        <c:dLbls>
          <c:showLegendKey val="0"/>
          <c:showVal val="0"/>
          <c:showCatName val="0"/>
          <c:showSerName val="0"/>
          <c:showPercent val="0"/>
          <c:showBubbleSize val="0"/>
        </c:dLbls>
        <c:gapWidth val="150"/>
        <c:axId val="66281856"/>
        <c:axId val="66283392"/>
      </c:barChart>
      <c:catAx>
        <c:axId val="66281856"/>
        <c:scaling>
          <c:orientation val="minMax"/>
        </c:scaling>
        <c:delete val="0"/>
        <c:axPos val="b"/>
        <c:numFmt formatCode="General" sourceLinked="0"/>
        <c:majorTickMark val="out"/>
        <c:minorTickMark val="none"/>
        <c:tickLblPos val="nextTo"/>
        <c:txPr>
          <a:bodyPr/>
          <a:lstStyle/>
          <a:p>
            <a:pPr>
              <a:defRPr sz="1200"/>
            </a:pPr>
            <a:endParaRPr lang="en-US"/>
          </a:p>
        </c:txPr>
        <c:crossAx val="66283392"/>
        <c:crosses val="autoZero"/>
        <c:auto val="1"/>
        <c:lblAlgn val="ctr"/>
        <c:lblOffset val="100"/>
        <c:noMultiLvlLbl val="0"/>
      </c:catAx>
      <c:valAx>
        <c:axId val="66283392"/>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662818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FA79440B-4A93-4734-98D4-2B195F83D438}" type="datetimeFigureOut">
              <a:rPr lang="en-GB" smtClean="0"/>
              <a:t>08/04/2020</a:t>
            </a:fld>
            <a:endParaRPr lang="en-GB"/>
          </a:p>
        </p:txBody>
      </p:sp>
      <p:sp>
        <p:nvSpPr>
          <p:cNvPr id="4" name="Footer Placeholder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E17FEDBA-C036-4298-A426-8D11F2D1DC9D}" type="slidenum">
              <a:rPr lang="en-GB" smtClean="0"/>
              <a:t>‹#›</a:t>
            </a:fld>
            <a:endParaRPr lang="en-GB"/>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61C3FC1B-1360-4953-A911-6C5EDFE56089}" type="datetimeFigureOut">
              <a:rPr lang="fr-FR" smtClean="0"/>
              <a:t>08/04/2020</a:t>
            </a:fld>
            <a:endParaRPr lang="fr-F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CAD31F2-D280-4941-9FB1-46DCA8BCB0E7}" type="slidenum">
              <a:rPr lang="fr-FR" smtClean="0"/>
              <a:t>‹#›</a:t>
            </a:fld>
            <a:endParaRPr lang="fr-FR"/>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1</a:t>
            </a:fld>
            <a:endParaRPr lang="fr-FR"/>
          </a:p>
        </p:txBody>
      </p:sp>
    </p:spTree>
    <p:extLst>
      <p:ext uri="{BB962C8B-B14F-4D97-AF65-F5344CB8AC3E}">
        <p14:creationId xmlns:p14="http://schemas.microsoft.com/office/powerpoint/2010/main" val="85272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13</a:t>
            </a:fld>
            <a:endParaRPr lang="fr-FR"/>
          </a:p>
        </p:txBody>
      </p:sp>
    </p:spTree>
    <p:extLst>
      <p:ext uri="{BB962C8B-B14F-4D97-AF65-F5344CB8AC3E}">
        <p14:creationId xmlns:p14="http://schemas.microsoft.com/office/powerpoint/2010/main" val="33382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14</a:t>
            </a:fld>
            <a:endParaRPr lang="fr-FR"/>
          </a:p>
        </p:txBody>
      </p:sp>
    </p:spTree>
    <p:extLst>
      <p:ext uri="{BB962C8B-B14F-4D97-AF65-F5344CB8AC3E}">
        <p14:creationId xmlns:p14="http://schemas.microsoft.com/office/powerpoint/2010/main" val="40139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15</a:t>
            </a:fld>
            <a:endParaRPr lang="fr-FR"/>
          </a:p>
        </p:txBody>
      </p:sp>
    </p:spTree>
    <p:extLst>
      <p:ext uri="{BB962C8B-B14F-4D97-AF65-F5344CB8AC3E}">
        <p14:creationId xmlns:p14="http://schemas.microsoft.com/office/powerpoint/2010/main" val="288621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16</a:t>
            </a:fld>
            <a:endParaRPr lang="fr-FR"/>
          </a:p>
        </p:txBody>
      </p:sp>
    </p:spTree>
    <p:extLst>
      <p:ext uri="{BB962C8B-B14F-4D97-AF65-F5344CB8AC3E}">
        <p14:creationId xmlns:p14="http://schemas.microsoft.com/office/powerpoint/2010/main" val="33482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17</a:t>
            </a:fld>
            <a:endParaRPr lang="fr-FR"/>
          </a:p>
        </p:txBody>
      </p:sp>
    </p:spTree>
    <p:extLst>
      <p:ext uri="{BB962C8B-B14F-4D97-AF65-F5344CB8AC3E}">
        <p14:creationId xmlns:p14="http://schemas.microsoft.com/office/powerpoint/2010/main" val="277112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18</a:t>
            </a:fld>
            <a:endParaRPr lang="fr-FR"/>
          </a:p>
        </p:txBody>
      </p:sp>
    </p:spTree>
    <p:extLst>
      <p:ext uri="{BB962C8B-B14F-4D97-AF65-F5344CB8AC3E}">
        <p14:creationId xmlns:p14="http://schemas.microsoft.com/office/powerpoint/2010/main" val="356544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200" b="1" dirty="0"/>
              <a:t>: </a:t>
            </a:r>
            <a:r>
              <a:rPr lang="fr-FR" altLang="fr-FR" sz="1200" b="1" dirty="0">
                <a:hlinkClick r:id="rId3"/>
              </a:rPr>
              <a:t>www.cambridgearchitectural.com</a:t>
            </a:r>
            <a:r>
              <a:rPr lang="fr-FR" altLang="fr-FR" sz="1200"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19</a:t>
            </a:fld>
            <a:endParaRPr lang="fr-FR"/>
          </a:p>
        </p:txBody>
      </p:sp>
    </p:spTree>
    <p:extLst>
      <p:ext uri="{BB962C8B-B14F-4D97-AF65-F5344CB8AC3E}">
        <p14:creationId xmlns:p14="http://schemas.microsoft.com/office/powerpoint/2010/main" val="59479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20</a:t>
            </a:fld>
            <a:endParaRPr lang="fr-FR"/>
          </a:p>
        </p:txBody>
      </p:sp>
    </p:spTree>
    <p:extLst>
      <p:ext uri="{BB962C8B-B14F-4D97-AF65-F5344CB8AC3E}">
        <p14:creationId xmlns:p14="http://schemas.microsoft.com/office/powerpoint/2010/main" val="35673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21</a:t>
            </a:fld>
            <a:endParaRPr lang="fr-FR"/>
          </a:p>
        </p:txBody>
      </p:sp>
    </p:spTree>
    <p:extLst>
      <p:ext uri="{BB962C8B-B14F-4D97-AF65-F5344CB8AC3E}">
        <p14:creationId xmlns:p14="http://schemas.microsoft.com/office/powerpoint/2010/main" val="20449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23</a:t>
            </a:fld>
            <a:endParaRPr lang="fr-FR"/>
          </a:p>
        </p:txBody>
      </p:sp>
    </p:spTree>
    <p:extLst>
      <p:ext uri="{BB962C8B-B14F-4D97-AF65-F5344CB8AC3E}">
        <p14:creationId xmlns:p14="http://schemas.microsoft.com/office/powerpoint/2010/main" val="398623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2</a:t>
            </a:fld>
            <a:endParaRPr lang="fr-FR"/>
          </a:p>
        </p:txBody>
      </p:sp>
    </p:spTree>
    <p:extLst>
      <p:ext uri="{BB962C8B-B14F-4D97-AF65-F5344CB8AC3E}">
        <p14:creationId xmlns:p14="http://schemas.microsoft.com/office/powerpoint/2010/main" val="328946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200" i="1" dirty="0"/>
              <a:t>Source: </a:t>
            </a:r>
            <a:r>
              <a:rPr lang="fr-FR" altLang="fr-FR" sz="1200" i="1" dirty="0">
                <a:hlinkClick r:id="rId3"/>
              </a:rPr>
              <a:t>www.assda.asn.au</a:t>
            </a:r>
            <a:r>
              <a:rPr lang="fr-FR" altLang="fr-FR" sz="1200"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t>28</a:t>
            </a:fld>
            <a:endParaRPr lang="fr-FR"/>
          </a:p>
        </p:txBody>
      </p:sp>
    </p:spTree>
    <p:extLst>
      <p:ext uri="{BB962C8B-B14F-4D97-AF65-F5344CB8AC3E}">
        <p14:creationId xmlns:p14="http://schemas.microsoft.com/office/powerpoint/2010/main" val="333453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200" i="1" dirty="0"/>
              <a:t>Source: </a:t>
            </a:r>
            <a:r>
              <a:rPr lang="fr-FR" altLang="fr-FR" sz="1200" i="1" dirty="0">
                <a:hlinkClick r:id="rId3"/>
              </a:rPr>
              <a:t>www.ronstantensilearch.com</a:t>
            </a:r>
            <a:endParaRPr lang="fr-FR" altLang="fr-FR" sz="1200" i="1" dirty="0"/>
          </a:p>
        </p:txBody>
      </p:sp>
      <p:sp>
        <p:nvSpPr>
          <p:cNvPr id="4" name="Slide Number Placeholder 3"/>
          <p:cNvSpPr>
            <a:spLocks noGrp="1"/>
          </p:cNvSpPr>
          <p:nvPr>
            <p:ph type="sldNum" sz="quarter" idx="10"/>
          </p:nvPr>
        </p:nvSpPr>
        <p:spPr/>
        <p:txBody>
          <a:bodyPr/>
          <a:lstStyle/>
          <a:p>
            <a:fld id="{FCAD31F2-D280-4941-9FB1-46DCA8BCB0E7}" type="slidenum">
              <a:rPr lang="fr-FR" smtClean="0"/>
              <a:t>29</a:t>
            </a:fld>
            <a:endParaRPr lang="fr-FR"/>
          </a:p>
        </p:txBody>
      </p:sp>
    </p:spTree>
    <p:extLst>
      <p:ext uri="{BB962C8B-B14F-4D97-AF65-F5344CB8AC3E}">
        <p14:creationId xmlns:p14="http://schemas.microsoft.com/office/powerpoint/2010/main" val="243213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30</a:t>
            </a:fld>
            <a:endParaRPr lang="fr-FR"/>
          </a:p>
        </p:txBody>
      </p:sp>
    </p:spTree>
    <p:extLst>
      <p:ext uri="{BB962C8B-B14F-4D97-AF65-F5344CB8AC3E}">
        <p14:creationId xmlns:p14="http://schemas.microsoft.com/office/powerpoint/2010/main" val="1206627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32</a:t>
            </a:fld>
            <a:endParaRPr lang="fr-FR"/>
          </a:p>
        </p:txBody>
      </p:sp>
    </p:spTree>
    <p:extLst>
      <p:ext uri="{BB962C8B-B14F-4D97-AF65-F5344CB8AC3E}">
        <p14:creationId xmlns:p14="http://schemas.microsoft.com/office/powerpoint/2010/main" val="347698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33</a:t>
            </a:fld>
            <a:endParaRPr lang="fr-FR"/>
          </a:p>
        </p:txBody>
      </p:sp>
    </p:spTree>
    <p:extLst>
      <p:ext uri="{BB962C8B-B14F-4D97-AF65-F5344CB8AC3E}">
        <p14:creationId xmlns:p14="http://schemas.microsoft.com/office/powerpoint/2010/main" val="57955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37</a:t>
            </a:fld>
            <a:endParaRPr lang="fr-FR"/>
          </a:p>
        </p:txBody>
      </p:sp>
    </p:spTree>
    <p:extLst>
      <p:ext uri="{BB962C8B-B14F-4D97-AF65-F5344CB8AC3E}">
        <p14:creationId xmlns:p14="http://schemas.microsoft.com/office/powerpoint/2010/main" val="367508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http://www.fosterandpartners.com/projects/uae-pavilion-shanghai-expo-2010/</a:t>
            </a:r>
            <a:r>
              <a:rPr lang="en-US" sz="1200"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38</a:t>
            </a:fld>
            <a:endParaRPr lang="fr-FR"/>
          </a:p>
        </p:txBody>
      </p:sp>
    </p:spTree>
    <p:extLst>
      <p:ext uri="{BB962C8B-B14F-4D97-AF65-F5344CB8AC3E}">
        <p14:creationId xmlns:p14="http://schemas.microsoft.com/office/powerpoint/2010/main" val="2025797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39</a:t>
            </a:fld>
            <a:endParaRPr lang="fr-FR"/>
          </a:p>
        </p:txBody>
      </p:sp>
    </p:spTree>
    <p:extLst>
      <p:ext uri="{BB962C8B-B14F-4D97-AF65-F5344CB8AC3E}">
        <p14:creationId xmlns:p14="http://schemas.microsoft.com/office/powerpoint/2010/main" val="3288349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sz="1200" dirty="0">
                <a:hlinkClick r:id="rId3"/>
              </a:rPr>
              <a:t>www.cambridgearchitectural.com/</a:t>
            </a:r>
            <a:r>
              <a:rPr lang="fr-FR" altLang="fr-FR" sz="1200"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42</a:t>
            </a:fld>
            <a:endParaRPr lang="fr-FR"/>
          </a:p>
        </p:txBody>
      </p:sp>
    </p:spTree>
    <p:extLst>
      <p:ext uri="{BB962C8B-B14F-4D97-AF65-F5344CB8AC3E}">
        <p14:creationId xmlns:p14="http://schemas.microsoft.com/office/powerpoint/2010/main" val="3636403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44</a:t>
            </a:fld>
            <a:endParaRPr lang="fr-FR"/>
          </a:p>
        </p:txBody>
      </p:sp>
    </p:spTree>
    <p:extLst>
      <p:ext uri="{BB962C8B-B14F-4D97-AF65-F5344CB8AC3E}">
        <p14:creationId xmlns:p14="http://schemas.microsoft.com/office/powerpoint/2010/main" val="98836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fr-FR" sz="1200"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t>5</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45</a:t>
            </a:fld>
            <a:endParaRPr lang="fr-FR"/>
          </a:p>
        </p:txBody>
      </p:sp>
    </p:spTree>
    <p:extLst>
      <p:ext uri="{BB962C8B-B14F-4D97-AF65-F5344CB8AC3E}">
        <p14:creationId xmlns:p14="http://schemas.microsoft.com/office/powerpoint/2010/main" val="487817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47</a:t>
            </a:fld>
            <a:endParaRPr lang="fr-FR"/>
          </a:p>
        </p:txBody>
      </p:sp>
    </p:spTree>
    <p:extLst>
      <p:ext uri="{BB962C8B-B14F-4D97-AF65-F5344CB8AC3E}">
        <p14:creationId xmlns:p14="http://schemas.microsoft.com/office/powerpoint/2010/main" val="19670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48</a:t>
            </a:fld>
            <a:endParaRPr lang="fr-FR"/>
          </a:p>
        </p:txBody>
      </p:sp>
    </p:spTree>
    <p:extLst>
      <p:ext uri="{BB962C8B-B14F-4D97-AF65-F5344CB8AC3E}">
        <p14:creationId xmlns:p14="http://schemas.microsoft.com/office/powerpoint/2010/main" val="2578861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50</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51</a:t>
            </a:fld>
            <a:endParaRPr lang="fr-FR"/>
          </a:p>
        </p:txBody>
      </p:sp>
    </p:spTree>
    <p:extLst>
      <p:ext uri="{BB962C8B-B14F-4D97-AF65-F5344CB8AC3E}">
        <p14:creationId xmlns:p14="http://schemas.microsoft.com/office/powerpoint/2010/main" val="81814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53</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55</a:t>
            </a:fld>
            <a:endParaRPr lang="fr-FR"/>
          </a:p>
        </p:txBody>
      </p:sp>
    </p:spTree>
    <p:extLst>
      <p:ext uri="{BB962C8B-B14F-4D97-AF65-F5344CB8AC3E}">
        <p14:creationId xmlns:p14="http://schemas.microsoft.com/office/powerpoint/2010/main" val="855395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56</a:t>
            </a:fld>
            <a:endParaRPr lang="fr-FR"/>
          </a:p>
        </p:txBody>
      </p:sp>
    </p:spTree>
    <p:extLst>
      <p:ext uri="{BB962C8B-B14F-4D97-AF65-F5344CB8AC3E}">
        <p14:creationId xmlns:p14="http://schemas.microsoft.com/office/powerpoint/2010/main" val="4085475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59</a:t>
            </a:fld>
            <a:endParaRPr lang="fr-FR"/>
          </a:p>
        </p:txBody>
      </p:sp>
    </p:spTree>
    <p:extLst>
      <p:ext uri="{BB962C8B-B14F-4D97-AF65-F5344CB8AC3E}">
        <p14:creationId xmlns:p14="http://schemas.microsoft.com/office/powerpoint/2010/main" val="374985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60</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65</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a:t>Pictures</a:t>
            </a:r>
            <a:r>
              <a:rPr lang="fr-FR" dirty="0"/>
              <a:t>: </a:t>
            </a:r>
            <a:r>
              <a:rPr lang="fr-FR" dirty="0" err="1"/>
              <a:t>courtesy</a:t>
            </a:r>
            <a:r>
              <a:rPr lang="fr-FR" dirty="0"/>
              <a:t> of Centro Inox, </a:t>
            </a:r>
            <a:r>
              <a:rPr lang="fr-FR" dirty="0" err="1"/>
              <a:t>Italy</a:t>
            </a:r>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67</a:t>
            </a:fld>
            <a:endParaRPr lang="fr-FR"/>
          </a:p>
        </p:txBody>
      </p:sp>
    </p:spTree>
    <p:extLst>
      <p:ext uri="{BB962C8B-B14F-4D97-AF65-F5344CB8AC3E}">
        <p14:creationId xmlns:p14="http://schemas.microsoft.com/office/powerpoint/2010/main" val="650502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74</a:t>
            </a:fld>
            <a:endParaRPr lang="fr-FR"/>
          </a:p>
        </p:txBody>
      </p:sp>
    </p:spTree>
    <p:extLst>
      <p:ext uri="{BB962C8B-B14F-4D97-AF65-F5344CB8AC3E}">
        <p14:creationId xmlns:p14="http://schemas.microsoft.com/office/powerpoint/2010/main" val="3194880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75</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76</a:t>
            </a:fld>
            <a:endParaRPr lang="fr-FR"/>
          </a:p>
        </p:txBody>
      </p:sp>
    </p:spTree>
    <p:extLst>
      <p:ext uri="{BB962C8B-B14F-4D97-AF65-F5344CB8AC3E}">
        <p14:creationId xmlns:p14="http://schemas.microsoft.com/office/powerpoint/2010/main" val="3870430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http://www.theinoxincolor.com/en-proyectos-malla-id93_hamer-hall.html#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82</a:t>
            </a:fld>
            <a:endParaRPr lang="fr-FR"/>
          </a:p>
        </p:txBody>
      </p:sp>
    </p:spTree>
    <p:extLst>
      <p:ext uri="{BB962C8B-B14F-4D97-AF65-F5344CB8AC3E}">
        <p14:creationId xmlns:p14="http://schemas.microsoft.com/office/powerpoint/2010/main" val="376465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a:t>
            </a:fld>
            <a:endParaRPr lang="fr-FR"/>
          </a:p>
        </p:txBody>
      </p:sp>
    </p:spTree>
    <p:extLst>
      <p:ext uri="{BB962C8B-B14F-4D97-AF65-F5344CB8AC3E}">
        <p14:creationId xmlns:p14="http://schemas.microsoft.com/office/powerpoint/2010/main" val="8320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Architect: Moshe </a:t>
            </a:r>
            <a:r>
              <a:rPr lang="fr-FR" dirty="0" err="1"/>
              <a:t>Safdie</a:t>
            </a:r>
            <a:r>
              <a:rPr lang="fr-FR" dirty="0"/>
              <a:t>    </a:t>
            </a:r>
            <a:r>
              <a:rPr lang="en-US" b="1" dirty="0"/>
              <a:t>Structural Engineer:  </a:t>
            </a:r>
            <a:r>
              <a:rPr lang="en-US" dirty="0"/>
              <a:t>Arup USA, Inc.</a:t>
            </a:r>
          </a:p>
          <a:p>
            <a:r>
              <a:rPr lang="en-US" dirty="0"/>
              <a:t>http://www.arcspace.com/features/moshe-safdie-/kauffman-center-for-the-performing-arts/  </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9</a:t>
            </a:fld>
            <a:endParaRPr lang="fr-FR"/>
          </a:p>
        </p:txBody>
      </p:sp>
    </p:spTree>
    <p:extLst>
      <p:ext uri="{BB962C8B-B14F-4D97-AF65-F5344CB8AC3E}">
        <p14:creationId xmlns:p14="http://schemas.microsoft.com/office/powerpoint/2010/main" val="30015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hlinkClick r:id="rId3"/>
              </a:rPr>
              <a:t>http://www.pattersons.com/mobile/project/len-lye-centre</a:t>
            </a:r>
            <a:endParaRPr lang="fr-FR" sz="1200" dirty="0"/>
          </a:p>
          <a:p>
            <a:endParaRPr lang="en-US" dirty="0"/>
          </a:p>
          <a:p>
            <a:r>
              <a:rPr lang="en-US" dirty="0"/>
              <a:t>Fabricating the Len Lye Centre's 32-tonne stainless steel facade is a huge challenge for </a:t>
            </a:r>
            <a:r>
              <a:rPr lang="en-US" dirty="0" err="1"/>
              <a:t>Taranaki</a:t>
            </a:r>
            <a:r>
              <a:rPr lang="en-US" dirty="0"/>
              <a:t> company Rivet. </a:t>
            </a:r>
          </a:p>
          <a:p>
            <a:r>
              <a:rPr lang="en-US" dirty="0"/>
              <a:t>However, the owner of the New Plymouth business, Steve Scott, says he is loving every minute of it. </a:t>
            </a:r>
          </a:p>
          <a:p>
            <a:r>
              <a:rPr lang="en-US" dirty="0"/>
              <a:t>The $2 million project to construct the 14-metre-high facade of the New Plymouth </a:t>
            </a:r>
            <a:r>
              <a:rPr lang="en-US" dirty="0" err="1"/>
              <a:t>centre</a:t>
            </a:r>
            <a:r>
              <a:rPr lang="en-US" dirty="0"/>
              <a:t>, which will showcase the work of film maker and kinetic sculptor Len Lye, was a pleasant change from making sinks, hand rails and tanks, Scott said. </a:t>
            </a:r>
          </a:p>
          <a:p>
            <a:r>
              <a:rPr lang="en-US" dirty="0"/>
              <a:t>"The technical challenge is the best part of the job - the guys love a good challenge." In total, he said the project would equate to the equivalent of a year's work for six staff. </a:t>
            </a:r>
          </a:p>
          <a:p>
            <a:r>
              <a:rPr lang="en-US" dirty="0"/>
              <a:t>The company had to buy new laser- cutting machinery and create new tooling in-house in order to be able to fabricate the facade, which will be made up of about 510 panels of stainless steel. </a:t>
            </a:r>
          </a:p>
          <a:p>
            <a:r>
              <a:rPr lang="en-US" dirty="0"/>
              <a:t>The 3000 square </a:t>
            </a:r>
            <a:r>
              <a:rPr lang="en-US" dirty="0" err="1"/>
              <a:t>metre</a:t>
            </a:r>
            <a:r>
              <a:rPr lang="en-US" dirty="0"/>
              <a:t> Len Lye Centre, attached to the </a:t>
            </a:r>
            <a:r>
              <a:rPr lang="en-US" dirty="0" err="1"/>
              <a:t>Govett</a:t>
            </a:r>
            <a:r>
              <a:rPr lang="en-US" dirty="0"/>
              <a:t>-Brewster Art Gallery, was designed by architect Andrew Patterson and is being built by New Plymouth company </a:t>
            </a:r>
            <a:r>
              <a:rPr lang="en-US" dirty="0" err="1"/>
              <a:t>Clelands</a:t>
            </a:r>
            <a:r>
              <a:rPr lang="en-US" dirty="0"/>
              <a:t> Construction. </a:t>
            </a:r>
          </a:p>
          <a:p>
            <a:r>
              <a:rPr lang="en-US" dirty="0"/>
              <a:t>The total cost of the project, which has been 100 per cent externally funded with zero council borrowing or contribution from New Plymouth District ratepayers, is $11.5 million. </a:t>
            </a:r>
          </a:p>
          <a:p>
            <a:r>
              <a:rPr lang="en-US" dirty="0"/>
              <a:t>Scott said he spent about six months working with Patterson and </a:t>
            </a:r>
            <a:r>
              <a:rPr lang="en-US" dirty="0" err="1"/>
              <a:t>Clelands</a:t>
            </a:r>
            <a:r>
              <a:rPr lang="en-US" dirty="0"/>
              <a:t> Construction on a facade design they were all happy with and that Scott was confident could be engineered. </a:t>
            </a:r>
          </a:p>
          <a:p>
            <a:r>
              <a:rPr lang="en-US" dirty="0"/>
              <a:t>About 32 </a:t>
            </a:r>
            <a:r>
              <a:rPr lang="en-US" dirty="0" err="1"/>
              <a:t>tonnes</a:t>
            </a:r>
            <a:r>
              <a:rPr lang="en-US" dirty="0"/>
              <a:t> of the mirror sheet - grade 316 stainless steel - was ordered from a Japanese mill, which Scott said was the only place that could make that grade of steel to the size required. </a:t>
            </a:r>
          </a:p>
          <a:p>
            <a:r>
              <a:rPr lang="en-US" dirty="0"/>
              <a:t>It was then sent to Taiwan to be polished to a level 8, mirror-like finish. Again, Scott said Taiwan was the only place with the facilities to polish metal of that size to the finish required. </a:t>
            </a:r>
          </a:p>
          <a:p>
            <a:r>
              <a:rPr lang="en-US" dirty="0"/>
              <a:t>He said he did not know of any other buildings that were constructed of such a material. The tooling developed by Rivet enabled the company to create a curve in the steel panels that was exactly as the architect wanted. </a:t>
            </a:r>
          </a:p>
          <a:p>
            <a:r>
              <a:rPr lang="en-US" dirty="0"/>
              <a:t>The panels, each measuring 2.8 </a:t>
            </a:r>
            <a:r>
              <a:rPr lang="en-US" dirty="0" err="1"/>
              <a:t>metres</a:t>
            </a:r>
            <a:r>
              <a:rPr lang="en-US" dirty="0"/>
              <a:t> by 1.5m, would fit into each other like a jigsaw to create the Len Lye Centre's facade, which would run along Devon and Queen streets. </a:t>
            </a:r>
          </a:p>
          <a:p>
            <a:r>
              <a:rPr lang="en-US" dirty="0"/>
              <a:t>Scott said though joins would be visible, they would be as minimalistic as possible. </a:t>
            </a:r>
          </a:p>
          <a:p>
            <a:r>
              <a:rPr lang="en-US" dirty="0"/>
              <a:t>Rivet, which was established by Scott and his father 22 years ago, became involved with the project at the beginning of 2013 after the tender for construction was awarded to </a:t>
            </a:r>
            <a:r>
              <a:rPr lang="en-US" dirty="0" err="1"/>
              <a:t>Clelands</a:t>
            </a:r>
            <a:r>
              <a:rPr lang="en-US" dirty="0"/>
              <a:t>. Stainless steel was chosen by the architect for the facade because it was, in a sense, a local material. </a:t>
            </a:r>
          </a:p>
          <a:p>
            <a:r>
              <a:rPr lang="en-US" dirty="0">
                <a:effectLst/>
                <a:hlinkClick r:id="rId4"/>
              </a:rPr>
              <a:t>Ad Feedback</a:t>
            </a:r>
            <a:r>
              <a:rPr lang="en-US" dirty="0">
                <a:effectLst/>
              </a:rPr>
              <a:t> </a:t>
            </a:r>
          </a:p>
          <a:p>
            <a:r>
              <a:rPr lang="en-US" dirty="0"/>
              <a:t>"It's sort of like using the local stone and architects always like using local products," Patterson told the </a:t>
            </a:r>
            <a:r>
              <a:rPr lang="en-US" dirty="0" err="1"/>
              <a:t>Taranaki</a:t>
            </a:r>
            <a:r>
              <a:rPr lang="en-US" dirty="0"/>
              <a:t> Daily News in 2011. </a:t>
            </a:r>
          </a:p>
          <a:p>
            <a:r>
              <a:rPr lang="en-US" dirty="0"/>
              <a:t>"If you use local material, you engage local industry and expertise." He said </a:t>
            </a:r>
            <a:r>
              <a:rPr lang="en-US" dirty="0" err="1"/>
              <a:t>Taranaki's</a:t>
            </a:r>
            <a:r>
              <a:rPr lang="en-US" dirty="0"/>
              <a:t> stainless steel industry was one of the best in the world, because of the dairy industry. </a:t>
            </a:r>
          </a:p>
          <a:p>
            <a:r>
              <a:rPr lang="en-US" dirty="0"/>
              <a:t>Scott said he would not have taken on the project if he wasn't 100 per cent sure it could be done. </a:t>
            </a:r>
          </a:p>
          <a:p>
            <a:r>
              <a:rPr lang="en-US" dirty="0"/>
              <a:t>"I was confident we could do it. We often push the boundaries." By September the panels should start being installed, he said, and the job had to be completed by December. The Len Lye Centre is due to open next year. </a:t>
            </a:r>
          </a:p>
          <a:p>
            <a:r>
              <a:rPr lang="en-US" dirty="0"/>
              <a:t>Scott said before the panels could be installed, curved concrete walls being made by a </a:t>
            </a:r>
            <a:r>
              <a:rPr lang="en-US" dirty="0" err="1"/>
              <a:t>Whanganui</a:t>
            </a:r>
            <a:r>
              <a:rPr lang="en-US" dirty="0"/>
              <a:t> company using a </a:t>
            </a:r>
            <a:r>
              <a:rPr lang="en-US" dirty="0" err="1"/>
              <a:t>mould</a:t>
            </a:r>
            <a:r>
              <a:rPr lang="en-US" dirty="0"/>
              <a:t> also fabricated by Rivet needed to be erected. </a:t>
            </a:r>
          </a:p>
          <a:p>
            <a:r>
              <a:rPr lang="en-US" dirty="0"/>
              <a:t>In Rivet's </a:t>
            </a:r>
            <a:r>
              <a:rPr lang="en-US" dirty="0" err="1"/>
              <a:t>Strandon</a:t>
            </a:r>
            <a:r>
              <a:rPr lang="en-US" dirty="0"/>
              <a:t> workshop, sheet metal worker Ian Smith was busy welding away at the framing that would go behind the panels to hold them in place. </a:t>
            </a:r>
          </a:p>
          <a:p>
            <a:r>
              <a:rPr lang="en-US" dirty="0"/>
              <a:t>He had been working on the project since November, he said, adding with a grin that he was looking forward to seeing the end of it. </a:t>
            </a:r>
          </a:p>
          <a:p>
            <a:r>
              <a:rPr lang="en-US" dirty="0"/>
              <a:t>Scott also looked forward to seeing the finished product and he was proud to be part of the project. </a:t>
            </a:r>
          </a:p>
          <a:p>
            <a:r>
              <a:rPr lang="en-US" dirty="0"/>
              <a:t>"I think it will look pretty cool. And if the job's going to go ahead, we might as well be doing it." </a:t>
            </a:r>
          </a:p>
          <a:p>
            <a:r>
              <a:rPr lang="en-US" b="1" dirty="0"/>
              <a:t>- </a:t>
            </a:r>
            <a:r>
              <a:rPr lang="en-US" b="1" dirty="0" err="1"/>
              <a:t>Taranaki</a:t>
            </a:r>
            <a:r>
              <a:rPr lang="en-US" b="1" dirty="0"/>
              <a:t> Daily News</a:t>
            </a:r>
            <a:endParaRPr lang="en-US" dirty="0"/>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10</a:t>
            </a:fld>
            <a:endParaRPr lang="fr-FR"/>
          </a:p>
        </p:txBody>
      </p:sp>
    </p:spTree>
    <p:extLst>
      <p:ext uri="{BB962C8B-B14F-4D97-AF65-F5344CB8AC3E}">
        <p14:creationId xmlns:p14="http://schemas.microsoft.com/office/powerpoint/2010/main" val="18058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11</a:t>
            </a:fld>
            <a:endParaRPr lang="fr-FR"/>
          </a:p>
        </p:txBody>
      </p:sp>
    </p:spTree>
    <p:extLst>
      <p:ext uri="{BB962C8B-B14F-4D97-AF65-F5344CB8AC3E}">
        <p14:creationId xmlns:p14="http://schemas.microsoft.com/office/powerpoint/2010/main" val="15882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12</a:t>
            </a:fld>
            <a:endParaRPr lang="fr-FR"/>
          </a:p>
        </p:txBody>
      </p:sp>
    </p:spTree>
    <p:extLst>
      <p:ext uri="{BB962C8B-B14F-4D97-AF65-F5344CB8AC3E}">
        <p14:creationId xmlns:p14="http://schemas.microsoft.com/office/powerpoint/2010/main" val="258518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FR" sz="1600" b="0" dirty="0" err="1">
                <a:solidFill>
                  <a:schemeClr val="bg1"/>
                </a:solidFill>
              </a:rPr>
              <a:t>Aplicaciones</a:t>
            </a:r>
            <a:endParaRPr lang="fr-FR" sz="1600" b="0" dirty="0">
              <a:solidFill>
                <a:schemeClr val="bg1"/>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err="1"/>
              <a:t>Aplicationes</a:t>
            </a:r>
            <a:r>
              <a:rPr lang="fr-BE" sz="1600" dirty="0"/>
              <a:t> - </a:t>
            </a:r>
            <a:r>
              <a:rPr lang="fr-FR" sz="1600" dirty="0" err="1"/>
              <a:t>Rehabilitación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err="1"/>
              <a:t>Aplicationes</a:t>
            </a:r>
            <a:r>
              <a:rPr lang="fr-BE" sz="1600" baseline="0" dirty="0"/>
              <a:t> - </a:t>
            </a:r>
            <a:r>
              <a:rPr lang="fr-FR" sz="1600" dirty="0" err="1"/>
              <a:t>Estadios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err="1"/>
              <a:t>Aplicationes</a:t>
            </a:r>
            <a:r>
              <a:rPr lang="fr-BE" sz="1600" dirty="0"/>
              <a:t> – </a:t>
            </a:r>
            <a:r>
              <a:rPr lang="fr-FR" sz="1600" dirty="0" err="1"/>
              <a:t>Piscinas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err="1"/>
              <a:t>Aplicationes</a:t>
            </a:r>
            <a:r>
              <a:rPr lang="fr-BE" sz="1600" dirty="0"/>
              <a:t> – </a:t>
            </a:r>
            <a:r>
              <a:rPr lang="fr-FR" sz="1600" dirty="0" err="1"/>
              <a:t>Distribución</a:t>
            </a:r>
            <a:r>
              <a:rPr lang="fr-FR" sz="1600" dirty="0"/>
              <a:t> de </a:t>
            </a:r>
            <a:r>
              <a:rPr lang="fr-FR" sz="1600" dirty="0" err="1"/>
              <a:t>agua</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b="0" dirty="0" err="1">
                <a:solidFill>
                  <a:schemeClr val="bg1"/>
                </a:solidFill>
              </a:rPr>
              <a:t>Aplicaciones</a:t>
            </a:r>
            <a:r>
              <a:rPr lang="fr-FR" sz="1600" b="0" dirty="0">
                <a:solidFill>
                  <a:schemeClr val="bg1"/>
                </a:solidFill>
              </a:rPr>
              <a:t> – </a:t>
            </a:r>
            <a:r>
              <a:rPr lang="fr-BE" sz="1600" b="0" dirty="0" err="1">
                <a:solidFill>
                  <a:schemeClr val="bg1"/>
                </a:solidFill>
              </a:rPr>
              <a:t>Fachadas</a:t>
            </a:r>
            <a:endParaRPr lang="fr-BE" sz="1600" b="0" dirty="0">
              <a:solidFill>
                <a:schemeClr val="bg1"/>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b="0" dirty="0" err="1">
                <a:solidFill>
                  <a:schemeClr val="bg1"/>
                </a:solidFill>
              </a:rPr>
              <a:t>Aplicaciones</a:t>
            </a:r>
            <a:r>
              <a:rPr lang="fr-FR" sz="1600" b="0" dirty="0">
                <a:solidFill>
                  <a:schemeClr val="bg1"/>
                </a:solidFill>
              </a:rPr>
              <a:t> – </a:t>
            </a:r>
            <a:r>
              <a:rPr lang="fr-BE" sz="1600" b="0" dirty="0">
                <a:solidFill>
                  <a:schemeClr val="bg1"/>
                </a:solidFill>
              </a:rPr>
              <a:t>Jardines Verticales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b="0" dirty="0" err="1">
                <a:solidFill>
                  <a:schemeClr val="bg1"/>
                </a:solidFill>
              </a:rPr>
              <a:t>Aplicaciones</a:t>
            </a:r>
            <a:r>
              <a:rPr lang="fr-BE" sz="1600" b="0" dirty="0">
                <a:solidFill>
                  <a:schemeClr val="bg1"/>
                </a:solidFill>
              </a:rPr>
              <a:t> - </a:t>
            </a:r>
            <a:r>
              <a:rPr lang="fr-BE" sz="1600" b="0" dirty="0" err="1">
                <a:solidFill>
                  <a:schemeClr val="bg1"/>
                </a:solidFill>
              </a:rPr>
              <a:t>Tejados</a:t>
            </a:r>
            <a:endParaRPr lang="fr-BE" sz="1600" b="0" dirty="0">
              <a:solidFill>
                <a:schemeClr val="bg1"/>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b="0" dirty="0" err="1">
                <a:solidFill>
                  <a:schemeClr val="bg1"/>
                </a:solidFill>
              </a:rPr>
              <a:t>Aplicaciones</a:t>
            </a:r>
            <a:r>
              <a:rPr lang="fr-BE" sz="1600" b="0" dirty="0">
                <a:solidFill>
                  <a:schemeClr val="bg1"/>
                </a:solidFill>
              </a:rPr>
              <a:t> - </a:t>
            </a:r>
            <a:r>
              <a:rPr lang="fr-BE" sz="1600" b="0" dirty="0" err="1">
                <a:solidFill>
                  <a:schemeClr val="bg1"/>
                </a:solidFill>
              </a:rPr>
              <a:t>Decoración</a:t>
            </a:r>
            <a:endParaRPr lang="fr-BE" sz="1600" b="0" dirty="0">
              <a:solidFill>
                <a:schemeClr val="bg1"/>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b="0" dirty="0" err="1">
                <a:solidFill>
                  <a:schemeClr val="bg1"/>
                </a:solidFill>
              </a:rPr>
              <a:t>Aplicaciones</a:t>
            </a:r>
            <a:r>
              <a:rPr lang="fr-FR" sz="1600" b="0" dirty="0">
                <a:solidFill>
                  <a:schemeClr val="bg1"/>
                </a:solidFill>
              </a:rPr>
              <a:t> </a:t>
            </a:r>
            <a:r>
              <a:rPr lang="fr-BE" sz="1600" b="0" dirty="0">
                <a:solidFill>
                  <a:schemeClr val="bg1"/>
                </a:solidFill>
              </a:rPr>
              <a:t> – </a:t>
            </a:r>
            <a:r>
              <a:rPr lang="fr-FR" sz="1600" dirty="0" err="1"/>
              <a:t>Tuberia</a:t>
            </a:r>
            <a:r>
              <a:rPr lang="fr-FR" sz="1600" dirty="0"/>
              <a:t> de </a:t>
            </a:r>
            <a:r>
              <a:rPr lang="fr-FR" sz="1600" dirty="0" err="1"/>
              <a:t>acero</a:t>
            </a:r>
            <a:r>
              <a:rPr lang="fr-FR" sz="1600" dirty="0"/>
              <a:t> </a:t>
            </a:r>
            <a:r>
              <a:rPr lang="fr-FR" sz="1600" dirty="0" err="1"/>
              <a:t>inoxidable</a:t>
            </a:r>
            <a:endParaRPr lang="fr-BE" sz="1600" b="0" dirty="0">
              <a:solidFill>
                <a:schemeClr val="bg1"/>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FR" sz="1600" b="0" dirty="0" err="1">
                <a:solidFill>
                  <a:schemeClr val="bg1"/>
                </a:solidFill>
              </a:rPr>
              <a:t>Aplicaciones</a:t>
            </a:r>
            <a:r>
              <a:rPr lang="fr-BE" sz="1600" dirty="0"/>
              <a:t> – </a:t>
            </a:r>
            <a:r>
              <a:rPr lang="fr-FR" sz="1600" dirty="0" err="1"/>
              <a:t>Ascensores</a:t>
            </a:r>
            <a:r>
              <a:rPr lang="fr-FR" sz="1600" dirty="0"/>
              <a:t> y escaleras </a:t>
            </a:r>
            <a:r>
              <a:rPr lang="fr-FR" sz="1600" dirty="0" err="1"/>
              <a:t>mecánicas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FR" sz="1600" b="0" dirty="0" err="1">
                <a:solidFill>
                  <a:schemeClr val="bg1"/>
                </a:solidFill>
              </a:rPr>
              <a:t>Aplicaciones</a:t>
            </a:r>
            <a:r>
              <a:rPr lang="fr-BE" sz="1600" dirty="0"/>
              <a:t> - </a:t>
            </a:r>
            <a:r>
              <a:rPr lang="fr-FR" sz="1600" dirty="0" err="1"/>
              <a:t>Aeropuertos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FR" sz="1600" b="0" dirty="0" err="1">
                <a:solidFill>
                  <a:schemeClr val="bg1"/>
                </a:solidFill>
              </a:rPr>
              <a:t>Aplicaciones</a:t>
            </a:r>
            <a:r>
              <a:rPr lang="fr-BE" sz="1600" dirty="0"/>
              <a:t> – </a:t>
            </a:r>
            <a:r>
              <a:rPr lang="fr-FR" sz="1600" dirty="0" err="1"/>
              <a:t>Mobiliario</a:t>
            </a:r>
            <a:r>
              <a:rPr lang="fr-FR" sz="1600" dirty="0"/>
              <a:t> </a:t>
            </a:r>
            <a:r>
              <a:rPr lang="fr-FR" sz="1600" dirty="0" err="1"/>
              <a:t>urbano</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75.xml"/><Relationship Id="rId3" Type="http://schemas.openxmlformats.org/officeDocument/2006/relationships/slide" Target="slide3.xml"/><Relationship Id="rId7" Type="http://schemas.openxmlformats.org/officeDocument/2006/relationships/slide" Target="slide50.xml"/><Relationship Id="rId12" Type="http://schemas.openxmlformats.org/officeDocument/2006/relationships/slide" Target="slide6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65.xml"/><Relationship Id="rId5" Type="http://schemas.openxmlformats.org/officeDocument/2006/relationships/slide" Target="slide33.xml"/><Relationship Id="rId10" Type="http://schemas.openxmlformats.org/officeDocument/2006/relationships/slide" Target="slide60.xml"/><Relationship Id="rId4" Type="http://schemas.openxmlformats.org/officeDocument/2006/relationships/slide" Target="slide23.xml"/><Relationship Id="rId9" Type="http://schemas.openxmlformats.org/officeDocument/2006/relationships/slide" Target="slide5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hyperlink" Target="http://drum.lib.umd.edu/bitstream/1903/11291/1/Price_umd_0117N_11876.pdf" TargetMode="External"/><Relationship Id="rId3" Type="http://schemas.openxmlformats.org/officeDocument/2006/relationships/hyperlink" Target="http://www.euro-inox.org/pdf/case/facades/Facades_EN.pdf" TargetMode="External"/><Relationship Id="rId7" Type="http://schemas.openxmlformats.org/officeDocument/2006/relationships/hyperlink" Target="http://www.jakob.co.uk/information/image-galleries/greenwall-systems-gallery/large-scale-greenwall-systems.html"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www.ronstantensilearch.com/melbourne-city-council-chambers-northern-green-facade/" TargetMode="External"/><Relationship Id="rId5" Type="http://schemas.openxmlformats.org/officeDocument/2006/relationships/hyperlink" Target="http://www.worldstainless.org/Files/issf/non-image-files/PDF/Euro_Inox/VertGardens_SP.pdf" TargetMode="External"/><Relationship Id="rId4" Type="http://schemas.openxmlformats.org/officeDocument/2006/relationships/hyperlink" Target="http://www.euro-inox.org/pdf/build/VertGardens_EN.pdf" TargetMode="External"/><Relationship Id="rId9" Type="http://schemas.openxmlformats.org/officeDocument/2006/relationships/hyperlink" Target="http://www.architectureartdesigns.com/30-incredible-green-wall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hyperlink" Target="http://cambridgearchitectural.com/" TargetMode="External"/><Relationship Id="rId13" Type="http://schemas.openxmlformats.org/officeDocument/2006/relationships/hyperlink" Target="http://www.stainlessindia.org/UploadPdf/SI_Mar08.pdf" TargetMode="External"/><Relationship Id="rId3" Type="http://schemas.openxmlformats.org/officeDocument/2006/relationships/hyperlink" Target="http://www.worldstainless.org/Files/issf/non-image-files/PDF/Euro_Inox/Facades_SP.pdf" TargetMode="External"/><Relationship Id="rId7" Type="http://schemas.openxmlformats.org/officeDocument/2006/relationships/hyperlink" Target="http://wikimapia.org/7695594/Cleveland-Clinic-Lou-Ruvo-Center-for-Brain-Health#/photo/3116187" TargetMode="External"/><Relationship Id="rId12" Type="http://schemas.openxmlformats.org/officeDocument/2006/relationships/hyperlink" Target="http://greatbuildings.com/buildings/Weisman_Art_Museum.html" TargetMode="External"/><Relationship Id="rId17" Type="http://schemas.openxmlformats.org/officeDocument/2006/relationships/hyperlink" Target="http://www.skyscrapercenter.com/building/capital-gate-tower/3172" TargetMode="External"/><Relationship Id="rId2" Type="http://schemas.openxmlformats.org/officeDocument/2006/relationships/hyperlink" Target="http://www.euro-inox.org/pdf/case/facades/Facades_EN.pdf" TargetMode="External"/><Relationship Id="rId16" Type="http://schemas.openxmlformats.org/officeDocument/2006/relationships/hyperlink" Target="http://www.archilovers.com/projects/30432/centrale-termica-teleriscaldamento-iride-energia.html" TargetMode="External"/><Relationship Id="rId1" Type="http://schemas.openxmlformats.org/officeDocument/2006/relationships/slideLayout" Target="../slideLayouts/slideLayout11.xml"/><Relationship Id="rId6" Type="http://schemas.openxmlformats.org/officeDocument/2006/relationships/hyperlink" Target="http://www.steelcolor.com.au/westfield-doncaster/" TargetMode="External"/><Relationship Id="rId11" Type="http://schemas.openxmlformats.org/officeDocument/2006/relationships/hyperlink" Target="http://archinect.com/firms/project/39353/edf-archives-center/9174600" TargetMode="External"/><Relationship Id="rId5" Type="http://schemas.openxmlformats.org/officeDocument/2006/relationships/hyperlink" Target="http://www.archiexpo.com/architecture-design-manufacturer/stainless-steel-facade-cladding-2964.html" TargetMode="External"/><Relationship Id="rId15" Type="http://schemas.openxmlformats.org/officeDocument/2006/relationships/hyperlink" Target="http://pattersons.com/civic/len-lye-contemporary-art-museum/" TargetMode="External"/><Relationship Id="rId10" Type="http://schemas.openxmlformats.org/officeDocument/2006/relationships/hyperlink" Target="https://newyorkbygehry.com/" TargetMode="External"/><Relationship Id="rId4" Type="http://schemas.openxmlformats.org/officeDocument/2006/relationships/hyperlink" Target="http://www.worldstainless.org/Files/issf/non-image-files/PDF/Euro_Inox/Innovative_facades_SP.pdf" TargetMode="External"/><Relationship Id="rId9" Type="http://schemas.openxmlformats.org/officeDocument/2006/relationships/hyperlink" Target="http://www.lemoniteur.fr/181-innovation-chantiers/article/solutions-techniques/769157-un-effet-miroir-pour-une-facade-en-beton" TargetMode="External"/><Relationship Id="rId14" Type="http://schemas.openxmlformats.org/officeDocument/2006/relationships/hyperlink" Target="http://www.arcspace.com/features/moshe-safdie-/kauffman-center-for-the-performing-ar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hyperlink" Target="http://www.metalresources.net/index.php?option=com_content&amp;view=article&amp;id=318:sam-houston-state-university-refurbishes-austin-hall&amp;catid=1:latest-news-a-press&amp;Itemid=192" TargetMode="External"/><Relationship Id="rId13" Type="http://schemas.openxmlformats.org/officeDocument/2006/relationships/hyperlink" Target="https://www.rigidized.com/exteriorscmt.php" TargetMode="External"/><Relationship Id="rId18" Type="http://schemas.openxmlformats.org/officeDocument/2006/relationships/hyperlink" Target="http://www.cambridgearchitectural.com/" TargetMode="External"/><Relationship Id="rId3" Type="http://schemas.openxmlformats.org/officeDocument/2006/relationships/hyperlink" Target="http://www.worldstainless.org/Files/issf/non-image-files/PDF/Euro_Inox/Roofing_SP.pdf" TargetMode="External"/><Relationship Id="rId7" Type="http://schemas.openxmlformats.org/officeDocument/2006/relationships/hyperlink" Target="http://www.bssa.org.uk/cms/File/The%20Growing%20Market%20for%20Stainless%20Steel%20Roofing.pdf"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rigidized.com/saveenergy.php" TargetMode="External"/><Relationship Id="rId2" Type="http://schemas.openxmlformats.org/officeDocument/2006/relationships/notesSlide" Target="../notesSlides/notesSlide24.xml"/><Relationship Id="rId16" Type="http://schemas.openxmlformats.org/officeDocument/2006/relationships/hyperlink" Target="http://www.constructalia.com/repository/transfer/en/01921518ENLACE_PDF.pdf" TargetMode="External"/><Relationship Id="rId1" Type="http://schemas.openxmlformats.org/officeDocument/2006/relationships/slideLayout" Target="../slideLayouts/slideLayout29.xml"/><Relationship Id="rId6" Type="http://schemas.openxmlformats.org/officeDocument/2006/relationships/hyperlink" Target="http://www.constructalia.com/english/publications/technical_guides/eurofer_ecodesign_package_stainless_steel_roofing_systems"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www.worldstainless.org/About%20stainless/videos" TargetMode="External"/><Relationship Id="rId15" Type="http://schemas.openxmlformats.org/officeDocument/2006/relationships/hyperlink" Target="http://www.wbdg.org/resources/cool-metal-roofing"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hyperlink" Target="http://5osa.tistory.com/entry/Cepezed-and-Ned-Kahn-Studios-Vertical-Canal-fa%C3%A7ade-Utrecht-Netherlands" TargetMode="External"/><Relationship Id="rId13" Type="http://schemas.openxmlformats.org/officeDocument/2006/relationships/hyperlink" Target="http://www.gkdmediamesh.com/blog/the_role_of_metallic_mesh_in_transforming_stadium_architecture.html" TargetMode="External"/><Relationship Id="rId3" Type="http://schemas.openxmlformats.org/officeDocument/2006/relationships/hyperlink" Target="http://www.dailymail.co.uk/travel/article-1284591/Abu-Dhabi-Capital-Gate-skyscraper-leans-times-Tower-Pisa.html" TargetMode="External"/><Relationship Id="rId7" Type="http://schemas.openxmlformats.org/officeDocument/2006/relationships/hyperlink" Target="http://issuu.com/hda_paris/docs/hda_2011_references_web_issu" TargetMode="External"/><Relationship Id="rId12" Type="http://schemas.openxmlformats.org/officeDocument/2006/relationships/hyperlink" Target="http://www.dezeen.com/2007/08/20/boiler-suit-by-thomas-heatherwick" TargetMode="External"/><Relationship Id="rId2" Type="http://schemas.openxmlformats.org/officeDocument/2006/relationships/hyperlink" Target="http://www.euro-inox.org/pdf/case/facades/Facades_EN.pdf" TargetMode="External"/><Relationship Id="rId1" Type="http://schemas.openxmlformats.org/officeDocument/2006/relationships/slideLayout" Target="../slideLayouts/slideLayout11.xml"/><Relationship Id="rId6" Type="http://schemas.openxmlformats.org/officeDocument/2006/relationships/hyperlink" Target="https://www.parisinfo.com/musee-monument-paris/71198/La-Geode" TargetMode="External"/><Relationship Id="rId11" Type="http://schemas.openxmlformats.org/officeDocument/2006/relationships/hyperlink" Target="http://www.marneetgondoire.fr/le-parc/les-espaces-1705.html" TargetMode="External"/><Relationship Id="rId5" Type="http://schemas.openxmlformats.org/officeDocument/2006/relationships/hyperlink" Target="http://hda-paris.com/" TargetMode="External"/><Relationship Id="rId10" Type="http://schemas.openxmlformats.org/officeDocument/2006/relationships/hyperlink" Target="http://www.marneetgondoire.fr/les-albums-photos/album-photos-490/le-chateau-de-rentilly-renaissance-en-2013-230.html?cHash=d2d475c49fe75ee015495efb35c04460" TargetMode="External"/><Relationship Id="rId4" Type="http://schemas.openxmlformats.org/officeDocument/2006/relationships/hyperlink" Target="http://www.e-architect.co.uk/dubai/capital-gate-abu-dhabi" TargetMode="External"/><Relationship Id="rId9" Type="http://schemas.openxmlformats.org/officeDocument/2006/relationships/hyperlink" Target="http://www.reseaux-artistes.fr/dossiers/beatrice-dacher/architecture-sully-2006-201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hyperlink" Target="http://www.bssa.org.uk/cms/File/BSSA%20PLUMBING%20P.1-4.pdf" TargetMode="External"/><Relationship Id="rId3" Type="http://schemas.openxmlformats.org/officeDocument/2006/relationships/hyperlink" Target="http://www.euro-inox.org/pdf/case/facades/Facades_EN.pdf" TargetMode="External"/><Relationship Id="rId7" Type="http://schemas.openxmlformats.org/officeDocument/2006/relationships/hyperlink" Target="https://nickelinstitute.org/library/?opt_perpage=20&amp;opt_layout=grid&amp;searchTerm=pipes%20for%20buildings&amp;page=1" TargetMode="External"/><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hyperlink" Target="http://www.nickelinstitute.org/~/media/Files/TechnicalLiterature/StainlessSteelPlumbing-color-EN_11019_.ashx" TargetMode="External"/><Relationship Id="rId5" Type="http://schemas.openxmlformats.org/officeDocument/2006/relationships/hyperlink" Target="http://www.worldstainless.org/Files/issf/non-image-files/PDF/Euro_Inox/PressFittingSystems_EN.pdf" TargetMode="External"/><Relationship Id="rId4" Type="http://schemas.openxmlformats.org/officeDocument/2006/relationships/hyperlink" Target="http://www.euro-inox.org/pdf/map/PressFittingSystems_EN.pdf" TargetMode="External"/><Relationship Id="rId9" Type="http://schemas.openxmlformats.org/officeDocument/2006/relationships/hyperlink" Target="https://www.grohe.de/de_de/badezimmer.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hyperlink" Target="http://www.euro-inox.org/pdf/case/facades/Facades_EN.pdf" TargetMode="External"/><Relationship Id="rId7" Type="http://schemas.openxmlformats.org/officeDocument/2006/relationships/hyperlink" Target="http://www.cabworks.com/" TargetMode="External"/><Relationship Id="rId2" Type="http://schemas.openxmlformats.org/officeDocument/2006/relationships/notesSlide" Target="../notesSlides/notesSlide35.xml"/><Relationship Id="rId1" Type="http://schemas.openxmlformats.org/officeDocument/2006/relationships/slideLayout" Target="../slideLayouts/slideLayout56.xml"/><Relationship Id="rId6" Type="http://schemas.openxmlformats.org/officeDocument/2006/relationships/hyperlink" Target="http://cambridgearchitectural.com/projects/ft-lauderdale-hollywood-international-airport-rental-car-center" TargetMode="External"/><Relationship Id="rId5" Type="http://schemas.openxmlformats.org/officeDocument/2006/relationships/hyperlink" Target="http://commons.wikimedia.org/wiki/File:Metro_bruxelles_laufband.jpg" TargetMode="External"/><Relationship Id="rId4" Type="http://schemas.openxmlformats.org/officeDocument/2006/relationships/hyperlink" Target="https://www.forms-surfaces.com/elevator-ceiling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0.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9.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69.xml"/><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www.euro-inox.org/pdf/case/facades/Facades_EN.pdf" TargetMode="External"/><Relationship Id="rId7" Type="http://schemas.openxmlformats.org/officeDocument/2006/relationships/hyperlink" Target="http://listraveltips.com/wellington-street-art-stainless-steel-braille-sculpture/" TargetMode="External"/><Relationship Id="rId2" Type="http://schemas.openxmlformats.org/officeDocument/2006/relationships/notesSlide" Target="../notesSlides/notesSlide40.xml"/><Relationship Id="rId1" Type="http://schemas.openxmlformats.org/officeDocument/2006/relationships/slideLayout" Target="../slideLayouts/slideLayout74.xml"/><Relationship Id="rId6" Type="http://schemas.openxmlformats.org/officeDocument/2006/relationships/hyperlink" Target="http://norcor.free.fr/piazza_superbe_inox.jpg" TargetMode="External"/><Relationship Id="rId5" Type="http://schemas.openxmlformats.org/officeDocument/2006/relationships/hyperlink" Target="https://extranet.worldstainless.org/applications/architecture-building-and-construction-applications/street-furniture/" TargetMode="External"/><Relationship Id="rId4" Type="http://schemas.openxmlformats.org/officeDocument/2006/relationships/hyperlink" Target="http://www.street-furniture.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4.xml"/><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4.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4.xml"/><Relationship Id="rId5" Type="http://schemas.openxmlformats.org/officeDocument/2006/relationships/image" Target="../media/image90.jpeg"/><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hyperlink" Target="http://www.euro-inox.org/pdf/case/facades/Facades_EN.pdf" TargetMode="External"/><Relationship Id="rId2" Type="http://schemas.openxmlformats.org/officeDocument/2006/relationships/notesSlide" Target="../notesSlides/notesSlide41.xml"/><Relationship Id="rId1" Type="http://schemas.openxmlformats.org/officeDocument/2006/relationships/slideLayout" Target="../slideLayouts/slideLayout83.xml"/><Relationship Id="rId5" Type="http://schemas.openxmlformats.org/officeDocument/2006/relationships/hyperlink" Target="http://www.worldstainless.org/Files/issf/non-image-files/PDF/Euro_Inox/New_meets_Old_SP.pdf" TargetMode="External"/><Relationship Id="rId4" Type="http://schemas.openxmlformats.org/officeDocument/2006/relationships/hyperlink" Target="http://www.euro-inox.org/pdf/build/New_meets_Old_EN.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8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8" Type="http://schemas.openxmlformats.org/officeDocument/2006/relationships/hyperlink" Target="http://www.vigliecca.com.br/en/projects/castelao-arena#gallery;%20" TargetMode="External"/><Relationship Id="rId3" Type="http://schemas.openxmlformats.org/officeDocument/2006/relationships/hyperlink" Target="http://www.architectsjournal.co.uk/specification/product-anatomy/gkd-yamuna-stadium-in-delhi-shines-with-stainless-steel-mesh-faade/8632271.article" TargetMode="External"/><Relationship Id="rId7" Type="http://schemas.openxmlformats.org/officeDocument/2006/relationships/hyperlink" Target="https://gkd-india.com/metalfabrics/yamuna-sports-stadium" TargetMode="External"/><Relationship Id="rId2" Type="http://schemas.openxmlformats.org/officeDocument/2006/relationships/hyperlink" Target="http://www.euro-inox.org/pdf/case/facades/Facades_EN.pdf" TargetMode="External"/><Relationship Id="rId1" Type="http://schemas.openxmlformats.org/officeDocument/2006/relationships/slideLayout" Target="../slideLayouts/slideLayout92.xml"/><Relationship Id="rId6" Type="http://schemas.openxmlformats.org/officeDocument/2006/relationships/hyperlink" Target="http://www.controlledaccess.com/" TargetMode="External"/><Relationship Id="rId11" Type="http://schemas.openxmlformats.org/officeDocument/2006/relationships/hyperlink" Target="https://www.osram.com/ls/projects/grand-stade-lille/index.jsp" TargetMode="External"/><Relationship Id="rId5" Type="http://schemas.openxmlformats.org/officeDocument/2006/relationships/hyperlink" Target="http://www.assda.asn.au/blog/223-stainless-welcome-for-sports-fans" TargetMode="External"/><Relationship Id="rId10" Type="http://schemas.openxmlformats.org/officeDocument/2006/relationships/hyperlink" Target="http://edorocha.com.br/portfolio/allianz-parque/" TargetMode="External"/><Relationship Id="rId4" Type="http://schemas.openxmlformats.org/officeDocument/2006/relationships/hyperlink" Target="http://www.cmf.co.uk/products/products.asp?id=92&amp;product_id=4" TargetMode="External"/><Relationship Id="rId9" Type="http://schemas.openxmlformats.org/officeDocument/2006/relationships/hyperlink" Target="http://www.copa2014.gov.br/en/noticia/see-details-castelaos-architecture-projec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6.xml"/><Relationship Id="rId5" Type="http://schemas.openxmlformats.org/officeDocument/2006/relationships/image" Target="../media/image108.jpe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3" Type="http://schemas.openxmlformats.org/officeDocument/2006/relationships/hyperlink" Target="http://www.imoa.info/molybdenum_uses/moly_grade_stainless_steels/architecture/french_pool_liner_article.php" TargetMode="External"/><Relationship Id="rId2" Type="http://schemas.openxmlformats.org/officeDocument/2006/relationships/notesSlide" Target="../notesSlides/notesSlide44.xml"/><Relationship Id="rId1" Type="http://schemas.openxmlformats.org/officeDocument/2006/relationships/slideLayout" Target="../slideLayouts/slideLayout101.xml"/><Relationship Id="rId6" Type="http://schemas.openxmlformats.org/officeDocument/2006/relationships/hyperlink" Target="http://www.awt-eisleben.de/en/swimming-pools-136.html" TargetMode="External"/><Relationship Id="rId5" Type="http://schemas.openxmlformats.org/officeDocument/2006/relationships/hyperlink" Target="http://www.constructalia.com/repository/transfer/fr/02163065ENLACE_PDF.pdf" TargetMode="External"/><Relationship Id="rId4" Type="http://schemas.openxmlformats.org/officeDocument/2006/relationships/hyperlink" Target="http://www.imoa.info/molybdenum-uses/molybdenum-grade-stainless-steels/architecture/french-pool-liner-article.php"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11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www.coop-himmelblau.at/architecture/projects/dawang-mountain-resort-changsha" TargetMode="External"/><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hyperlink" Target="http://ctbuh.org/LinkClick.aspx?fileticket=o5avvVa6Ll8%3D&amp;tabid=749&amp;language=en-US" TargetMode="External"/><Relationship Id="rId2" Type="http://schemas.openxmlformats.org/officeDocument/2006/relationships/image" Target="../media/image118.jpeg"/><Relationship Id="rId1" Type="http://schemas.openxmlformats.org/officeDocument/2006/relationships/slideLayout" Target="../slideLayouts/slideLayout14.xml"/><Relationship Id="rId4" Type="http://schemas.openxmlformats.org/officeDocument/2006/relationships/hyperlink" Target="http://www.imoa.info/molybdenum-uses/molybdenum-grade-stainless-steels/architecture/bioclimatic-facades.php?nl=%9DM%8B%BFmo%C1%BE%F7%C5%DA%9E%92%DA%E3$4!,%87%94%E2%EC%AD%00%1f%14%A3%14%3e%1a%F0&amp;u=heritier@issf.org"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dirty="0" err="1"/>
              <a:t>Material</a:t>
            </a:r>
            <a:r>
              <a:rPr lang="fr-FR" dirty="0"/>
              <a:t> </a:t>
            </a:r>
            <a:r>
              <a:rPr lang="fr-FR" dirty="0" err="1"/>
              <a:t>didáctico</a:t>
            </a:r>
            <a:r>
              <a:rPr lang="fr-FR" dirty="0"/>
              <a:t> de </a:t>
            </a:r>
            <a:r>
              <a:rPr lang="fr-FR" dirty="0" err="1"/>
              <a:t>apoyo</a:t>
            </a:r>
            <a:r>
              <a:rPr lang="fr-FR" dirty="0"/>
              <a:t> para </a:t>
            </a:r>
            <a:r>
              <a:rPr lang="fr-FR" dirty="0" err="1"/>
              <a:t>docentes</a:t>
            </a:r>
            <a:r>
              <a:rPr lang="fr-FR" dirty="0"/>
              <a:t> en  </a:t>
            </a:r>
            <a:r>
              <a:rPr lang="fr-FR" dirty="0" err="1"/>
              <a:t>Arquitectura</a:t>
            </a:r>
            <a:r>
              <a:rPr lang="fr-FR" dirty="0"/>
              <a:t> o </a:t>
            </a:r>
            <a:r>
              <a:rPr lang="fr-FR" dirty="0" err="1"/>
              <a:t>Ingenieria</a:t>
            </a:r>
            <a:r>
              <a:rPr lang="fr-FR" dirty="0"/>
              <a:t> Civil </a:t>
            </a:r>
          </a:p>
        </p:txBody>
      </p:sp>
      <p:sp>
        <p:nvSpPr>
          <p:cNvPr id="3" name="Subtitle 2"/>
          <p:cNvSpPr>
            <a:spLocks noGrp="1"/>
          </p:cNvSpPr>
          <p:nvPr>
            <p:ph type="subTitle" idx="1"/>
          </p:nvPr>
        </p:nvSpPr>
        <p:spPr/>
        <p:txBody>
          <a:bodyPr>
            <a:normAutofit/>
          </a:bodyPr>
          <a:lstStyle/>
          <a:p>
            <a:r>
              <a:rPr lang="fr-FR" sz="4000" b="1" dirty="0" err="1">
                <a:solidFill>
                  <a:srgbClr val="C00000"/>
                </a:solidFill>
              </a:rPr>
              <a:t>Capítulo</a:t>
            </a:r>
            <a:r>
              <a:rPr lang="fr-FR" sz="4000" b="1" dirty="0">
                <a:solidFill>
                  <a:srgbClr val="C00000"/>
                </a:solidFill>
              </a:rPr>
              <a:t> 2</a:t>
            </a:r>
          </a:p>
          <a:p>
            <a:r>
              <a:rPr lang="fr-FR" sz="4000" b="1" dirty="0" err="1">
                <a:solidFill>
                  <a:srgbClr val="C00000"/>
                </a:solidFill>
              </a:rPr>
              <a:t>Aplicaciones</a:t>
            </a:r>
            <a:endParaRPr lang="fr-FR" sz="4000" b="1" dirty="0">
              <a:solidFill>
                <a:srgbClr val="C00000"/>
              </a:solidFill>
            </a:endParaRPr>
          </a:p>
        </p:txBody>
      </p:sp>
      <p:sp>
        <p:nvSpPr>
          <p:cNvPr id="4" name="Slide Number Placeholder 3"/>
          <p:cNvSpPr>
            <a:spLocks noGrp="1"/>
          </p:cNvSpPr>
          <p:nvPr>
            <p:ph type="sldNum" sz="quarter" idx="4"/>
          </p:nvPr>
        </p:nvSpPr>
        <p:spPr/>
        <p:txBody>
          <a:bodyPr/>
          <a:lstStyle/>
          <a:p>
            <a:fld id="{5AF66AA0-E37C-4065-8BE7-D4086C065B53}" type="slidenum">
              <a:rPr lang="fr-BE" smtClean="0"/>
              <a:t>1</a:t>
            </a:fld>
            <a:endParaRPr lang="fr-BE"/>
          </a:p>
        </p:txBody>
      </p:sp>
    </p:spTree>
    <p:extLst>
      <p:ext uri="{BB962C8B-B14F-4D97-AF65-F5344CB8AC3E}">
        <p14:creationId xmlns:p14="http://schemas.microsoft.com/office/powerpoint/2010/main" val="95613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5729808"/>
            <a:ext cx="7082943" cy="566738"/>
          </a:xfrm>
        </p:spPr>
        <p:txBody>
          <a:bodyPr>
            <a:normAutofit fontScale="90000"/>
          </a:bodyPr>
          <a:lstStyle/>
          <a:p>
            <a:r>
              <a:rPr lang="fr-FR" dirty="0"/>
              <a:t>Centro Len </a:t>
            </a:r>
            <a:r>
              <a:rPr lang="fr-FR" dirty="0" err="1"/>
              <a:t>Lye</a:t>
            </a:r>
            <a:r>
              <a:rPr lang="fr-FR" dirty="0"/>
              <a:t> , New Plymouth, </a:t>
            </a:r>
            <a:r>
              <a:rPr lang="fr-FR" dirty="0" err="1"/>
              <a:t>Nueva</a:t>
            </a:r>
            <a:r>
              <a:rPr lang="fr-FR" dirty="0"/>
              <a:t> </a:t>
            </a:r>
            <a:r>
              <a:rPr lang="fr-FR" dirty="0" err="1"/>
              <a:t>Zelanda</a:t>
            </a:r>
            <a:br>
              <a:rPr lang="fr-FR" dirty="0"/>
            </a:br>
            <a:r>
              <a:rPr lang="fr-FR" dirty="0" err="1"/>
              <a:t>Arquitecto</a:t>
            </a:r>
            <a:r>
              <a:rPr lang="fr-FR" dirty="0"/>
              <a:t>: A. Patterson</a:t>
            </a:r>
            <a:r>
              <a:rPr lang="fr-FR" baseline="50000" dirty="0"/>
              <a:t>11</a:t>
            </a:r>
          </a:p>
        </p:txBody>
      </p:sp>
      <p:sp>
        <p:nvSpPr>
          <p:cNvPr id="6" name="Text Placeholder 5"/>
          <p:cNvSpPr>
            <a:spLocks noGrp="1"/>
          </p:cNvSpPr>
          <p:nvPr>
            <p:ph type="body" sz="half" idx="2"/>
          </p:nvPr>
        </p:nvSpPr>
        <p:spPr>
          <a:xfrm>
            <a:off x="899591" y="6296546"/>
            <a:ext cx="7082943" cy="300806"/>
          </a:xfrm>
        </p:spPr>
        <p:txBody>
          <a:bodyPr>
            <a:normAutofit fontScale="92500"/>
          </a:bodyPr>
          <a:lstStyle/>
          <a:p>
            <a:r>
              <a:rPr lang="fr-FR" dirty="0"/>
              <a:t>Una </a:t>
            </a:r>
            <a:r>
              <a:rPr lang="fr-FR" dirty="0" err="1"/>
              <a:t>fachada</a:t>
            </a:r>
            <a:r>
              <a:rPr lang="fr-FR" dirty="0"/>
              <a:t> de 14m de </a:t>
            </a:r>
            <a:r>
              <a:rPr lang="fr-FR" dirty="0" err="1"/>
              <a:t>altura</a:t>
            </a:r>
            <a:r>
              <a:rPr lang="fr-FR" dirty="0"/>
              <a:t> </a:t>
            </a:r>
            <a:r>
              <a:rPr lang="fr-FR" dirty="0" err="1"/>
              <a:t>realizada</a:t>
            </a:r>
            <a:r>
              <a:rPr lang="fr-FR" dirty="0"/>
              <a:t> con 32 tons de </a:t>
            </a:r>
            <a:r>
              <a:rPr lang="fr-FR" dirty="0" err="1"/>
              <a:t>acero</a:t>
            </a:r>
            <a:r>
              <a:rPr lang="fr-FR" dirty="0"/>
              <a:t> </a:t>
            </a:r>
            <a:r>
              <a:rPr lang="fr-FR" dirty="0" err="1"/>
              <a:t>inoxidable</a:t>
            </a:r>
            <a:r>
              <a:rPr lang="fr-FR" dirty="0"/>
              <a:t> 316 </a:t>
            </a:r>
            <a:r>
              <a:rPr lang="fr-FR" dirty="0" err="1"/>
              <a:t>acabado</a:t>
            </a:r>
            <a:r>
              <a:rPr lang="fr-FR" dirty="0"/>
              <a:t> </a:t>
            </a:r>
            <a:r>
              <a:rPr lang="fr-FR" dirty="0" err="1"/>
              <a:t>pulido</a:t>
            </a:r>
            <a:r>
              <a:rPr lang="fr-FR" dirty="0"/>
              <a:t> </a:t>
            </a:r>
            <a:r>
              <a:rPr lang="fr-FR" dirty="0" err="1"/>
              <a:t>espejo</a:t>
            </a:r>
            <a:r>
              <a:rPr lang="fr-FR" dirty="0"/>
              <a:t>.</a:t>
            </a:r>
          </a:p>
        </p:txBody>
      </p:sp>
      <p:sp>
        <p:nvSpPr>
          <p:cNvPr id="3" name="AutoShape 2" descr="http://www.pattersons.com/mobile/images/ipad/projects/len-lye-centre/2.jpg"/>
          <p:cNvSpPr>
            <a:spLocks noChangeAspect="1" noChangeArrowheads="1"/>
          </p:cNvSpPr>
          <p:nvPr/>
        </p:nvSpPr>
        <p:spPr bwMode="auto">
          <a:xfrm>
            <a:off x="155575" y="-2033588"/>
            <a:ext cx="5419725" cy="423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85725"/>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10</a:t>
            </a:fld>
            <a:endParaRPr lang="fr-BE" dirty="0"/>
          </a:p>
        </p:txBody>
      </p:sp>
    </p:spTree>
    <p:extLst>
      <p:ext uri="{BB962C8B-B14F-4D97-AF65-F5344CB8AC3E}">
        <p14:creationId xmlns:p14="http://schemas.microsoft.com/office/powerpoint/2010/main" val="39186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17" y="5153744"/>
            <a:ext cx="7214983" cy="566738"/>
          </a:xfrm>
        </p:spPr>
        <p:txBody>
          <a:bodyPr>
            <a:normAutofit fontScale="90000"/>
          </a:bodyPr>
          <a:lstStyle/>
          <a:p>
            <a:r>
              <a:rPr lang="fr-FR" dirty="0" err="1"/>
              <a:t>Oficinas</a:t>
            </a:r>
            <a:r>
              <a:rPr lang="fr-FR" dirty="0"/>
              <a:t> centrales </a:t>
            </a:r>
            <a:r>
              <a:rPr lang="fr-FR" dirty="0" err="1"/>
              <a:t>del</a:t>
            </a:r>
            <a:r>
              <a:rPr lang="fr-FR" dirty="0"/>
              <a:t> </a:t>
            </a:r>
            <a:r>
              <a:rPr lang="fr-FR" dirty="0" err="1"/>
              <a:t>metro</a:t>
            </a:r>
            <a:r>
              <a:rPr lang="fr-FR" dirty="0"/>
              <a:t> , </a:t>
            </a:r>
            <a:r>
              <a:rPr lang="fr-FR" dirty="0" err="1"/>
              <a:t>India</a:t>
            </a:r>
            <a:br>
              <a:rPr lang="fr-FR" dirty="0"/>
            </a:br>
            <a:r>
              <a:rPr lang="fr-FR" dirty="0" err="1"/>
              <a:t>Arquitecto</a:t>
            </a:r>
            <a:r>
              <a:rPr lang="fr-FR" dirty="0"/>
              <a:t>: Raj </a:t>
            </a:r>
            <a:r>
              <a:rPr lang="fr-FR" dirty="0" err="1"/>
              <a:t>Rewal</a:t>
            </a:r>
            <a:r>
              <a:rPr lang="fr-FR" dirty="0"/>
              <a:t> &amp; Associates</a:t>
            </a:r>
            <a:r>
              <a:rPr lang="fr-FR" baseline="50000" dirty="0"/>
              <a:t>12</a:t>
            </a:r>
          </a:p>
        </p:txBody>
      </p:sp>
      <p:sp>
        <p:nvSpPr>
          <p:cNvPr id="5" name="Text Placeholder 4"/>
          <p:cNvSpPr>
            <a:spLocks noGrp="1"/>
          </p:cNvSpPr>
          <p:nvPr>
            <p:ph type="body" sz="half" idx="2"/>
          </p:nvPr>
        </p:nvSpPr>
        <p:spPr>
          <a:xfrm>
            <a:off x="957417" y="5720482"/>
            <a:ext cx="7214983" cy="804862"/>
          </a:xfrm>
        </p:spPr>
        <p:txBody>
          <a:bodyPr>
            <a:normAutofit/>
          </a:bodyPr>
          <a:lstStyle/>
          <a:p>
            <a:pPr algn="just"/>
            <a:r>
              <a:rPr lang="fr-FR" dirty="0"/>
              <a:t>El </a:t>
            </a:r>
            <a:r>
              <a:rPr lang="fr-FR" dirty="0" err="1"/>
              <a:t>estudio</a:t>
            </a:r>
            <a:r>
              <a:rPr lang="fr-FR" dirty="0"/>
              <a:t> de </a:t>
            </a:r>
            <a:r>
              <a:rPr lang="fr-FR" dirty="0" err="1"/>
              <a:t>arquitectura</a:t>
            </a:r>
            <a:r>
              <a:rPr lang="fr-FR" dirty="0"/>
              <a:t> Raj </a:t>
            </a:r>
            <a:r>
              <a:rPr lang="fr-FR" dirty="0" err="1"/>
              <a:t>Rewal</a:t>
            </a:r>
            <a:r>
              <a:rPr lang="fr-FR" dirty="0"/>
              <a:t> &amp; Associates </a:t>
            </a:r>
            <a:r>
              <a:rPr lang="fr-FR" dirty="0" err="1"/>
              <a:t>optó</a:t>
            </a:r>
            <a:r>
              <a:rPr lang="fr-FR" dirty="0"/>
              <a:t> </a:t>
            </a:r>
            <a:r>
              <a:rPr lang="fr-FR" dirty="0" err="1"/>
              <a:t>por</a:t>
            </a:r>
            <a:r>
              <a:rPr lang="fr-FR" dirty="0"/>
              <a:t> un </a:t>
            </a:r>
            <a:r>
              <a:rPr lang="fr-FR" dirty="0" err="1"/>
              <a:t>revestimiento</a:t>
            </a:r>
            <a:r>
              <a:rPr lang="fr-FR" dirty="0"/>
              <a:t> con </a:t>
            </a:r>
            <a:r>
              <a:rPr lang="fr-FR" dirty="0" err="1"/>
              <a:t>acero</a:t>
            </a:r>
            <a:r>
              <a:rPr lang="fr-FR" dirty="0"/>
              <a:t> </a:t>
            </a:r>
            <a:r>
              <a:rPr lang="fr-FR" dirty="0" err="1"/>
              <a:t>inoxidable</a:t>
            </a:r>
            <a:r>
              <a:rPr lang="fr-FR" dirty="0"/>
              <a:t> para este </a:t>
            </a:r>
            <a:r>
              <a:rPr lang="fr-FR" dirty="0" err="1"/>
              <a:t>edificio</a:t>
            </a:r>
            <a:r>
              <a:rPr lang="fr-FR" dirty="0"/>
              <a:t> en </a:t>
            </a:r>
            <a:r>
              <a:rPr lang="fr-FR" dirty="0" err="1"/>
              <a:t>Nueva</a:t>
            </a:r>
            <a:r>
              <a:rPr lang="fr-FR" dirty="0"/>
              <a:t> Delhi</a:t>
            </a:r>
            <a:r>
              <a:rPr lang="en-US" dirty="0"/>
              <a:t>, </a:t>
            </a:r>
            <a:r>
              <a:rPr lang="en-US" dirty="0" err="1"/>
              <a:t>valiéndose</a:t>
            </a:r>
            <a:r>
              <a:rPr lang="en-US" dirty="0"/>
              <a:t> de </a:t>
            </a:r>
            <a:r>
              <a:rPr lang="en-US" dirty="0" err="1"/>
              <a:t>una</a:t>
            </a:r>
            <a:r>
              <a:rPr lang="en-US" dirty="0"/>
              <a:t> </a:t>
            </a:r>
            <a:r>
              <a:rPr lang="en-US" dirty="0" err="1"/>
              <a:t>cercha</a:t>
            </a:r>
            <a:r>
              <a:rPr lang="en-US" dirty="0"/>
              <a:t> tubular de </a:t>
            </a:r>
            <a:r>
              <a:rPr lang="en-US" dirty="0" err="1"/>
              <a:t>acero</a:t>
            </a:r>
            <a:r>
              <a:rPr lang="en-US" dirty="0"/>
              <a:t> </a:t>
            </a:r>
            <a:r>
              <a:rPr lang="en-US" dirty="0" err="1"/>
              <a:t>inoxidable</a:t>
            </a:r>
            <a:r>
              <a:rPr lang="en-US" dirty="0"/>
              <a:t> que </a:t>
            </a:r>
            <a:r>
              <a:rPr lang="en-US" dirty="0" err="1"/>
              <a:t>mezcla</a:t>
            </a:r>
            <a:r>
              <a:rPr lang="en-US" dirty="0"/>
              <a:t> </a:t>
            </a:r>
            <a:r>
              <a:rPr lang="en-US" dirty="0" err="1"/>
              <a:t>paneles</a:t>
            </a:r>
            <a:r>
              <a:rPr lang="en-US" dirty="0"/>
              <a:t> de </a:t>
            </a:r>
            <a:r>
              <a:rPr lang="en-US" dirty="0" err="1"/>
              <a:t>inoxidable</a:t>
            </a:r>
            <a:r>
              <a:rPr lang="en-US" dirty="0"/>
              <a:t> con </a:t>
            </a:r>
            <a:r>
              <a:rPr lang="en-US" dirty="0" err="1"/>
              <a:t>otros</a:t>
            </a:r>
            <a:r>
              <a:rPr lang="en-US" dirty="0"/>
              <a:t> de </a:t>
            </a:r>
            <a:r>
              <a:rPr lang="en-US" dirty="0" err="1"/>
              <a:t>vidrio</a:t>
            </a:r>
            <a:r>
              <a:rPr lang="en-US" dirty="0"/>
              <a:t>.</a:t>
            </a:r>
          </a:p>
        </p:txBody>
      </p:sp>
      <p:sp>
        <p:nvSpPr>
          <p:cNvPr id="3" name="AutoShape 2" descr="http://www.pattersons.com/mobile/images/ipad/projects/len-lye-centre/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418" y="211807"/>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11</a:t>
            </a:fld>
            <a:endParaRPr lang="fr-BE" dirty="0"/>
          </a:p>
        </p:txBody>
      </p:sp>
    </p:spTree>
    <p:extLst>
      <p:ext uri="{BB962C8B-B14F-4D97-AF65-F5344CB8AC3E}">
        <p14:creationId xmlns:p14="http://schemas.microsoft.com/office/powerpoint/2010/main" val="56507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2" y="4800600"/>
            <a:ext cx="6728816" cy="566738"/>
          </a:xfrm>
        </p:spPr>
        <p:txBody>
          <a:bodyPr>
            <a:normAutofit fontScale="90000"/>
          </a:bodyPr>
          <a:lstStyle/>
          <a:p>
            <a:r>
              <a:rPr lang="fr-FR" dirty="0" err="1"/>
              <a:t>Instalación</a:t>
            </a:r>
            <a:r>
              <a:rPr lang="fr-FR" dirty="0"/>
              <a:t> de </a:t>
            </a:r>
            <a:r>
              <a:rPr lang="fr-FR" dirty="0" err="1"/>
              <a:t>calefacción</a:t>
            </a:r>
            <a:r>
              <a:rPr lang="fr-FR" dirty="0"/>
              <a:t> </a:t>
            </a:r>
            <a:r>
              <a:rPr lang="fr-FR" dirty="0" err="1"/>
              <a:t>urbana</a:t>
            </a:r>
            <a:r>
              <a:rPr lang="fr-FR" dirty="0"/>
              <a:t>, </a:t>
            </a:r>
            <a:r>
              <a:rPr lang="fr-FR" dirty="0" err="1"/>
              <a:t>Torino,Italy</a:t>
            </a:r>
            <a:br>
              <a:rPr lang="fr-FR" dirty="0"/>
            </a:br>
            <a:r>
              <a:rPr lang="fr-FR" dirty="0" err="1"/>
              <a:t>Arquitecto</a:t>
            </a:r>
            <a:r>
              <a:rPr lang="fr-FR" dirty="0"/>
              <a:t>: JP Buffi</a:t>
            </a:r>
            <a:r>
              <a:rPr lang="fr-FR" baseline="50000" dirty="0"/>
              <a:t>13</a:t>
            </a:r>
          </a:p>
        </p:txBody>
      </p:sp>
      <p:sp>
        <p:nvSpPr>
          <p:cNvPr id="6" name="Text Placeholder 5"/>
          <p:cNvSpPr>
            <a:spLocks noGrp="1"/>
          </p:cNvSpPr>
          <p:nvPr>
            <p:ph type="body" sz="half" idx="2"/>
          </p:nvPr>
        </p:nvSpPr>
        <p:spPr>
          <a:xfrm>
            <a:off x="1207592" y="5367338"/>
            <a:ext cx="6728816" cy="804862"/>
          </a:xfrm>
        </p:spPr>
        <p:txBody>
          <a:bodyPr>
            <a:normAutofit/>
          </a:bodyPr>
          <a:lstStyle/>
          <a:p>
            <a:pPr algn="just"/>
            <a:r>
              <a:rPr lang="fr-FR" dirty="0"/>
              <a:t>Este </a:t>
            </a:r>
            <a:r>
              <a:rPr lang="fr-FR" dirty="0" err="1"/>
              <a:t>edificio</a:t>
            </a:r>
            <a:r>
              <a:rPr lang="fr-FR" dirty="0"/>
              <a:t> de </a:t>
            </a:r>
            <a:r>
              <a:rPr lang="fr-FR" dirty="0" err="1"/>
              <a:t>calefacción</a:t>
            </a:r>
            <a:r>
              <a:rPr lang="fr-FR" dirty="0"/>
              <a:t> ha </a:t>
            </a:r>
            <a:r>
              <a:rPr lang="fr-FR" dirty="0" err="1"/>
              <a:t>sido</a:t>
            </a:r>
            <a:r>
              <a:rPr lang="fr-FR" dirty="0"/>
              <a:t> </a:t>
            </a:r>
            <a:r>
              <a:rPr lang="fr-FR" dirty="0" err="1"/>
              <a:t>revestido</a:t>
            </a:r>
            <a:r>
              <a:rPr lang="fr-FR" dirty="0"/>
              <a:t> con </a:t>
            </a:r>
            <a:r>
              <a:rPr lang="fr-FR" dirty="0" err="1"/>
              <a:t>paneles</a:t>
            </a:r>
            <a:r>
              <a:rPr lang="fr-FR" dirty="0"/>
              <a:t> </a:t>
            </a:r>
            <a:r>
              <a:rPr lang="fr-FR" dirty="0" err="1"/>
              <a:t>curvos</a:t>
            </a:r>
            <a:r>
              <a:rPr lang="fr-FR" dirty="0"/>
              <a:t>.</a:t>
            </a:r>
          </a:p>
          <a:p>
            <a:pPr algn="just"/>
            <a:r>
              <a:rPr lang="fr-FR" dirty="0"/>
              <a:t>Los </a:t>
            </a:r>
            <a:r>
              <a:rPr lang="fr-FR" dirty="0" err="1"/>
              <a:t>flejes</a:t>
            </a:r>
            <a:r>
              <a:rPr lang="fr-FR" dirty="0"/>
              <a:t> de </a:t>
            </a:r>
            <a:r>
              <a:rPr lang="fr-FR" dirty="0" err="1"/>
              <a:t>acero</a:t>
            </a:r>
            <a:r>
              <a:rPr lang="fr-FR" dirty="0"/>
              <a:t> </a:t>
            </a:r>
            <a:r>
              <a:rPr lang="fr-FR" dirty="0" err="1"/>
              <a:t>inoxidable</a:t>
            </a:r>
            <a:r>
              <a:rPr lang="fr-FR" dirty="0"/>
              <a:t> </a:t>
            </a:r>
            <a:r>
              <a:rPr lang="fr-FR" dirty="0" err="1"/>
              <a:t>coloreados</a:t>
            </a:r>
            <a:r>
              <a:rPr lang="fr-FR" dirty="0"/>
              <a:t> en </a:t>
            </a:r>
            <a:r>
              <a:rPr lang="fr-FR" dirty="0" err="1"/>
              <a:t>color</a:t>
            </a:r>
            <a:r>
              <a:rPr lang="fr-FR" dirty="0"/>
              <a:t> </a:t>
            </a:r>
            <a:r>
              <a:rPr lang="fr-FR" dirty="0" err="1"/>
              <a:t>cobre</a:t>
            </a:r>
            <a:r>
              <a:rPr lang="fr-FR" dirty="0"/>
              <a:t> han </a:t>
            </a:r>
            <a:r>
              <a:rPr lang="fr-FR" dirty="0" err="1"/>
              <a:t>sido</a:t>
            </a:r>
            <a:r>
              <a:rPr lang="fr-FR" dirty="0"/>
              <a:t> </a:t>
            </a:r>
            <a:r>
              <a:rPr lang="fr-FR" dirty="0" err="1"/>
              <a:t>colocados</a:t>
            </a:r>
            <a:r>
              <a:rPr lang="fr-FR" dirty="0"/>
              <a:t> para </a:t>
            </a:r>
            <a:r>
              <a:rPr lang="fr-FR" dirty="0" err="1"/>
              <a:t>obtener</a:t>
            </a:r>
            <a:r>
              <a:rPr lang="fr-FR" dirty="0"/>
              <a:t> </a:t>
            </a:r>
            <a:r>
              <a:rPr lang="fr-FR" dirty="0" err="1"/>
              <a:t>espacios</a:t>
            </a:r>
            <a:r>
              <a:rPr lang="fr-FR" dirty="0"/>
              <a:t> </a:t>
            </a:r>
            <a:r>
              <a:rPr lang="fr-FR" dirty="0" err="1"/>
              <a:t>huecos</a:t>
            </a:r>
            <a:r>
              <a:rPr lang="fr-FR" dirty="0"/>
              <a:t> </a:t>
            </a:r>
            <a:r>
              <a:rPr lang="fr-FR" dirty="0" err="1"/>
              <a:t>por</a:t>
            </a:r>
            <a:r>
              <a:rPr lang="fr-FR" dirty="0"/>
              <a:t> </a:t>
            </a:r>
            <a:r>
              <a:rPr lang="fr-FR" dirty="0" err="1"/>
              <a:t>donde</a:t>
            </a:r>
            <a:r>
              <a:rPr lang="fr-FR" dirty="0"/>
              <a:t> entre la </a:t>
            </a:r>
            <a:r>
              <a:rPr lang="fr-FR" dirty="0" err="1"/>
              <a:t>luz</a:t>
            </a:r>
            <a:r>
              <a:rPr lang="fr-FR" dirty="0"/>
              <a:t> a la </a:t>
            </a:r>
            <a:r>
              <a:rPr lang="fr-FR" dirty="0" err="1"/>
              <a:t>instalación</a:t>
            </a:r>
            <a:r>
              <a:rPr lang="fr-FR" dirty="0"/>
              <a:t> .</a:t>
            </a:r>
          </a:p>
        </p:txBody>
      </p:sp>
      <p:sp>
        <p:nvSpPr>
          <p:cNvPr id="3" name="Slide Number Placeholder 2"/>
          <p:cNvSpPr>
            <a:spLocks noGrp="1"/>
          </p:cNvSpPr>
          <p:nvPr>
            <p:ph type="sldNum" sz="quarter" idx="4"/>
          </p:nvPr>
        </p:nvSpPr>
        <p:spPr/>
        <p:txBody>
          <a:bodyPr/>
          <a:lstStyle/>
          <a:p>
            <a:fld id="{5AF66AA0-E37C-4065-8BE7-D4086C065B53}" type="slidenum">
              <a:rPr lang="fr-BE" smtClean="0"/>
              <a:pPr/>
              <a:t>12</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7592" y="54868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27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3425671"/>
            <a:ext cx="4104456" cy="566738"/>
          </a:xfrm>
        </p:spPr>
        <p:txBody>
          <a:bodyPr>
            <a:normAutofit fontScale="90000"/>
          </a:bodyPr>
          <a:lstStyle/>
          <a:p>
            <a:r>
              <a:rPr lang="fr-FR" dirty="0"/>
              <a:t>Capital </a:t>
            </a:r>
            <a:r>
              <a:rPr lang="fr-FR" dirty="0" err="1"/>
              <a:t>gate</a:t>
            </a:r>
            <a:r>
              <a:rPr lang="fr-FR" dirty="0"/>
              <a:t> Tower (2010), Abu Dhabi</a:t>
            </a:r>
            <a:br>
              <a:rPr lang="fr-FR" dirty="0"/>
            </a:br>
            <a:r>
              <a:rPr lang="fr-FR" dirty="0" err="1"/>
              <a:t>Arquitectos</a:t>
            </a:r>
            <a:r>
              <a:rPr lang="fr-FR" dirty="0"/>
              <a:t>: RMJM Architects</a:t>
            </a:r>
            <a:r>
              <a:rPr lang="fr-FR" baseline="50000" dirty="0"/>
              <a:t>14-16</a:t>
            </a:r>
          </a:p>
        </p:txBody>
      </p:sp>
      <p:sp>
        <p:nvSpPr>
          <p:cNvPr id="8" name="Text Placeholder 7"/>
          <p:cNvSpPr>
            <a:spLocks noGrp="1"/>
          </p:cNvSpPr>
          <p:nvPr>
            <p:ph type="body" sz="half" idx="2"/>
          </p:nvPr>
        </p:nvSpPr>
        <p:spPr>
          <a:xfrm>
            <a:off x="4644008" y="3992408"/>
            <a:ext cx="4104456" cy="2100887"/>
          </a:xfrm>
        </p:spPr>
        <p:txBody>
          <a:bodyPr>
            <a:normAutofit fontScale="92500" lnSpcReduction="10000"/>
          </a:bodyPr>
          <a:lstStyle/>
          <a:p>
            <a:pPr algn="just"/>
            <a:r>
              <a:rPr lang="en-US" dirty="0"/>
              <a:t>La </a:t>
            </a:r>
            <a:r>
              <a:rPr lang="en-US" dirty="0" err="1"/>
              <a:t>estructura</a:t>
            </a:r>
            <a:r>
              <a:rPr lang="en-US" dirty="0"/>
              <a:t> </a:t>
            </a:r>
            <a:r>
              <a:rPr lang="en-US" dirty="0" err="1"/>
              <a:t>adosada</a:t>
            </a:r>
            <a:r>
              <a:rPr lang="en-US" dirty="0"/>
              <a:t> tan </a:t>
            </a:r>
            <a:r>
              <a:rPr lang="en-US" dirty="0" err="1"/>
              <a:t>caracteristica</a:t>
            </a:r>
            <a:r>
              <a:rPr lang="en-US" dirty="0"/>
              <a:t> </a:t>
            </a:r>
            <a:r>
              <a:rPr lang="en-US" dirty="0" err="1"/>
              <a:t>está</a:t>
            </a:r>
            <a:r>
              <a:rPr lang="en-US" dirty="0"/>
              <a:t> </a:t>
            </a:r>
            <a:r>
              <a:rPr lang="en-US" dirty="0" err="1"/>
              <a:t>realizada</a:t>
            </a:r>
            <a:r>
              <a:rPr lang="en-US" dirty="0"/>
              <a:t> </a:t>
            </a:r>
            <a:r>
              <a:rPr lang="en-US" dirty="0" err="1"/>
              <a:t>en</a:t>
            </a:r>
            <a:r>
              <a:rPr lang="en-US" dirty="0"/>
              <a:t> </a:t>
            </a:r>
            <a:r>
              <a:rPr lang="en-US" dirty="0" err="1"/>
              <a:t>acero</a:t>
            </a:r>
            <a:r>
              <a:rPr lang="en-US" dirty="0"/>
              <a:t> </a:t>
            </a:r>
            <a:r>
              <a:rPr lang="en-US" dirty="0" err="1"/>
              <a:t>inoxidable</a:t>
            </a:r>
            <a:r>
              <a:rPr lang="en-US" dirty="0"/>
              <a:t>, </a:t>
            </a:r>
            <a:r>
              <a:rPr lang="en-US" dirty="0" err="1"/>
              <a:t>desciende</a:t>
            </a:r>
            <a:r>
              <a:rPr lang="en-US" dirty="0"/>
              <a:t> </a:t>
            </a:r>
            <a:r>
              <a:rPr lang="en-US" dirty="0" err="1"/>
              <a:t>desde</a:t>
            </a:r>
            <a:r>
              <a:rPr lang="en-US" dirty="0"/>
              <a:t> la planta 19 hasta el </a:t>
            </a:r>
            <a:r>
              <a:rPr lang="en-US" dirty="0" err="1"/>
              <a:t>suelo</a:t>
            </a:r>
            <a:r>
              <a:rPr lang="en-US" dirty="0"/>
              <a:t>. Se </a:t>
            </a:r>
            <a:r>
              <a:rPr lang="en-US" dirty="0" err="1"/>
              <a:t>trata</a:t>
            </a:r>
            <a:r>
              <a:rPr lang="en-US" dirty="0"/>
              <a:t> de </a:t>
            </a:r>
            <a:r>
              <a:rPr lang="en-US" dirty="0" err="1"/>
              <a:t>de</a:t>
            </a:r>
            <a:r>
              <a:rPr lang="en-US" dirty="0"/>
              <a:t> un </a:t>
            </a:r>
            <a:r>
              <a:rPr lang="en-US" dirty="0" err="1"/>
              <a:t>elemento</a:t>
            </a:r>
            <a:r>
              <a:rPr lang="en-US" dirty="0"/>
              <a:t> de </a:t>
            </a:r>
            <a:r>
              <a:rPr lang="en-US" dirty="0" err="1"/>
              <a:t>diseño</a:t>
            </a:r>
            <a:r>
              <a:rPr lang="en-US" dirty="0"/>
              <a:t> </a:t>
            </a:r>
            <a:r>
              <a:rPr lang="en-US" dirty="0" err="1"/>
              <a:t>destinado</a:t>
            </a:r>
            <a:r>
              <a:rPr lang="en-US" dirty="0"/>
              <a:t> a </a:t>
            </a:r>
            <a:r>
              <a:rPr lang="en-US" dirty="0" err="1"/>
              <a:t>reducir</a:t>
            </a:r>
            <a:r>
              <a:rPr lang="en-US" dirty="0"/>
              <a:t> </a:t>
            </a:r>
            <a:r>
              <a:rPr lang="en-US" dirty="0" err="1"/>
              <a:t>en</a:t>
            </a:r>
            <a:r>
              <a:rPr lang="en-US" dirty="0"/>
              <a:t> un 30% la </a:t>
            </a:r>
            <a:r>
              <a:rPr lang="en-US" dirty="0" err="1"/>
              <a:t>incidencia</a:t>
            </a:r>
            <a:r>
              <a:rPr lang="en-US" dirty="0"/>
              <a:t> de la </a:t>
            </a:r>
            <a:r>
              <a:rPr lang="en-US" dirty="0" err="1"/>
              <a:t>radiación</a:t>
            </a:r>
            <a:r>
              <a:rPr lang="en-US" dirty="0"/>
              <a:t> solar, </a:t>
            </a:r>
            <a:r>
              <a:rPr lang="en-US" dirty="0" err="1"/>
              <a:t>reduciendo</a:t>
            </a:r>
            <a:r>
              <a:rPr lang="en-US" dirty="0"/>
              <a:t> la </a:t>
            </a:r>
            <a:r>
              <a:rPr lang="en-US" dirty="0" err="1"/>
              <a:t>temperatura</a:t>
            </a:r>
            <a:r>
              <a:rPr lang="en-US" dirty="0"/>
              <a:t> de la </a:t>
            </a:r>
            <a:r>
              <a:rPr lang="en-US" dirty="0" err="1"/>
              <a:t>torre</a:t>
            </a:r>
            <a:r>
              <a:rPr lang="en-US" dirty="0"/>
              <a:t>. La </a:t>
            </a:r>
            <a:r>
              <a:rPr lang="en-US" dirty="0" err="1"/>
              <a:t>estructura</a:t>
            </a:r>
            <a:r>
              <a:rPr lang="en-US" dirty="0"/>
              <a:t> </a:t>
            </a:r>
            <a:r>
              <a:rPr lang="en-US" dirty="0" err="1"/>
              <a:t>tambien</a:t>
            </a:r>
            <a:r>
              <a:rPr lang="en-US" dirty="0"/>
              <a:t> </a:t>
            </a:r>
            <a:r>
              <a:rPr lang="en-US" dirty="0" err="1"/>
              <a:t>gira</a:t>
            </a:r>
            <a:r>
              <a:rPr lang="en-US" dirty="0"/>
              <a:t> </a:t>
            </a:r>
            <a:r>
              <a:rPr lang="en-US" dirty="0" err="1"/>
              <a:t>hacia</a:t>
            </a:r>
            <a:r>
              <a:rPr lang="en-US" dirty="0"/>
              <a:t> el sur para </a:t>
            </a:r>
            <a:r>
              <a:rPr lang="en-US" dirty="0" err="1"/>
              <a:t>proteger</a:t>
            </a:r>
            <a:r>
              <a:rPr lang="en-US" dirty="0"/>
              <a:t> la </a:t>
            </a:r>
            <a:r>
              <a:rPr lang="en-US" dirty="0" err="1"/>
              <a:t>torre</a:t>
            </a:r>
            <a:r>
              <a:rPr lang="en-US" dirty="0"/>
              <a:t> lo </a:t>
            </a:r>
            <a:r>
              <a:rPr lang="en-US" dirty="0" err="1"/>
              <a:t>máximo</a:t>
            </a:r>
            <a:r>
              <a:rPr lang="en-US" dirty="0"/>
              <a:t> </a:t>
            </a:r>
            <a:r>
              <a:rPr lang="en-US" dirty="0" err="1"/>
              <a:t>posible</a:t>
            </a:r>
            <a:r>
              <a:rPr lang="en-US" dirty="0"/>
              <a:t> de la </a:t>
            </a:r>
            <a:r>
              <a:rPr lang="en-US" dirty="0" err="1"/>
              <a:t>incidencia</a:t>
            </a:r>
            <a:r>
              <a:rPr lang="en-US" dirty="0"/>
              <a:t> </a:t>
            </a:r>
            <a:r>
              <a:rPr lang="en-US" dirty="0" err="1"/>
              <a:t>directa</a:t>
            </a:r>
            <a:r>
              <a:rPr lang="en-US" dirty="0"/>
              <a:t> del sol.</a:t>
            </a:r>
          </a:p>
          <a:p>
            <a:pPr algn="just"/>
            <a:r>
              <a:rPr lang="en-US" dirty="0"/>
              <a:t>La </a:t>
            </a:r>
            <a:r>
              <a:rPr lang="en-US" dirty="0" err="1"/>
              <a:t>citada</a:t>
            </a:r>
            <a:r>
              <a:rPr lang="en-US" dirty="0"/>
              <a:t> </a:t>
            </a:r>
            <a:r>
              <a:rPr lang="en-US" dirty="0" err="1"/>
              <a:t>estructura</a:t>
            </a:r>
            <a:r>
              <a:rPr lang="en-US" dirty="0"/>
              <a:t> </a:t>
            </a:r>
            <a:r>
              <a:rPr lang="en-US" dirty="0" err="1"/>
              <a:t>está</a:t>
            </a:r>
            <a:r>
              <a:rPr lang="en-US" dirty="0"/>
              <a:t> </a:t>
            </a:r>
            <a:r>
              <a:rPr lang="en-US" dirty="0" err="1"/>
              <a:t>compuesta</a:t>
            </a:r>
            <a:r>
              <a:rPr lang="en-US" dirty="0"/>
              <a:t> de 580 </a:t>
            </a:r>
            <a:r>
              <a:rPr lang="en-US" dirty="0" err="1"/>
              <a:t>paneles</a:t>
            </a:r>
            <a:r>
              <a:rPr lang="en-US" dirty="0"/>
              <a:t> que </a:t>
            </a:r>
            <a:r>
              <a:rPr lang="en-US" dirty="0" err="1"/>
              <a:t>hacen</a:t>
            </a:r>
            <a:r>
              <a:rPr lang="en-US" dirty="0"/>
              <a:t> un total </a:t>
            </a:r>
            <a:r>
              <a:rPr lang="en-US" dirty="0" err="1"/>
              <a:t>aproximado</a:t>
            </a:r>
            <a:r>
              <a:rPr lang="en-US" dirty="0"/>
              <a:t> de 5000 m2 de </a:t>
            </a:r>
            <a:r>
              <a:rPr lang="en-US" dirty="0" err="1"/>
              <a:t>malla</a:t>
            </a:r>
            <a:r>
              <a:rPr lang="en-US" dirty="0"/>
              <a:t> de </a:t>
            </a:r>
            <a:r>
              <a:rPr lang="en-US" dirty="0" err="1"/>
              <a:t>acero</a:t>
            </a:r>
            <a:r>
              <a:rPr lang="en-US" dirty="0"/>
              <a:t> </a:t>
            </a:r>
            <a:r>
              <a:rPr lang="en-US" dirty="0" err="1"/>
              <a:t>inoxidable</a:t>
            </a:r>
            <a:r>
              <a:rPr lang="en-US" dirty="0"/>
              <a:t>.</a:t>
            </a:r>
            <a:endParaRPr lang="fr-FR"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13</a:t>
            </a:fld>
            <a:endParaRPr lang="fr-BE" dirty="0"/>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82015" cy="6851342"/>
          </a:xfrm>
          <a:prstGeom prst="rect">
            <a:avLst/>
          </a:prstGeom>
          <a:ln>
            <a:solidFill>
              <a:schemeClr val="tx1"/>
            </a:solidFill>
          </a:ln>
        </p:spPr>
      </p:pic>
    </p:spTree>
    <p:extLst>
      <p:ext uri="{BB962C8B-B14F-4D97-AF65-F5344CB8AC3E}">
        <p14:creationId xmlns:p14="http://schemas.microsoft.com/office/powerpoint/2010/main" val="137645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70" y="5454550"/>
            <a:ext cx="6637860" cy="566738"/>
          </a:xfrm>
        </p:spPr>
        <p:txBody>
          <a:bodyPr/>
          <a:lstStyle/>
          <a:p>
            <a:r>
              <a:rPr lang="fr-FR" dirty="0" err="1"/>
              <a:t>Fachada</a:t>
            </a:r>
            <a:r>
              <a:rPr lang="fr-FR" dirty="0"/>
              <a:t> de cristal</a:t>
            </a:r>
            <a:r>
              <a:rPr lang="fr-FR" baseline="50000" dirty="0"/>
              <a:t>17</a:t>
            </a:r>
          </a:p>
        </p:txBody>
      </p:sp>
      <p:sp>
        <p:nvSpPr>
          <p:cNvPr id="11" name="Text Placeholder 10"/>
          <p:cNvSpPr>
            <a:spLocks noGrp="1"/>
          </p:cNvSpPr>
          <p:nvPr>
            <p:ph type="body" sz="half" idx="2"/>
          </p:nvPr>
        </p:nvSpPr>
        <p:spPr>
          <a:xfrm>
            <a:off x="1253070" y="6008514"/>
            <a:ext cx="6637860" cy="804862"/>
          </a:xfrm>
        </p:spPr>
        <p:txBody>
          <a:bodyPr>
            <a:normAutofit/>
          </a:bodyPr>
          <a:lstStyle/>
          <a:p>
            <a:pPr algn="just"/>
            <a:r>
              <a:rPr lang="fr-FR" dirty="0"/>
              <a:t>Una </a:t>
            </a:r>
            <a:r>
              <a:rPr lang="fr-FR" dirty="0" err="1"/>
              <a:t>telaraña</a:t>
            </a:r>
            <a:r>
              <a:rPr lang="fr-FR" dirty="0"/>
              <a:t> de barras de </a:t>
            </a:r>
            <a:r>
              <a:rPr lang="fr-FR" dirty="0" err="1"/>
              <a:t>acero</a:t>
            </a:r>
            <a:r>
              <a:rPr lang="fr-FR" dirty="0"/>
              <a:t> </a:t>
            </a:r>
            <a:r>
              <a:rPr lang="fr-FR" dirty="0" err="1"/>
              <a:t>inoxidable</a:t>
            </a:r>
            <a:r>
              <a:rPr lang="fr-FR" dirty="0"/>
              <a:t> </a:t>
            </a:r>
            <a:r>
              <a:rPr lang="fr-FR" dirty="0" err="1"/>
              <a:t>unidos</a:t>
            </a:r>
            <a:r>
              <a:rPr lang="fr-FR" dirty="0"/>
              <a:t> </a:t>
            </a:r>
            <a:r>
              <a:rPr lang="fr-FR" dirty="0" err="1"/>
              <a:t>mediante</a:t>
            </a:r>
            <a:r>
              <a:rPr lang="fr-FR" dirty="0"/>
              <a:t> </a:t>
            </a:r>
            <a:r>
              <a:rPr lang="fr-FR" dirty="0" err="1"/>
              <a:t>conectores</a:t>
            </a:r>
            <a:r>
              <a:rPr lang="fr-FR" dirty="0"/>
              <a:t> </a:t>
            </a:r>
            <a:r>
              <a:rPr lang="fr-FR" dirty="0" err="1"/>
              <a:t>sostienen</a:t>
            </a:r>
            <a:r>
              <a:rPr lang="fr-FR" dirty="0"/>
              <a:t> la </a:t>
            </a:r>
            <a:r>
              <a:rPr lang="fr-FR" dirty="0" err="1"/>
              <a:t>fachada</a:t>
            </a:r>
            <a:r>
              <a:rPr lang="fr-FR" dirty="0"/>
              <a:t> de cristal, </a:t>
            </a:r>
            <a:r>
              <a:rPr lang="fr-FR" dirty="0" err="1"/>
              <a:t>maximizando</a:t>
            </a:r>
            <a:r>
              <a:rPr lang="fr-FR" dirty="0"/>
              <a:t> la </a:t>
            </a:r>
            <a:r>
              <a:rPr lang="fr-FR" dirty="0" err="1"/>
              <a:t>cantidad</a:t>
            </a:r>
            <a:r>
              <a:rPr lang="fr-FR" dirty="0"/>
              <a:t> de </a:t>
            </a:r>
            <a:r>
              <a:rPr lang="fr-FR" dirty="0" err="1"/>
              <a:t>luz</a:t>
            </a:r>
            <a:r>
              <a:rPr lang="fr-FR" dirty="0"/>
              <a:t> </a:t>
            </a:r>
            <a:r>
              <a:rPr lang="fr-FR" dirty="0" err="1"/>
              <a:t>incluidas</a:t>
            </a:r>
            <a:r>
              <a:rPr lang="fr-FR" dirty="0"/>
              <a:t> las </a:t>
            </a:r>
            <a:r>
              <a:rPr lang="fr-FR" dirty="0" err="1"/>
              <a:t>esquinas</a:t>
            </a:r>
            <a:r>
              <a:rPr lang="fr-FR" dirty="0"/>
              <a:t>.</a:t>
            </a:r>
            <a:endParaRPr lang="nl-BE"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14</a:t>
            </a:fld>
            <a:endParaRPr lang="fr-BE"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3070" y="476672"/>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07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5229200"/>
            <a:ext cx="6768753" cy="566738"/>
          </a:xfrm>
        </p:spPr>
        <p:txBody>
          <a:bodyPr/>
          <a:lstStyle/>
          <a:p>
            <a:r>
              <a:rPr lang="fr-FR" dirty="0" err="1"/>
              <a:t>Fachada</a:t>
            </a:r>
            <a:r>
              <a:rPr lang="fr-FR" dirty="0"/>
              <a:t> con </a:t>
            </a:r>
            <a:r>
              <a:rPr lang="fr-FR" dirty="0" err="1"/>
              <a:t>vidrio</a:t>
            </a:r>
            <a:r>
              <a:rPr lang="fr-FR" dirty="0"/>
              <a:t>, Paris </a:t>
            </a:r>
            <a:r>
              <a:rPr lang="fr-FR" baseline="50000" dirty="0"/>
              <a:t>18</a:t>
            </a:r>
          </a:p>
        </p:txBody>
      </p:sp>
      <p:sp>
        <p:nvSpPr>
          <p:cNvPr id="6" name="Text Placeholder 5"/>
          <p:cNvSpPr>
            <a:spLocks noGrp="1"/>
          </p:cNvSpPr>
          <p:nvPr>
            <p:ph type="body" sz="half" idx="2"/>
          </p:nvPr>
        </p:nvSpPr>
        <p:spPr>
          <a:xfrm>
            <a:off x="1187623" y="5795938"/>
            <a:ext cx="6768753" cy="804862"/>
          </a:xfrm>
        </p:spPr>
        <p:txBody>
          <a:bodyPr>
            <a:normAutofit fontScale="92500" lnSpcReduction="20000"/>
          </a:bodyPr>
          <a:lstStyle/>
          <a:p>
            <a:r>
              <a:rPr lang="fr-FR" dirty="0"/>
              <a:t>La </a:t>
            </a:r>
            <a:r>
              <a:rPr lang="fr-FR" dirty="0" err="1"/>
              <a:t>fachada</a:t>
            </a:r>
            <a:r>
              <a:rPr lang="fr-FR" dirty="0"/>
              <a:t> de cristal </a:t>
            </a:r>
            <a:r>
              <a:rPr lang="fr-FR" dirty="0" err="1"/>
              <a:t>está</a:t>
            </a:r>
            <a:r>
              <a:rPr lang="fr-FR" dirty="0"/>
              <a:t> </a:t>
            </a:r>
            <a:r>
              <a:rPr lang="fr-FR" dirty="0" err="1"/>
              <a:t>soportada</a:t>
            </a:r>
            <a:r>
              <a:rPr lang="fr-FR" dirty="0"/>
              <a:t> </a:t>
            </a:r>
            <a:r>
              <a:rPr lang="fr-FR" dirty="0" err="1"/>
              <a:t>por</a:t>
            </a:r>
            <a:r>
              <a:rPr lang="fr-FR" dirty="0"/>
              <a:t> </a:t>
            </a:r>
            <a:r>
              <a:rPr lang="fr-FR" dirty="0" err="1"/>
              <a:t>una</a:t>
            </a:r>
            <a:r>
              <a:rPr lang="fr-FR" dirty="0"/>
              <a:t> </a:t>
            </a:r>
            <a:r>
              <a:rPr lang="fr-FR" dirty="0" err="1"/>
              <a:t>ligera</a:t>
            </a:r>
            <a:r>
              <a:rPr lang="fr-FR" dirty="0"/>
              <a:t> </a:t>
            </a:r>
            <a:r>
              <a:rPr lang="fr-FR" dirty="0" err="1"/>
              <a:t>pero</a:t>
            </a:r>
            <a:r>
              <a:rPr lang="fr-FR" dirty="0"/>
              <a:t> </a:t>
            </a:r>
            <a:r>
              <a:rPr lang="fr-FR" dirty="0" err="1"/>
              <a:t>muy</a:t>
            </a:r>
            <a:r>
              <a:rPr lang="fr-FR" dirty="0"/>
              <a:t> </a:t>
            </a:r>
            <a:r>
              <a:rPr lang="fr-FR" dirty="0" err="1"/>
              <a:t>resistente</a:t>
            </a:r>
            <a:r>
              <a:rPr lang="fr-FR" dirty="0"/>
              <a:t> </a:t>
            </a:r>
            <a:r>
              <a:rPr lang="fr-FR" dirty="0" err="1"/>
              <a:t>estructura</a:t>
            </a:r>
            <a:r>
              <a:rPr lang="fr-FR" dirty="0"/>
              <a:t> de </a:t>
            </a:r>
            <a:r>
              <a:rPr lang="fr-FR" dirty="0" err="1"/>
              <a:t>acero</a:t>
            </a:r>
            <a:r>
              <a:rPr lang="fr-FR" dirty="0"/>
              <a:t> </a:t>
            </a:r>
            <a:r>
              <a:rPr lang="fr-FR" dirty="0" err="1"/>
              <a:t>inoxidable</a:t>
            </a:r>
            <a:r>
              <a:rPr lang="fr-FR" dirty="0"/>
              <a:t>.</a:t>
            </a:r>
          </a:p>
          <a:p>
            <a:r>
              <a:rPr lang="fr-FR" dirty="0"/>
              <a:t>La </a:t>
            </a:r>
            <a:r>
              <a:rPr lang="fr-FR" dirty="0" err="1"/>
              <a:t>esfera</a:t>
            </a:r>
            <a:r>
              <a:rPr lang="fr-FR" dirty="0"/>
              <a:t> al </a:t>
            </a:r>
            <a:r>
              <a:rPr lang="fr-FR" dirty="0" err="1"/>
              <a:t>fondo</a:t>
            </a:r>
            <a:r>
              <a:rPr lang="fr-FR" dirty="0"/>
              <a:t> es </a:t>
            </a:r>
            <a:r>
              <a:rPr lang="fr-FR" dirty="0" err="1"/>
              <a:t>conocida</a:t>
            </a:r>
            <a:r>
              <a:rPr lang="fr-FR" dirty="0"/>
              <a:t> </a:t>
            </a:r>
            <a:r>
              <a:rPr lang="fr-FR" dirty="0" err="1"/>
              <a:t>como</a:t>
            </a:r>
            <a:r>
              <a:rPr lang="fr-FR" dirty="0"/>
              <a:t> « la </a:t>
            </a:r>
            <a:r>
              <a:rPr lang="fr-FR" dirty="0" err="1"/>
              <a:t>geoda</a:t>
            </a:r>
            <a:r>
              <a:rPr lang="fr-FR" dirty="0"/>
              <a:t> » un </a:t>
            </a:r>
            <a:r>
              <a:rPr lang="fr-FR" dirty="0" err="1"/>
              <a:t>recinto</a:t>
            </a:r>
            <a:r>
              <a:rPr lang="fr-FR" dirty="0"/>
              <a:t> de </a:t>
            </a:r>
            <a:r>
              <a:rPr lang="fr-FR" dirty="0" err="1"/>
              <a:t>espectáculos</a:t>
            </a:r>
            <a:r>
              <a:rPr lang="fr-FR" dirty="0"/>
              <a:t> con un </a:t>
            </a:r>
            <a:r>
              <a:rPr lang="fr-FR" dirty="0" err="1"/>
              <a:t>revestimiento</a:t>
            </a:r>
            <a:r>
              <a:rPr lang="fr-FR" dirty="0"/>
              <a:t> en </a:t>
            </a:r>
            <a:r>
              <a:rPr lang="fr-FR" dirty="0" err="1"/>
              <a:t>acero</a:t>
            </a:r>
            <a:r>
              <a:rPr lang="fr-FR" dirty="0"/>
              <a:t> </a:t>
            </a:r>
            <a:r>
              <a:rPr lang="fr-FR" dirty="0" err="1"/>
              <a:t>inoxidable</a:t>
            </a:r>
            <a:r>
              <a:rPr lang="fr-FR" dirty="0"/>
              <a:t> </a:t>
            </a:r>
            <a:r>
              <a:rPr lang="fr-FR" dirty="0" err="1"/>
              <a:t>situado</a:t>
            </a:r>
            <a:r>
              <a:rPr lang="fr-FR" dirty="0"/>
              <a:t> </a:t>
            </a:r>
            <a:r>
              <a:rPr lang="fr-FR" dirty="0" err="1"/>
              <a:t>dentro</a:t>
            </a:r>
            <a:r>
              <a:rPr lang="fr-FR" dirty="0"/>
              <a:t> de la «Cité des Sciences et de l’industrie»</a:t>
            </a:r>
          </a:p>
        </p:txBody>
      </p:sp>
      <p:sp>
        <p:nvSpPr>
          <p:cNvPr id="3" name="Slide Number Placeholder 2"/>
          <p:cNvSpPr>
            <a:spLocks noGrp="1"/>
          </p:cNvSpPr>
          <p:nvPr>
            <p:ph type="sldNum" sz="quarter" idx="4"/>
          </p:nvPr>
        </p:nvSpPr>
        <p:spPr/>
        <p:txBody>
          <a:bodyPr/>
          <a:lstStyle/>
          <a:p>
            <a:fld id="{5AF66AA0-E37C-4065-8BE7-D4086C065B53}" type="slidenum">
              <a:rPr lang="fr-BE" smtClean="0"/>
              <a:pPr/>
              <a:t>15</a:t>
            </a:fld>
            <a:endParaRPr lang="fr-BE"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106266"/>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02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62599"/>
            <a:ext cx="5486400" cy="566738"/>
          </a:xfrm>
        </p:spPr>
        <p:txBody>
          <a:bodyPr/>
          <a:lstStyle/>
          <a:p>
            <a:r>
              <a:rPr lang="fr-FR" dirty="0" err="1"/>
              <a:t>Fachada</a:t>
            </a:r>
            <a:r>
              <a:rPr lang="fr-FR" dirty="0"/>
              <a:t>  de cristal, Paris</a:t>
            </a:r>
            <a:r>
              <a:rPr lang="fr-FR" baseline="50000" dirty="0"/>
              <a:t>18</a:t>
            </a:r>
          </a:p>
        </p:txBody>
      </p:sp>
      <p:sp>
        <p:nvSpPr>
          <p:cNvPr id="3" name="Slide Number Placeholder 2"/>
          <p:cNvSpPr>
            <a:spLocks noGrp="1"/>
          </p:cNvSpPr>
          <p:nvPr>
            <p:ph type="sldNum" sz="quarter" idx="4"/>
          </p:nvPr>
        </p:nvSpPr>
        <p:spPr/>
        <p:txBody>
          <a:bodyPr/>
          <a:lstStyle/>
          <a:p>
            <a:fld id="{5AF66AA0-E37C-4065-8BE7-D4086C065B53}" type="slidenum">
              <a:rPr lang="fr-BE" smtClean="0"/>
              <a:pPr/>
              <a:t>16</a:t>
            </a:fld>
            <a:endParaRPr lang="fr-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476672"/>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871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614" y="4662462"/>
            <a:ext cx="6958772" cy="566738"/>
          </a:xfrm>
        </p:spPr>
        <p:txBody>
          <a:bodyPr>
            <a:normAutofit fontScale="90000"/>
          </a:bodyPr>
          <a:lstStyle/>
          <a:p>
            <a:r>
              <a:rPr lang="fr-FR" dirty="0" err="1"/>
              <a:t>Fachada</a:t>
            </a:r>
            <a:r>
              <a:rPr lang="fr-FR" dirty="0"/>
              <a:t> con malla en </a:t>
            </a:r>
            <a:r>
              <a:rPr lang="fr-FR" dirty="0" err="1"/>
              <a:t>edificio</a:t>
            </a:r>
            <a:r>
              <a:rPr lang="fr-FR" dirty="0"/>
              <a:t> de </a:t>
            </a:r>
            <a:r>
              <a:rPr lang="fr-FR" dirty="0" err="1"/>
              <a:t>oficinas,Utrecht</a:t>
            </a:r>
            <a:r>
              <a:rPr lang="fr-FR" dirty="0"/>
              <a:t>, Holanda</a:t>
            </a:r>
            <a:r>
              <a:rPr lang="fr-FR" baseline="50000" dirty="0"/>
              <a:t>19</a:t>
            </a:r>
            <a:br>
              <a:rPr lang="fr-FR" dirty="0"/>
            </a:br>
            <a:r>
              <a:rPr lang="fr-FR" dirty="0" err="1"/>
              <a:t>Arquitectos</a:t>
            </a:r>
            <a:r>
              <a:rPr lang="fr-FR" dirty="0"/>
              <a:t>: </a:t>
            </a:r>
            <a:r>
              <a:rPr lang="fr-FR" dirty="0" err="1"/>
              <a:t>Cepezed</a:t>
            </a:r>
            <a:r>
              <a:rPr lang="fr-FR" dirty="0"/>
              <a:t> </a:t>
            </a:r>
          </a:p>
        </p:txBody>
      </p:sp>
      <p:sp>
        <p:nvSpPr>
          <p:cNvPr id="8" name="Text Placeholder 7"/>
          <p:cNvSpPr>
            <a:spLocks noGrp="1"/>
          </p:cNvSpPr>
          <p:nvPr>
            <p:ph type="body" sz="half" idx="2"/>
          </p:nvPr>
        </p:nvSpPr>
        <p:spPr>
          <a:xfrm>
            <a:off x="1092614" y="5216426"/>
            <a:ext cx="6958772" cy="804862"/>
          </a:xfrm>
        </p:spPr>
        <p:txBody>
          <a:bodyPr>
            <a:normAutofit fontScale="92500"/>
          </a:bodyPr>
          <a:lstStyle/>
          <a:p>
            <a:pPr algn="just"/>
            <a:r>
              <a:rPr lang="fr-FR" dirty="0" err="1"/>
              <a:t>Esta</a:t>
            </a:r>
            <a:r>
              <a:rPr lang="fr-FR" dirty="0"/>
              <a:t> </a:t>
            </a:r>
            <a:r>
              <a:rPr lang="fr-FR" dirty="0" err="1"/>
              <a:t>fachada</a:t>
            </a:r>
            <a:r>
              <a:rPr lang="fr-FR" dirty="0"/>
              <a:t> de  3000 m²realizada en malla de </a:t>
            </a:r>
            <a:r>
              <a:rPr lang="fr-FR" dirty="0" err="1"/>
              <a:t>acero</a:t>
            </a:r>
            <a:r>
              <a:rPr lang="fr-FR" dirty="0"/>
              <a:t> </a:t>
            </a:r>
            <a:r>
              <a:rPr lang="fr-FR" dirty="0" err="1"/>
              <a:t>inoxidable</a:t>
            </a:r>
            <a:r>
              <a:rPr lang="fr-FR" dirty="0"/>
              <a:t> </a:t>
            </a:r>
            <a:r>
              <a:rPr lang="fr-FR" dirty="0" err="1"/>
              <a:t>sostiene</a:t>
            </a:r>
            <a:r>
              <a:rPr lang="fr-FR" dirty="0"/>
              <a:t> discos </a:t>
            </a:r>
            <a:r>
              <a:rPr lang="fr-FR" dirty="0" err="1"/>
              <a:t>plásticos</a:t>
            </a:r>
            <a:r>
              <a:rPr lang="fr-FR" dirty="0"/>
              <a:t> transparentes. </a:t>
            </a:r>
          </a:p>
          <a:p>
            <a:pPr algn="just"/>
            <a:r>
              <a:rPr lang="fr-FR" dirty="0"/>
              <a:t>El </a:t>
            </a:r>
            <a:r>
              <a:rPr lang="fr-FR" dirty="0" err="1"/>
              <a:t>viento</a:t>
            </a:r>
            <a:r>
              <a:rPr lang="fr-FR" dirty="0"/>
              <a:t> </a:t>
            </a:r>
            <a:r>
              <a:rPr lang="fr-FR" dirty="0" err="1"/>
              <a:t>hace</a:t>
            </a:r>
            <a:r>
              <a:rPr lang="fr-FR" dirty="0"/>
              <a:t> </a:t>
            </a:r>
            <a:r>
              <a:rPr lang="fr-FR" dirty="0" err="1"/>
              <a:t>vibrar</a:t>
            </a:r>
            <a:r>
              <a:rPr lang="fr-FR" dirty="0"/>
              <a:t> la malla y </a:t>
            </a:r>
            <a:r>
              <a:rPr lang="fr-FR" dirty="0" err="1"/>
              <a:t>mueve</a:t>
            </a:r>
            <a:r>
              <a:rPr lang="fr-FR" dirty="0"/>
              <a:t> los discos, </a:t>
            </a:r>
            <a:r>
              <a:rPr lang="fr-FR" dirty="0" err="1"/>
              <a:t>resultando</a:t>
            </a:r>
            <a:r>
              <a:rPr lang="fr-FR" dirty="0"/>
              <a:t> en </a:t>
            </a:r>
            <a:r>
              <a:rPr lang="fr-FR" dirty="0" err="1"/>
              <a:t>inceibles</a:t>
            </a:r>
            <a:r>
              <a:rPr lang="fr-FR" dirty="0"/>
              <a:t> </a:t>
            </a:r>
            <a:r>
              <a:rPr lang="fr-FR" dirty="0" err="1"/>
              <a:t>efectos</a:t>
            </a:r>
            <a:r>
              <a:rPr lang="fr-FR" dirty="0"/>
              <a:t> de </a:t>
            </a:r>
            <a:r>
              <a:rPr lang="fr-FR" dirty="0" err="1"/>
              <a:t>ondas</a:t>
            </a:r>
            <a:r>
              <a:rPr lang="fr-FR" dirty="0"/>
              <a:t> y </a:t>
            </a:r>
            <a:r>
              <a:rPr lang="fr-FR" dirty="0" err="1"/>
              <a:t>luces</a:t>
            </a:r>
            <a:r>
              <a:rPr lang="fr-FR" dirty="0"/>
              <a:t>.</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17</a:t>
            </a:fld>
            <a:endParaRPr lang="fr-BE" dirty="0"/>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614" y="620688"/>
            <a:ext cx="6958772" cy="3946442"/>
          </a:xfrm>
          <a:prstGeom prst="rect">
            <a:avLst/>
          </a:prstGeom>
          <a:ln>
            <a:solidFill>
              <a:schemeClr val="tx1"/>
            </a:solidFill>
          </a:ln>
        </p:spPr>
      </p:pic>
    </p:spTree>
    <p:extLst>
      <p:ext uri="{BB962C8B-B14F-4D97-AF65-F5344CB8AC3E}">
        <p14:creationId xmlns:p14="http://schemas.microsoft.com/office/powerpoint/2010/main" val="10202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954" y="4941168"/>
            <a:ext cx="7026092" cy="566738"/>
          </a:xfrm>
        </p:spPr>
        <p:txBody>
          <a:bodyPr>
            <a:normAutofit fontScale="90000"/>
          </a:bodyPr>
          <a:lstStyle/>
          <a:p>
            <a:r>
              <a:rPr lang="fr-FR" dirty="0" err="1"/>
              <a:t>Edificio</a:t>
            </a:r>
            <a:r>
              <a:rPr lang="fr-FR" dirty="0"/>
              <a:t> de </a:t>
            </a:r>
            <a:r>
              <a:rPr lang="fr-FR" dirty="0" err="1"/>
              <a:t>bajo</a:t>
            </a:r>
            <a:r>
              <a:rPr lang="fr-FR" dirty="0"/>
              <a:t> </a:t>
            </a:r>
            <a:r>
              <a:rPr lang="fr-FR" dirty="0" err="1"/>
              <a:t>consumo</a:t>
            </a:r>
            <a:r>
              <a:rPr lang="fr-FR" dirty="0"/>
              <a:t> </a:t>
            </a:r>
            <a:r>
              <a:rPr lang="fr-FR" dirty="0" err="1"/>
              <a:t>energético</a:t>
            </a:r>
            <a:r>
              <a:rPr lang="fr-FR" dirty="0"/>
              <a:t>, Nantes, Francia </a:t>
            </a:r>
            <a:r>
              <a:rPr lang="fr-FR" baseline="50000" dirty="0"/>
              <a:t>20</a:t>
            </a:r>
            <a:br>
              <a:rPr lang="fr-FR" dirty="0"/>
            </a:br>
            <a:r>
              <a:rPr lang="fr-FR" dirty="0" err="1"/>
              <a:t>Arquitectos</a:t>
            </a:r>
            <a:r>
              <a:rPr lang="fr-FR" dirty="0"/>
              <a:t>: FORMA 6 &amp; B. </a:t>
            </a:r>
            <a:r>
              <a:rPr lang="fr-FR" dirty="0" err="1"/>
              <a:t>Dacher</a:t>
            </a:r>
            <a:endParaRPr lang="fr-FR" dirty="0"/>
          </a:p>
        </p:txBody>
      </p:sp>
      <p:sp>
        <p:nvSpPr>
          <p:cNvPr id="11" name="Text Placeholder 10"/>
          <p:cNvSpPr>
            <a:spLocks noGrp="1"/>
          </p:cNvSpPr>
          <p:nvPr>
            <p:ph type="body" sz="half" idx="2"/>
          </p:nvPr>
        </p:nvSpPr>
        <p:spPr>
          <a:xfrm>
            <a:off x="1058954" y="5507906"/>
            <a:ext cx="7026092" cy="804862"/>
          </a:xfrm>
        </p:spPr>
        <p:txBody>
          <a:bodyPr/>
          <a:lstStyle/>
          <a:p>
            <a:pPr algn="just"/>
            <a:r>
              <a:rPr lang="fr-FR" dirty="0"/>
              <a:t>Las </a:t>
            </a:r>
            <a:r>
              <a:rPr lang="fr-FR" dirty="0" err="1"/>
              <a:t>intrincadas</a:t>
            </a:r>
            <a:r>
              <a:rPr lang="fr-FR" dirty="0"/>
              <a:t> formas </a:t>
            </a:r>
            <a:r>
              <a:rPr lang="fr-FR" dirty="0" err="1"/>
              <a:t>realizadas</a:t>
            </a:r>
            <a:r>
              <a:rPr lang="fr-FR" dirty="0"/>
              <a:t> </a:t>
            </a:r>
            <a:r>
              <a:rPr lang="fr-FR" dirty="0" err="1"/>
              <a:t>por</a:t>
            </a:r>
            <a:r>
              <a:rPr lang="fr-FR" dirty="0"/>
              <a:t> </a:t>
            </a:r>
            <a:r>
              <a:rPr lang="fr-FR" dirty="0" err="1"/>
              <a:t>corte</a:t>
            </a:r>
            <a:r>
              <a:rPr lang="fr-FR" dirty="0"/>
              <a:t> con laser sobre el </a:t>
            </a:r>
            <a:r>
              <a:rPr lang="fr-FR" dirty="0" err="1"/>
              <a:t>acero</a:t>
            </a:r>
            <a:r>
              <a:rPr lang="fr-FR" dirty="0"/>
              <a:t> </a:t>
            </a:r>
            <a:r>
              <a:rPr lang="fr-FR" dirty="0" err="1"/>
              <a:t>inoxidable</a:t>
            </a:r>
            <a:r>
              <a:rPr lang="fr-FR" dirty="0"/>
              <a:t> dan a este </a:t>
            </a:r>
            <a:r>
              <a:rPr lang="fr-FR" dirty="0" err="1"/>
              <a:t>edificio</a:t>
            </a:r>
            <a:r>
              <a:rPr lang="fr-FR" dirty="0"/>
              <a:t> un </a:t>
            </a:r>
            <a:r>
              <a:rPr lang="fr-FR" dirty="0" err="1"/>
              <a:t>aspecto</a:t>
            </a:r>
            <a:r>
              <a:rPr lang="fr-FR" dirty="0"/>
              <a:t> </a:t>
            </a:r>
            <a:r>
              <a:rPr lang="fr-FR" dirty="0" err="1"/>
              <a:t>espectacular</a:t>
            </a:r>
            <a:r>
              <a:rPr lang="fr-FR" dirty="0"/>
              <a:t>.</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18</a:t>
            </a:fld>
            <a:endParaRPr lang="fr-BE" dirty="0"/>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58954" y="260648"/>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6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492896"/>
            <a:ext cx="4176464" cy="927104"/>
          </a:xfrm>
        </p:spPr>
        <p:txBody>
          <a:bodyPr>
            <a:normAutofit fontScale="90000"/>
          </a:bodyPr>
          <a:lstStyle/>
          <a:p>
            <a:r>
              <a:rPr lang="fr-FR" altLang="fr-FR" dirty="0"/>
              <a:t>Centro </a:t>
            </a:r>
            <a:r>
              <a:rPr lang="fr-FR" altLang="fr-FR" dirty="0" err="1"/>
              <a:t>académico</a:t>
            </a:r>
            <a:r>
              <a:rPr lang="fr-FR" altLang="fr-FR" dirty="0"/>
              <a:t> Mc </a:t>
            </a:r>
            <a:r>
              <a:rPr lang="fr-FR" altLang="fr-FR" dirty="0" err="1"/>
              <a:t>Gowan</a:t>
            </a:r>
            <a:r>
              <a:rPr lang="fr-FR" altLang="fr-FR" dirty="0"/>
              <a:t> , </a:t>
            </a:r>
            <a:br>
              <a:rPr lang="fr-FR" altLang="fr-FR" dirty="0"/>
            </a:br>
            <a:r>
              <a:rPr lang="fr-FR" altLang="fr-FR" dirty="0"/>
              <a:t>Washington, DC, EEUU</a:t>
            </a:r>
            <a:br>
              <a:rPr lang="fr-FR" altLang="fr-FR" dirty="0"/>
            </a:br>
            <a:r>
              <a:rPr lang="fr-FR" altLang="fr-FR" dirty="0"/>
              <a:t>Malla Parasol</a:t>
            </a:r>
            <a:r>
              <a:rPr lang="fr-FR" altLang="fr-FR" baseline="50000" dirty="0"/>
              <a:t>6</a:t>
            </a:r>
            <a:endParaRPr lang="nl-BE" baseline="50000" dirty="0"/>
          </a:p>
        </p:txBody>
      </p:sp>
      <p:sp>
        <p:nvSpPr>
          <p:cNvPr id="4" name="Text Placeholder 3"/>
          <p:cNvSpPr>
            <a:spLocks noGrp="1"/>
          </p:cNvSpPr>
          <p:nvPr>
            <p:ph type="body" sz="half" idx="2"/>
          </p:nvPr>
        </p:nvSpPr>
        <p:spPr>
          <a:xfrm>
            <a:off x="4716016" y="3429000"/>
            <a:ext cx="4176464" cy="2736304"/>
          </a:xfrm>
        </p:spPr>
        <p:txBody>
          <a:bodyPr>
            <a:noAutofit/>
          </a:bodyPr>
          <a:lstStyle/>
          <a:p>
            <a:pPr algn="just"/>
            <a:r>
              <a:rPr lang="fr-FR" altLang="fr-FR" dirty="0"/>
              <a:t>El </a:t>
            </a:r>
            <a:r>
              <a:rPr lang="fr-FR" altLang="fr-FR" dirty="0" err="1"/>
              <a:t>centro</a:t>
            </a:r>
            <a:r>
              <a:rPr lang="fr-FR" altLang="fr-FR" dirty="0"/>
              <a:t> </a:t>
            </a:r>
            <a:r>
              <a:rPr lang="fr-FR" altLang="fr-FR" dirty="0" err="1"/>
              <a:t>académico</a:t>
            </a:r>
            <a:r>
              <a:rPr lang="fr-FR" altLang="fr-FR" dirty="0"/>
              <a:t> </a:t>
            </a:r>
            <a:r>
              <a:rPr lang="fr-FR" altLang="fr-FR" dirty="0" err="1"/>
              <a:t>McGowan</a:t>
            </a:r>
            <a:r>
              <a:rPr lang="fr-FR" altLang="fr-FR" dirty="0"/>
              <a:t> </a:t>
            </a:r>
            <a:r>
              <a:rPr lang="fr-FR" altLang="fr-FR" dirty="0" err="1"/>
              <a:t>Academic</a:t>
            </a:r>
            <a:r>
              <a:rPr lang="fr-FR" altLang="fr-FR" dirty="0"/>
              <a:t> es un </a:t>
            </a:r>
            <a:r>
              <a:rPr lang="fr-FR" altLang="fr-FR" dirty="0" err="1"/>
              <a:t>edificio</a:t>
            </a:r>
            <a:r>
              <a:rPr lang="fr-FR" altLang="fr-FR" dirty="0"/>
              <a:t> en </a:t>
            </a:r>
            <a:r>
              <a:rPr lang="fr-FR" altLang="fr-FR" dirty="0" err="1"/>
              <a:t>colegio</a:t>
            </a:r>
            <a:r>
              <a:rPr lang="fr-FR" altLang="fr-FR" dirty="0"/>
              <a:t> </a:t>
            </a:r>
            <a:r>
              <a:rPr lang="fr-FR" altLang="fr-FR" dirty="0" err="1"/>
              <a:t>comunitario</a:t>
            </a:r>
            <a:r>
              <a:rPr lang="fr-FR" altLang="fr-FR" dirty="0"/>
              <a:t>.</a:t>
            </a:r>
          </a:p>
          <a:p>
            <a:pPr algn="just"/>
            <a:r>
              <a:rPr lang="fr-FR" altLang="fr-FR" dirty="0"/>
              <a:t>El </a:t>
            </a:r>
            <a:r>
              <a:rPr lang="fr-FR" altLang="fr-FR" dirty="0" err="1"/>
              <a:t>edificio</a:t>
            </a:r>
            <a:r>
              <a:rPr lang="fr-FR" altLang="fr-FR" dirty="0"/>
              <a:t> </a:t>
            </a:r>
            <a:r>
              <a:rPr lang="fr-FR" altLang="fr-FR" dirty="0" err="1"/>
              <a:t>esta</a:t>
            </a:r>
            <a:r>
              <a:rPr lang="fr-FR" altLang="fr-FR" dirty="0"/>
              <a:t> </a:t>
            </a:r>
            <a:r>
              <a:rPr lang="fr-FR" altLang="fr-FR" dirty="0" err="1"/>
              <a:t>provisto</a:t>
            </a:r>
            <a:r>
              <a:rPr lang="fr-FR" altLang="fr-FR" dirty="0"/>
              <a:t> de un </a:t>
            </a:r>
            <a:r>
              <a:rPr lang="fr-FR" altLang="fr-FR" dirty="0" err="1"/>
              <a:t>atrio</a:t>
            </a:r>
            <a:r>
              <a:rPr lang="fr-FR" altLang="fr-FR" dirty="0"/>
              <a:t> </a:t>
            </a:r>
            <a:r>
              <a:rPr lang="fr-FR" altLang="fr-FR" dirty="0" err="1"/>
              <a:t>integrado</a:t>
            </a:r>
            <a:r>
              <a:rPr lang="fr-FR" altLang="fr-FR" dirty="0"/>
              <a:t> con </a:t>
            </a:r>
            <a:r>
              <a:rPr lang="fr-FR" altLang="fr-FR" dirty="0" err="1"/>
              <a:t>una</a:t>
            </a:r>
            <a:r>
              <a:rPr lang="fr-FR" altLang="fr-FR" dirty="0"/>
              <a:t> </a:t>
            </a:r>
            <a:r>
              <a:rPr lang="fr-FR" altLang="fr-FR" dirty="0" err="1"/>
              <a:t>fachada</a:t>
            </a:r>
            <a:r>
              <a:rPr lang="fr-FR" altLang="fr-FR" dirty="0"/>
              <a:t> </a:t>
            </a:r>
            <a:r>
              <a:rPr lang="fr-FR" altLang="fr-FR" dirty="0" err="1"/>
              <a:t>ventilada</a:t>
            </a:r>
            <a:r>
              <a:rPr lang="fr-FR" altLang="fr-FR" dirty="0"/>
              <a:t> </a:t>
            </a:r>
            <a:r>
              <a:rPr lang="fr-FR" altLang="fr-FR" dirty="0" err="1"/>
              <a:t>situada</a:t>
            </a:r>
            <a:r>
              <a:rPr lang="fr-FR" altLang="fr-FR" dirty="0"/>
              <a:t> en el </a:t>
            </a:r>
            <a:r>
              <a:rPr lang="fr-FR" altLang="fr-FR" dirty="0" err="1"/>
              <a:t>centro</a:t>
            </a:r>
            <a:r>
              <a:rPr lang="fr-FR" altLang="fr-FR" dirty="0"/>
              <a:t> </a:t>
            </a:r>
            <a:r>
              <a:rPr lang="fr-FR" altLang="fr-FR" dirty="0" err="1"/>
              <a:t>del</a:t>
            </a:r>
            <a:r>
              <a:rPr lang="fr-FR" altLang="fr-FR" dirty="0"/>
              <a:t> </a:t>
            </a:r>
            <a:r>
              <a:rPr lang="fr-FR" altLang="fr-FR" dirty="0" err="1"/>
              <a:t>edificio</a:t>
            </a:r>
            <a:r>
              <a:rPr lang="fr-FR" altLang="fr-FR" dirty="0"/>
              <a:t> que mira </a:t>
            </a:r>
            <a:r>
              <a:rPr lang="fr-FR" altLang="fr-FR" dirty="0" err="1"/>
              <a:t>directamente</a:t>
            </a:r>
            <a:r>
              <a:rPr lang="fr-FR" altLang="fr-FR" dirty="0"/>
              <a:t> al este en las </a:t>
            </a:r>
            <a:r>
              <a:rPr lang="fr-FR" altLang="fr-FR" dirty="0" err="1"/>
              <a:t>horas</a:t>
            </a:r>
            <a:r>
              <a:rPr lang="fr-FR" altLang="fr-FR" dirty="0"/>
              <a:t> de la </a:t>
            </a:r>
            <a:r>
              <a:rPr lang="fr-FR" altLang="fr-FR" dirty="0" err="1"/>
              <a:t>mañana</a:t>
            </a:r>
            <a:r>
              <a:rPr lang="fr-FR" altLang="fr-FR" dirty="0"/>
              <a:t>. </a:t>
            </a:r>
          </a:p>
          <a:p>
            <a:pPr algn="just"/>
            <a:r>
              <a:rPr lang="fr-FR" altLang="fr-FR" dirty="0"/>
              <a:t>El parasol de </a:t>
            </a:r>
            <a:r>
              <a:rPr lang="fr-FR" altLang="fr-FR" dirty="0" err="1"/>
              <a:t>acero</a:t>
            </a:r>
            <a:r>
              <a:rPr lang="fr-FR" altLang="fr-FR" dirty="0"/>
              <a:t> </a:t>
            </a:r>
            <a:r>
              <a:rPr lang="fr-FR" altLang="fr-FR" dirty="0" err="1"/>
              <a:t>inoxidable</a:t>
            </a:r>
            <a:r>
              <a:rPr lang="fr-FR" altLang="fr-FR" dirty="0"/>
              <a:t> </a:t>
            </a:r>
            <a:r>
              <a:rPr lang="fr-FR" altLang="fr-FR" dirty="0" err="1"/>
              <a:t>reduce</a:t>
            </a:r>
            <a:r>
              <a:rPr lang="fr-FR" altLang="fr-FR" dirty="0"/>
              <a:t> el </a:t>
            </a:r>
            <a:r>
              <a:rPr lang="fr-FR" altLang="fr-FR" dirty="0" err="1"/>
              <a:t>brillo</a:t>
            </a:r>
            <a:r>
              <a:rPr lang="fr-FR" altLang="fr-FR" dirty="0"/>
              <a:t> </a:t>
            </a:r>
            <a:r>
              <a:rPr lang="fr-FR" altLang="fr-FR" dirty="0" err="1"/>
              <a:t>durante</a:t>
            </a:r>
            <a:r>
              <a:rPr lang="fr-FR" altLang="fr-FR" dirty="0"/>
              <a:t> el dia </a:t>
            </a:r>
            <a:r>
              <a:rPr lang="fr-FR" altLang="fr-FR" dirty="0" err="1"/>
              <a:t>así</a:t>
            </a:r>
            <a:r>
              <a:rPr lang="fr-FR" altLang="fr-FR" dirty="0"/>
              <a:t> </a:t>
            </a:r>
            <a:r>
              <a:rPr lang="fr-FR" altLang="fr-FR" dirty="0" err="1"/>
              <a:t>como</a:t>
            </a:r>
            <a:r>
              <a:rPr lang="fr-FR" altLang="fr-FR" dirty="0"/>
              <a:t> la </a:t>
            </a:r>
            <a:r>
              <a:rPr lang="fr-FR" altLang="fr-FR" dirty="0" err="1"/>
              <a:t>cantidad</a:t>
            </a:r>
            <a:r>
              <a:rPr lang="fr-FR" altLang="fr-FR" dirty="0"/>
              <a:t> de aire </a:t>
            </a:r>
            <a:r>
              <a:rPr lang="fr-FR" altLang="fr-FR" dirty="0" err="1"/>
              <a:t>acondicionado</a:t>
            </a:r>
            <a:r>
              <a:rPr lang="fr-FR" altLang="fr-FR" dirty="0"/>
              <a:t> </a:t>
            </a:r>
            <a:r>
              <a:rPr lang="fr-FR" altLang="fr-FR" dirty="0" err="1"/>
              <a:t>necesaria</a:t>
            </a:r>
            <a:r>
              <a:rPr lang="fr-FR" altLang="fr-FR" dirty="0"/>
              <a:t> para </a:t>
            </a:r>
            <a:r>
              <a:rPr lang="fr-FR" altLang="fr-FR" dirty="0" err="1"/>
              <a:t>enfriar</a:t>
            </a:r>
            <a:r>
              <a:rPr lang="fr-FR" altLang="fr-FR" dirty="0"/>
              <a:t> en los </a:t>
            </a:r>
            <a:r>
              <a:rPr lang="fr-FR" altLang="fr-FR" dirty="0" err="1"/>
              <a:t>meses</a:t>
            </a:r>
            <a:r>
              <a:rPr lang="fr-FR" altLang="fr-FR" dirty="0"/>
              <a:t> de </a:t>
            </a:r>
            <a:r>
              <a:rPr lang="fr-FR" altLang="fr-FR" dirty="0" err="1"/>
              <a:t>verano</a:t>
            </a:r>
            <a:r>
              <a:rPr lang="fr-FR" altLang="fr-FR" dirty="0"/>
              <a:t>. Los </a:t>
            </a:r>
            <a:r>
              <a:rPr lang="fr-FR" altLang="fr-FR" dirty="0" err="1"/>
              <a:t>parasoles</a:t>
            </a:r>
            <a:r>
              <a:rPr lang="fr-FR" altLang="fr-FR" dirty="0"/>
              <a:t> </a:t>
            </a:r>
            <a:r>
              <a:rPr lang="fr-FR" altLang="fr-FR" dirty="0" err="1"/>
              <a:t>metálicos</a:t>
            </a:r>
            <a:r>
              <a:rPr lang="fr-FR" altLang="fr-FR" dirty="0"/>
              <a:t> </a:t>
            </a:r>
            <a:r>
              <a:rPr lang="fr-FR" altLang="fr-FR" dirty="0" err="1"/>
              <a:t>convencionales</a:t>
            </a:r>
            <a:r>
              <a:rPr lang="fr-FR" altLang="fr-FR" dirty="0"/>
              <a:t> no </a:t>
            </a:r>
            <a:r>
              <a:rPr lang="fr-FR" altLang="fr-FR" dirty="0" err="1"/>
              <a:t>pudieron</a:t>
            </a:r>
            <a:r>
              <a:rPr lang="fr-FR" altLang="fr-FR" dirty="0"/>
              <a:t> </a:t>
            </a:r>
            <a:r>
              <a:rPr lang="fr-FR" altLang="fr-FR" dirty="0" err="1"/>
              <a:t>emplearse</a:t>
            </a:r>
            <a:r>
              <a:rPr lang="fr-FR" altLang="fr-FR" dirty="0"/>
              <a:t> en </a:t>
            </a:r>
            <a:r>
              <a:rPr lang="fr-FR" altLang="fr-FR" dirty="0" err="1"/>
              <a:t>esta</a:t>
            </a:r>
            <a:r>
              <a:rPr lang="fr-FR" altLang="fr-FR" dirty="0"/>
              <a:t> </a:t>
            </a:r>
            <a:r>
              <a:rPr lang="fr-FR" altLang="fr-FR" dirty="0" err="1"/>
              <a:t>ocasion</a:t>
            </a:r>
            <a:r>
              <a:rPr lang="fr-FR" altLang="fr-FR" dirty="0"/>
              <a:t> </a:t>
            </a:r>
            <a:r>
              <a:rPr lang="fr-FR" altLang="fr-FR" dirty="0" err="1"/>
              <a:t>dado</a:t>
            </a:r>
            <a:r>
              <a:rPr lang="fr-FR" altLang="fr-FR" dirty="0"/>
              <a:t> que la </a:t>
            </a:r>
            <a:r>
              <a:rPr lang="fr-FR" altLang="fr-FR" dirty="0" err="1"/>
              <a:t>visibilidad</a:t>
            </a:r>
            <a:r>
              <a:rPr lang="fr-FR" altLang="fr-FR" dirty="0"/>
              <a:t> </a:t>
            </a:r>
            <a:r>
              <a:rPr lang="fr-FR" altLang="fr-FR" dirty="0" err="1"/>
              <a:t>era</a:t>
            </a:r>
            <a:r>
              <a:rPr lang="fr-FR" altLang="fr-FR" dirty="0"/>
              <a:t> crucial, y no </a:t>
            </a:r>
            <a:r>
              <a:rPr lang="fr-FR" altLang="fr-FR" dirty="0" err="1"/>
              <a:t>ofrecian</a:t>
            </a:r>
            <a:r>
              <a:rPr lang="fr-FR" altLang="fr-FR" dirty="0"/>
              <a:t> </a:t>
            </a:r>
            <a:r>
              <a:rPr lang="fr-FR" altLang="fr-FR" dirty="0" err="1"/>
              <a:t>suficiente</a:t>
            </a:r>
            <a:r>
              <a:rPr lang="fr-FR" altLang="fr-FR" dirty="0"/>
              <a:t> </a:t>
            </a:r>
            <a:r>
              <a:rPr lang="fr-FR" altLang="fr-FR" dirty="0" err="1"/>
              <a:t>luz</a:t>
            </a:r>
            <a:r>
              <a:rPr lang="fr-FR" altLang="fr-FR" dirty="0"/>
              <a:t> de malla.</a:t>
            </a:r>
          </a:p>
        </p:txBody>
      </p:sp>
      <p:sp>
        <p:nvSpPr>
          <p:cNvPr id="8" name="Slide Number Placeholder 5"/>
          <p:cNvSpPr>
            <a:spLocks noGrp="1"/>
          </p:cNvSpPr>
          <p:nvPr>
            <p:ph type="sldNum" sz="quarter" idx="4"/>
          </p:nvPr>
        </p:nvSpPr>
        <p:spPr/>
        <p:txBody>
          <a:bodyPr/>
          <a:lstStyle/>
          <a:p>
            <a:fld id="{9CE76CE0-34EF-4A44-A6F0-B2A2A71394BA}" type="slidenum">
              <a:rPr lang="fr-FR" altLang="fr-FR" smtClean="0"/>
              <a:pPr/>
              <a:t>19</a:t>
            </a:fld>
            <a:endParaRPr lang="fr-FR" altLang="fr-F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3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Contenidos</a:t>
            </a:r>
            <a:endParaRPr lang="fr-FR" dirty="0"/>
          </a:p>
        </p:txBody>
      </p:sp>
      <p:sp>
        <p:nvSpPr>
          <p:cNvPr id="3" name="Content Placeholder 2"/>
          <p:cNvSpPr>
            <a:spLocks noGrp="1"/>
          </p:cNvSpPr>
          <p:nvPr>
            <p:ph idx="1"/>
          </p:nvPr>
        </p:nvSpPr>
        <p:spPr>
          <a:xfrm>
            <a:off x="457200" y="1600200"/>
            <a:ext cx="8229600" cy="4349080"/>
          </a:xfrm>
        </p:spPr>
        <p:txBody>
          <a:bodyPr>
            <a:normAutofit fontScale="85000" lnSpcReduction="20000"/>
          </a:bodyPr>
          <a:lstStyle/>
          <a:p>
            <a:pPr marL="971550" lvl="1" indent="-514350">
              <a:buFont typeface="+mj-lt"/>
              <a:buAutoNum type="arabicPeriod"/>
            </a:pPr>
            <a:r>
              <a:rPr lang="en-US" dirty="0" err="1">
                <a:hlinkClick r:id="rId3" action="ppaction://hlinksldjump"/>
              </a:rPr>
              <a:t>Fachadas</a:t>
            </a:r>
            <a:r>
              <a:rPr lang="en-US" dirty="0">
                <a:hlinkClick r:id="rId3" action="ppaction://hlinksldjump"/>
              </a:rPr>
              <a:t>  </a:t>
            </a:r>
            <a:endParaRPr lang="en-US" dirty="0"/>
          </a:p>
          <a:p>
            <a:pPr marL="971550" lvl="1" indent="-514350">
              <a:buFont typeface="+mj-lt"/>
              <a:buAutoNum type="arabicPeriod"/>
            </a:pPr>
            <a:r>
              <a:rPr lang="en-US" dirty="0" err="1">
                <a:hlinkClick r:id="rId4" action="ppaction://hlinksldjump"/>
              </a:rPr>
              <a:t>Fachadas</a:t>
            </a:r>
            <a:r>
              <a:rPr lang="en-US" dirty="0">
                <a:hlinkClick r:id="rId4" action="ppaction://hlinksldjump"/>
              </a:rPr>
              <a:t> </a:t>
            </a:r>
            <a:r>
              <a:rPr lang="en-US" dirty="0" err="1">
                <a:hlinkClick r:id="rId4" action="ppaction://hlinksldjump"/>
              </a:rPr>
              <a:t>verdes</a:t>
            </a:r>
            <a:r>
              <a:rPr lang="en-US" dirty="0">
                <a:hlinkClick r:id="rId4" action="ppaction://hlinksldjump"/>
              </a:rPr>
              <a:t> y </a:t>
            </a:r>
            <a:r>
              <a:rPr lang="en-US" dirty="0" err="1">
                <a:hlinkClick r:id="rId4" action="ppaction://hlinksldjump"/>
              </a:rPr>
              <a:t>jardines</a:t>
            </a:r>
            <a:r>
              <a:rPr lang="en-US" dirty="0">
                <a:hlinkClick r:id="rId4" action="ppaction://hlinksldjump"/>
              </a:rPr>
              <a:t> </a:t>
            </a:r>
            <a:r>
              <a:rPr lang="en-US" dirty="0" err="1">
                <a:hlinkClick r:id="rId4" action="ppaction://hlinksldjump"/>
              </a:rPr>
              <a:t>verticales</a:t>
            </a:r>
            <a:r>
              <a:rPr lang="en-US" dirty="0">
                <a:hlinkClick r:id="rId4" action="ppaction://hlinksldjump"/>
              </a:rPr>
              <a:t> </a:t>
            </a:r>
            <a:endParaRPr lang="fr-FR" dirty="0"/>
          </a:p>
          <a:p>
            <a:pPr marL="971550" lvl="1" indent="-514350">
              <a:buFont typeface="+mj-lt"/>
              <a:buAutoNum type="arabicPeriod"/>
            </a:pPr>
            <a:r>
              <a:rPr lang="en-US" dirty="0" err="1">
                <a:hlinkClick r:id="rId5" action="ppaction://hlinksldjump"/>
              </a:rPr>
              <a:t>Tejadoss</a:t>
            </a:r>
            <a:r>
              <a:rPr lang="en-US" dirty="0"/>
              <a:t> </a:t>
            </a:r>
            <a:endParaRPr lang="fr-FR" dirty="0"/>
          </a:p>
          <a:p>
            <a:pPr marL="971550" lvl="1" indent="-514350">
              <a:buFont typeface="+mj-lt"/>
              <a:buAutoNum type="arabicPeriod"/>
            </a:pPr>
            <a:r>
              <a:rPr lang="en-US" dirty="0" err="1">
                <a:hlinkClick r:id="rId6" action="ppaction://hlinksldjump"/>
              </a:rPr>
              <a:t>Decoración</a:t>
            </a:r>
            <a:r>
              <a:rPr lang="en-US" dirty="0"/>
              <a:t> </a:t>
            </a:r>
            <a:endParaRPr lang="fr-FR" dirty="0"/>
          </a:p>
          <a:p>
            <a:pPr marL="971550" lvl="1" indent="-514350">
              <a:buFont typeface="+mj-lt"/>
              <a:buAutoNum type="arabicPeriod"/>
            </a:pPr>
            <a:r>
              <a:rPr lang="en-US" dirty="0" err="1">
                <a:hlinkClick r:id="rId7" action="ppaction://hlinksldjump"/>
              </a:rPr>
              <a:t>Tuberías</a:t>
            </a:r>
            <a:r>
              <a:rPr lang="en-US" dirty="0">
                <a:hlinkClick r:id="rId7" action="ppaction://hlinksldjump"/>
              </a:rPr>
              <a:t> </a:t>
            </a:r>
            <a:endParaRPr lang="en-US" dirty="0"/>
          </a:p>
          <a:p>
            <a:pPr marL="971550" lvl="1" indent="-514350">
              <a:buFont typeface="+mj-lt"/>
              <a:buAutoNum type="arabicPeriod"/>
            </a:pPr>
            <a:r>
              <a:rPr lang="en-US" dirty="0" err="1">
                <a:hlinkClick r:id="rId8" action="ppaction://hlinksldjump"/>
              </a:rPr>
              <a:t>Escaleras</a:t>
            </a:r>
            <a:r>
              <a:rPr lang="en-US" dirty="0">
                <a:hlinkClick r:id="rId8" action="ppaction://hlinksldjump"/>
              </a:rPr>
              <a:t> y </a:t>
            </a:r>
            <a:r>
              <a:rPr lang="en-US" dirty="0" err="1">
                <a:hlinkClick r:id="rId8" action="ppaction://hlinksldjump"/>
              </a:rPr>
              <a:t>ascensores</a:t>
            </a:r>
            <a:r>
              <a:rPr lang="en-US" dirty="0">
                <a:hlinkClick r:id="rId8" action="ppaction://hlinksldjump"/>
              </a:rPr>
              <a:t> </a:t>
            </a:r>
            <a:endParaRPr lang="en-US" dirty="0"/>
          </a:p>
          <a:p>
            <a:pPr marL="971550" lvl="1" indent="-514350">
              <a:buFont typeface="+mj-lt"/>
              <a:buAutoNum type="arabicPeriod"/>
            </a:pPr>
            <a:r>
              <a:rPr lang="en-US" dirty="0" err="1">
                <a:hlinkClick r:id="rId9" action="ppaction://hlinksldjump"/>
              </a:rPr>
              <a:t>Aeropuertos</a:t>
            </a:r>
            <a:endParaRPr lang="fr-FR" dirty="0"/>
          </a:p>
          <a:p>
            <a:pPr marL="971550" lvl="1" indent="-514350">
              <a:buFont typeface="+mj-lt"/>
              <a:buAutoNum type="arabicPeriod"/>
            </a:pPr>
            <a:r>
              <a:rPr lang="en-US" dirty="0" err="1">
                <a:hlinkClick r:id="rId10" action="ppaction://hlinksldjump"/>
              </a:rPr>
              <a:t>Mobiliario</a:t>
            </a:r>
            <a:r>
              <a:rPr lang="en-US" dirty="0">
                <a:hlinkClick r:id="rId10" action="ppaction://hlinksldjump"/>
              </a:rPr>
              <a:t> </a:t>
            </a:r>
            <a:r>
              <a:rPr lang="en-US" dirty="0" err="1">
                <a:hlinkClick r:id="rId10" action="ppaction://hlinksldjump"/>
              </a:rPr>
              <a:t>urbano</a:t>
            </a:r>
            <a:r>
              <a:rPr lang="en-US" dirty="0">
                <a:hlinkClick r:id="rId10" action="ppaction://hlinksldjump"/>
              </a:rPr>
              <a:t>   </a:t>
            </a:r>
            <a:endParaRPr lang="en-US" dirty="0"/>
          </a:p>
          <a:p>
            <a:pPr marL="971550" lvl="1" indent="-514350">
              <a:buFont typeface="+mj-lt"/>
              <a:buAutoNum type="arabicPeriod"/>
            </a:pPr>
            <a:r>
              <a:rPr lang="en-US" dirty="0" err="1">
                <a:hlinkClick r:id="rId11" action="ppaction://hlinksldjump"/>
              </a:rPr>
              <a:t>Rehabilitación</a:t>
            </a:r>
            <a:r>
              <a:rPr lang="en-US" dirty="0"/>
              <a:t> </a:t>
            </a:r>
          </a:p>
          <a:p>
            <a:pPr marL="971550" lvl="1" indent="-514350">
              <a:buFont typeface="+mj-lt"/>
              <a:buAutoNum type="arabicPeriod"/>
            </a:pPr>
            <a:r>
              <a:rPr lang="en-US" dirty="0" err="1">
                <a:hlinkClick r:id="rId12" action="ppaction://hlinksldjump"/>
              </a:rPr>
              <a:t>Estadios</a:t>
            </a:r>
            <a:endParaRPr lang="en-US" dirty="0"/>
          </a:p>
          <a:p>
            <a:pPr marL="971550" lvl="1" indent="-514350">
              <a:buFont typeface="+mj-lt"/>
              <a:buAutoNum type="arabicPeriod"/>
            </a:pPr>
            <a:r>
              <a:rPr lang="en-US" dirty="0">
                <a:hlinkClick r:id="rId13" action="ppaction://hlinksldjump"/>
              </a:rPr>
              <a:t>Piscinas</a:t>
            </a:r>
            <a:endParaRPr lang="en-US" dirty="0"/>
          </a:p>
        </p:txBody>
      </p:sp>
      <p:sp>
        <p:nvSpPr>
          <p:cNvPr id="4" name="Slide Number Placeholder 3"/>
          <p:cNvSpPr>
            <a:spLocks noGrp="1"/>
          </p:cNvSpPr>
          <p:nvPr>
            <p:ph type="sldNum" sz="quarter" idx="4"/>
          </p:nvPr>
        </p:nvSpPr>
        <p:spPr>
          <a:xfrm>
            <a:off x="6553200" y="6356350"/>
            <a:ext cx="2133600" cy="365125"/>
          </a:xfrm>
        </p:spPr>
        <p:txBody>
          <a:bodyPr/>
          <a:lstStyle/>
          <a:p>
            <a:fld id="{5AF66AA0-E37C-4065-8BE7-D4086C065B53}" type="slidenum">
              <a:rPr lang="fr-BE" smtClean="0"/>
              <a:t>2</a:t>
            </a:fld>
            <a:endParaRPr lang="fr-BE"/>
          </a:p>
        </p:txBody>
      </p:sp>
    </p:spTree>
    <p:extLst>
      <p:ext uri="{BB962C8B-B14F-4D97-AF65-F5344CB8AC3E}">
        <p14:creationId xmlns:p14="http://schemas.microsoft.com/office/powerpoint/2010/main" val="80399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635"/>
            <a:ext cx="8229600" cy="640135"/>
          </a:xfrm>
        </p:spPr>
        <p:txBody>
          <a:bodyPr>
            <a:normAutofit/>
          </a:bodyPr>
          <a:lstStyle/>
          <a:p>
            <a:r>
              <a:rPr lang="fr-FR" sz="2800" dirty="0" err="1"/>
              <a:t>Rehabilitación</a:t>
            </a:r>
            <a:r>
              <a:rPr lang="fr-FR" sz="2800" dirty="0"/>
              <a:t> </a:t>
            </a:r>
            <a:r>
              <a:rPr lang="fr-FR" sz="2800" dirty="0" err="1"/>
              <a:t>del</a:t>
            </a:r>
            <a:r>
              <a:rPr lang="fr-FR" sz="2800" dirty="0"/>
              <a:t> </a:t>
            </a:r>
            <a:r>
              <a:rPr lang="fr-FR" sz="2800" dirty="0" err="1"/>
              <a:t>castillo</a:t>
            </a:r>
            <a:r>
              <a:rPr lang="fr-FR" sz="2800" dirty="0"/>
              <a:t> de </a:t>
            </a:r>
            <a:r>
              <a:rPr lang="fr-FR" sz="2800" dirty="0" err="1"/>
              <a:t>Rentilly</a:t>
            </a:r>
            <a:r>
              <a:rPr lang="fr-FR" sz="2800" dirty="0"/>
              <a:t>, Francia</a:t>
            </a:r>
            <a:r>
              <a:rPr lang="fr-FR" sz="2000" baseline="50000" dirty="0"/>
              <a:t>21-23</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20</a:t>
            </a:fld>
            <a:endParaRPr lang="fr-BE" dirty="0"/>
          </a:p>
        </p:txBody>
      </p:sp>
      <p:sp>
        <p:nvSpPr>
          <p:cNvPr id="4" name="ZoneTexte 3"/>
          <p:cNvSpPr txBox="1"/>
          <p:nvPr/>
        </p:nvSpPr>
        <p:spPr>
          <a:xfrm>
            <a:off x="3712456" y="634500"/>
            <a:ext cx="5144064" cy="2031325"/>
          </a:xfrm>
          <a:prstGeom prst="rect">
            <a:avLst/>
          </a:prstGeom>
          <a:noFill/>
        </p:spPr>
        <p:txBody>
          <a:bodyPr wrap="square" rtlCol="0">
            <a:spAutoFit/>
          </a:bodyPr>
          <a:lstStyle/>
          <a:p>
            <a:r>
              <a:rPr lang="fr-FR" dirty="0" err="1"/>
              <a:t>Izquierda</a:t>
            </a:r>
            <a:r>
              <a:rPr lang="fr-FR" dirty="0"/>
              <a:t>: Antes</a:t>
            </a:r>
          </a:p>
          <a:p>
            <a:r>
              <a:rPr lang="fr-FR" dirty="0" err="1"/>
              <a:t>Dejabo</a:t>
            </a:r>
            <a:r>
              <a:rPr lang="fr-FR" dirty="0"/>
              <a:t>: </a:t>
            </a:r>
            <a:r>
              <a:rPr lang="fr-FR" dirty="0" err="1"/>
              <a:t>Después</a:t>
            </a:r>
            <a:r>
              <a:rPr lang="fr-FR" dirty="0"/>
              <a:t> </a:t>
            </a:r>
          </a:p>
          <a:p>
            <a:endParaRPr lang="fr-FR" dirty="0"/>
          </a:p>
          <a:p>
            <a:r>
              <a:rPr lang="fr-FR" dirty="0"/>
              <a:t>Un </a:t>
            </a:r>
            <a:r>
              <a:rPr lang="fr-FR" dirty="0" err="1"/>
              <a:t>edificio</a:t>
            </a:r>
            <a:r>
              <a:rPr lang="fr-FR" dirty="0"/>
              <a:t> de </a:t>
            </a:r>
            <a:r>
              <a:rPr lang="fr-FR" dirty="0" err="1"/>
              <a:t>arte</a:t>
            </a:r>
            <a:r>
              <a:rPr lang="fr-FR" dirty="0"/>
              <a:t> </a:t>
            </a:r>
            <a:r>
              <a:rPr lang="fr-FR" dirty="0" err="1"/>
              <a:t>contemporáneo</a:t>
            </a:r>
            <a:r>
              <a:rPr lang="fr-FR" dirty="0"/>
              <a:t> en el parque de un château.</a:t>
            </a:r>
          </a:p>
          <a:p>
            <a:r>
              <a:rPr lang="fr-FR" dirty="0"/>
              <a:t>La </a:t>
            </a:r>
            <a:r>
              <a:rPr lang="fr-FR" dirty="0" err="1"/>
              <a:t>fachada</a:t>
            </a:r>
            <a:r>
              <a:rPr lang="fr-FR" dirty="0"/>
              <a:t> ha </a:t>
            </a:r>
            <a:r>
              <a:rPr lang="fr-FR" dirty="0" err="1"/>
              <a:t>sido</a:t>
            </a:r>
            <a:r>
              <a:rPr lang="fr-FR" dirty="0"/>
              <a:t> </a:t>
            </a:r>
            <a:r>
              <a:rPr lang="fr-FR" dirty="0" err="1"/>
              <a:t>revestida</a:t>
            </a:r>
            <a:r>
              <a:rPr lang="fr-FR" dirty="0"/>
              <a:t> de un </a:t>
            </a:r>
            <a:r>
              <a:rPr lang="fr-FR" dirty="0" err="1"/>
              <a:t>acabado</a:t>
            </a:r>
            <a:r>
              <a:rPr lang="fr-FR" dirty="0"/>
              <a:t> </a:t>
            </a:r>
            <a:r>
              <a:rPr lang="fr-FR" dirty="0" err="1"/>
              <a:t>espejo</a:t>
            </a:r>
            <a:r>
              <a:rPr lang="fr-FR" dirty="0"/>
              <a:t> en </a:t>
            </a:r>
            <a:r>
              <a:rPr lang="fr-FR" dirty="0" err="1"/>
              <a:t>acero</a:t>
            </a:r>
            <a:r>
              <a:rPr lang="fr-FR" dirty="0"/>
              <a:t> </a:t>
            </a:r>
            <a:r>
              <a:rPr lang="fr-FR" dirty="0" err="1"/>
              <a:t>inoxidable</a:t>
            </a:r>
            <a:r>
              <a:rPr lang="fr-FR" dirty="0"/>
              <a:t>.</a:t>
            </a:r>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16380" y="285293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046" y="3978305"/>
            <a:ext cx="2592288" cy="2031325"/>
          </a:xfrm>
          <a:prstGeom prst="rect">
            <a:avLst/>
          </a:prstGeom>
          <a:noFill/>
        </p:spPr>
        <p:txBody>
          <a:bodyPr wrap="square" rtlCol="0">
            <a:spAutoFit/>
          </a:bodyPr>
          <a:lstStyle/>
          <a:p>
            <a:r>
              <a:rPr lang="fr-FR" dirty="0"/>
              <a:t>Xavier </a:t>
            </a:r>
            <a:r>
              <a:rPr lang="fr-FR" dirty="0" err="1"/>
              <a:t>Veilhan</a:t>
            </a:r>
            <a:r>
              <a:rPr lang="fr-FR" dirty="0"/>
              <a:t>, </a:t>
            </a:r>
            <a:r>
              <a:rPr lang="fr-FR" dirty="0" err="1"/>
              <a:t>arquitecto</a:t>
            </a:r>
            <a:r>
              <a:rPr lang="fr-FR" dirty="0"/>
              <a:t>:</a:t>
            </a:r>
          </a:p>
          <a:p>
            <a:r>
              <a:rPr lang="fr-FR" i="1" dirty="0"/>
              <a:t>«… el </a:t>
            </a:r>
            <a:r>
              <a:rPr lang="fr-FR" i="1" dirty="0" err="1"/>
              <a:t>edificio</a:t>
            </a:r>
            <a:r>
              <a:rPr lang="fr-FR" i="1" dirty="0"/>
              <a:t> </a:t>
            </a:r>
            <a:r>
              <a:rPr lang="fr-FR" i="1" dirty="0" err="1"/>
              <a:t>era</a:t>
            </a:r>
            <a:r>
              <a:rPr lang="fr-FR" i="1" dirty="0"/>
              <a:t> </a:t>
            </a:r>
            <a:r>
              <a:rPr lang="fr-FR" i="1" dirty="0" err="1"/>
              <a:t>una</a:t>
            </a:r>
            <a:r>
              <a:rPr lang="fr-FR" i="1" dirty="0"/>
              <a:t> sombra de </a:t>
            </a:r>
            <a:r>
              <a:rPr lang="fr-FR" i="1" dirty="0" err="1"/>
              <a:t>lo</a:t>
            </a:r>
            <a:r>
              <a:rPr lang="fr-FR" i="1" dirty="0"/>
              <a:t> que </a:t>
            </a:r>
            <a:r>
              <a:rPr lang="fr-FR" i="1" dirty="0" err="1"/>
              <a:t>fué</a:t>
            </a:r>
            <a:r>
              <a:rPr lang="fr-FR" i="1" dirty="0"/>
              <a:t>….</a:t>
            </a:r>
          </a:p>
          <a:p>
            <a:r>
              <a:rPr lang="fr-FR" i="1" dirty="0"/>
              <a:t> </a:t>
            </a:r>
            <a:r>
              <a:rPr lang="fr-FR" i="1" dirty="0" err="1"/>
              <a:t>Quería</a:t>
            </a:r>
            <a:r>
              <a:rPr lang="fr-FR" i="1" dirty="0"/>
              <a:t> </a:t>
            </a:r>
            <a:r>
              <a:rPr lang="fr-FR" i="1" dirty="0" err="1"/>
              <a:t>paredes</a:t>
            </a:r>
            <a:r>
              <a:rPr lang="fr-FR" i="1" dirty="0"/>
              <a:t> que </a:t>
            </a:r>
            <a:r>
              <a:rPr lang="fr-FR" i="1" dirty="0" err="1"/>
              <a:t>reflejasen</a:t>
            </a:r>
            <a:r>
              <a:rPr lang="fr-FR" i="1" dirty="0"/>
              <a:t> el parque </a:t>
            </a:r>
            <a:r>
              <a:rPr lang="fr-FR" i="1" dirty="0" err="1"/>
              <a:t>circundante</a:t>
            </a:r>
            <a:r>
              <a:rPr lang="fr-FR" i="1" dirty="0"/>
              <a:t>… »</a:t>
            </a:r>
          </a:p>
        </p:txBody>
      </p:sp>
    </p:spTree>
    <p:extLst>
      <p:ext uri="{BB962C8B-B14F-4D97-AF65-F5344CB8AC3E}">
        <p14:creationId xmlns:p14="http://schemas.microsoft.com/office/powerpoint/2010/main" val="232323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481" y="5297760"/>
            <a:ext cx="6132097" cy="566738"/>
          </a:xfrm>
        </p:spPr>
        <p:txBody>
          <a:bodyPr>
            <a:normAutofit fontScale="90000"/>
          </a:bodyPr>
          <a:lstStyle/>
          <a:p>
            <a:r>
              <a:rPr lang="fr-FR" dirty="0"/>
              <a:t>St Guy </a:t>
            </a:r>
            <a:r>
              <a:rPr lang="fr-FR" dirty="0" err="1"/>
              <a:t>Hospital</a:t>
            </a:r>
            <a:r>
              <a:rPr lang="fr-FR" dirty="0"/>
              <a:t> , Londres</a:t>
            </a:r>
            <a:r>
              <a:rPr lang="fr-FR" baseline="50000" dirty="0"/>
              <a:t>24</a:t>
            </a:r>
            <a:br>
              <a:rPr lang="fr-FR" dirty="0"/>
            </a:br>
            <a:r>
              <a:rPr lang="fr-FR" dirty="0" err="1"/>
              <a:t>Arquitecto</a:t>
            </a:r>
            <a:r>
              <a:rPr lang="fr-FR" dirty="0"/>
              <a:t>: T. </a:t>
            </a:r>
            <a:r>
              <a:rPr lang="fr-FR" dirty="0" err="1"/>
              <a:t>Heartherwick</a:t>
            </a:r>
            <a:endParaRPr lang="fr-FR" dirty="0"/>
          </a:p>
        </p:txBody>
      </p:sp>
      <p:sp>
        <p:nvSpPr>
          <p:cNvPr id="7" name="Text Placeholder 6"/>
          <p:cNvSpPr>
            <a:spLocks noGrp="1"/>
          </p:cNvSpPr>
          <p:nvPr>
            <p:ph type="body" sz="half" idx="2"/>
          </p:nvPr>
        </p:nvSpPr>
        <p:spPr>
          <a:xfrm>
            <a:off x="1561481" y="5864498"/>
            <a:ext cx="6132097" cy="804862"/>
          </a:xfrm>
        </p:spPr>
        <p:txBody>
          <a:bodyPr>
            <a:normAutofit fontScale="92500" lnSpcReduction="10000"/>
          </a:bodyPr>
          <a:lstStyle/>
          <a:p>
            <a:pPr algn="just"/>
            <a:r>
              <a:rPr lang="en-US" dirty="0"/>
              <a:t>Se </a:t>
            </a:r>
            <a:r>
              <a:rPr lang="en-US" dirty="0" err="1"/>
              <a:t>trata</a:t>
            </a:r>
            <a:r>
              <a:rPr lang="en-US" dirty="0"/>
              <a:t> de </a:t>
            </a:r>
            <a:r>
              <a:rPr lang="en-US" dirty="0" err="1"/>
              <a:t>una</a:t>
            </a:r>
            <a:r>
              <a:rPr lang="en-US" dirty="0"/>
              <a:t> </a:t>
            </a:r>
            <a:r>
              <a:rPr lang="en-US" dirty="0" err="1"/>
              <a:t>fachada</a:t>
            </a:r>
            <a:r>
              <a:rPr lang="en-US" dirty="0"/>
              <a:t> </a:t>
            </a:r>
            <a:r>
              <a:rPr lang="en-US" dirty="0" err="1"/>
              <a:t>única</a:t>
            </a:r>
            <a:r>
              <a:rPr lang="en-US" dirty="0"/>
              <a:t> para </a:t>
            </a:r>
            <a:r>
              <a:rPr lang="en-US" dirty="0" err="1"/>
              <a:t>cubrir</a:t>
            </a:r>
            <a:r>
              <a:rPr lang="en-US" dirty="0"/>
              <a:t> el </a:t>
            </a:r>
            <a:r>
              <a:rPr lang="en-US" dirty="0" err="1"/>
              <a:t>edificio</a:t>
            </a:r>
            <a:r>
              <a:rPr lang="en-US" dirty="0"/>
              <a:t> de calderas que </a:t>
            </a:r>
            <a:r>
              <a:rPr lang="en-US" dirty="0" err="1"/>
              <a:t>provee</a:t>
            </a:r>
            <a:r>
              <a:rPr lang="en-US" dirty="0"/>
              <a:t> al hospital. </a:t>
            </a:r>
            <a:r>
              <a:rPr lang="en-US" dirty="0" err="1"/>
              <a:t>Está</a:t>
            </a:r>
            <a:r>
              <a:rPr lang="en-US" dirty="0"/>
              <a:t> </a:t>
            </a:r>
            <a:r>
              <a:rPr lang="en-US" dirty="0" err="1"/>
              <a:t>realidado</a:t>
            </a:r>
            <a:r>
              <a:rPr lang="en-US" dirty="0"/>
              <a:t> gracias a 180 </a:t>
            </a:r>
            <a:r>
              <a:rPr lang="en-US" dirty="0" err="1"/>
              <a:t>azulejos</a:t>
            </a:r>
            <a:r>
              <a:rPr lang="en-US" dirty="0"/>
              <a:t> </a:t>
            </a:r>
            <a:r>
              <a:rPr lang="en-US" dirty="0" err="1"/>
              <a:t>ondulados</a:t>
            </a:r>
            <a:r>
              <a:rPr lang="en-US" dirty="0"/>
              <a:t> </a:t>
            </a:r>
            <a:r>
              <a:rPr lang="en-US" dirty="0" err="1"/>
              <a:t>entretejidos</a:t>
            </a:r>
            <a:r>
              <a:rPr lang="en-US" dirty="0"/>
              <a:t> de </a:t>
            </a:r>
            <a:r>
              <a:rPr lang="en-US" dirty="0" err="1"/>
              <a:t>acero</a:t>
            </a:r>
            <a:r>
              <a:rPr lang="en-US" dirty="0"/>
              <a:t> </a:t>
            </a:r>
            <a:r>
              <a:rPr lang="en-US" dirty="0" err="1"/>
              <a:t>inoxidable</a:t>
            </a:r>
            <a:r>
              <a:rPr lang="en-US" dirty="0"/>
              <a:t> que se </a:t>
            </a:r>
            <a:r>
              <a:rPr lang="en-US" dirty="0" err="1"/>
              <a:t>iluminan</a:t>
            </a:r>
            <a:r>
              <a:rPr lang="en-US" dirty="0"/>
              <a:t> de </a:t>
            </a:r>
            <a:r>
              <a:rPr lang="en-US" dirty="0" err="1"/>
              <a:t>noche</a:t>
            </a:r>
            <a:r>
              <a:rPr lang="en-US" dirty="0"/>
              <a:t> para </a:t>
            </a:r>
            <a:r>
              <a:rPr lang="en-US" dirty="0" err="1"/>
              <a:t>provocar</a:t>
            </a:r>
            <a:r>
              <a:rPr lang="en-US" dirty="0"/>
              <a:t> </a:t>
            </a:r>
            <a:r>
              <a:rPr lang="en-US" dirty="0" err="1"/>
              <a:t>una</a:t>
            </a:r>
            <a:r>
              <a:rPr lang="en-US" dirty="0"/>
              <a:t> especial </a:t>
            </a:r>
            <a:r>
              <a:rPr lang="en-US" dirty="0" err="1"/>
              <a:t>bienvenida</a:t>
            </a:r>
            <a:r>
              <a:rPr lang="en-US" dirty="0"/>
              <a:t> a </a:t>
            </a:r>
            <a:r>
              <a:rPr lang="en-US" dirty="0" err="1"/>
              <a:t>los</a:t>
            </a:r>
            <a:r>
              <a:rPr lang="en-US" dirty="0"/>
              <a:t> </a:t>
            </a:r>
            <a:r>
              <a:rPr lang="en-US" dirty="0" err="1"/>
              <a:t>trabajadores</a:t>
            </a:r>
            <a:r>
              <a:rPr lang="en-US" dirty="0"/>
              <a:t> y </a:t>
            </a:r>
            <a:r>
              <a:rPr lang="en-US" dirty="0" err="1"/>
              <a:t>visitantes</a:t>
            </a:r>
            <a:r>
              <a:rPr lang="en-US" dirty="0"/>
              <a:t> que </a:t>
            </a:r>
            <a:r>
              <a:rPr lang="en-US" dirty="0" err="1"/>
              <a:t>acudan</a:t>
            </a:r>
            <a:r>
              <a:rPr lang="en-US" dirty="0"/>
              <a:t> al hospital de </a:t>
            </a:r>
            <a:r>
              <a:rPr lang="en-US" dirty="0" err="1"/>
              <a:t>noche</a:t>
            </a:r>
            <a:r>
              <a:rPr lang="en-US" dirty="0"/>
              <a:t>.</a:t>
            </a:r>
            <a:endParaRPr lang="fr-FR"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21</a:t>
            </a:fld>
            <a:endParaRPr lang="fr-BE"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481" y="517322"/>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845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es-ES_tradnl" dirty="0"/>
              <a:t>American Airlines Arena, Miami, EE.UU</a:t>
            </a:r>
            <a:endParaRPr lang="en-GB" dirty="0"/>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fontScale="92500" lnSpcReduction="20000"/>
          </a:bodyPr>
          <a:lstStyle/>
          <a:p>
            <a:r>
              <a:rPr lang="es-ES_tradnl" dirty="0"/>
              <a:t>Fabricado con 315,87 m</a:t>
            </a:r>
            <a:r>
              <a:rPr lang="es-ES_tradnl" baseline="30000" dirty="0"/>
              <a:t>2</a:t>
            </a:r>
            <a:r>
              <a:rPr lang="es-ES_tradnl" dirty="0"/>
              <a:t> de tela metálica arquitectónica de acero inoxidable con perfiles LED entrelazados, la pantalla </a:t>
            </a:r>
            <a:r>
              <a:rPr lang="es-ES_tradnl" dirty="0" err="1"/>
              <a:t>Mediamesh</a:t>
            </a:r>
            <a:r>
              <a:rPr lang="es-ES_tradnl" baseline="30000" dirty="0"/>
              <a:t>®</a:t>
            </a:r>
            <a:r>
              <a:rPr lang="es-ES_tradnl" dirty="0"/>
              <a:t> de Miami proporciona a los visitantes del Arena una vista libre del interior y contenido digital atrayente en el exterior.  Tiene una altura de 3 plantas (12,8 m de alto y 243,8 m de ancho). La fachada </a:t>
            </a:r>
            <a:r>
              <a:rPr lang="es-ES_tradnl" dirty="0" err="1"/>
              <a:t>Mediamesh</a:t>
            </a:r>
            <a:r>
              <a:rPr lang="es-ES_tradnl" dirty="0"/>
              <a:t> de Miami es 4 veces mayor que una valla publicitaria estándar. El Arena alberga a más de 1,3 millones de visitantes al año en conciertos, eventos familiares y deportivos.</a:t>
            </a:r>
            <a:endParaRPr lang="fr-FR" sz="1200"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22</a:t>
            </a:fld>
            <a:endParaRPr lang="fr-BE" dirty="0"/>
          </a:p>
        </p:txBody>
      </p:sp>
      <p:sp>
        <p:nvSpPr>
          <p:cNvPr id="7" name="Title 1"/>
          <p:cNvSpPr txBox="1">
            <a:spLocks/>
          </p:cNvSpPr>
          <p:nvPr/>
        </p:nvSpPr>
        <p:spPr>
          <a:xfrm>
            <a:off x="6967514" y="1847728"/>
            <a:ext cx="1811617"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8" name="Text Placeholder 6"/>
          <p:cNvSpPr txBox="1">
            <a:spLocks/>
          </p:cNvSpPr>
          <p:nvPr/>
        </p:nvSpPr>
        <p:spPr>
          <a:xfrm>
            <a:off x="0" y="5661247"/>
            <a:ext cx="8821698" cy="1185589"/>
          </a:xfrm>
          <a:prstGeom prst="rect">
            <a:avLst/>
          </a:prstGeom>
        </p:spPr>
        <p:txBody>
          <a:bodyPr>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fr-FR" sz="1400" dirty="0"/>
          </a:p>
        </p:txBody>
      </p:sp>
    </p:spTree>
    <p:extLst>
      <p:ext uri="{BB962C8B-B14F-4D97-AF65-F5344CB8AC3E}">
        <p14:creationId xmlns:p14="http://schemas.microsoft.com/office/powerpoint/2010/main" val="353483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2. Jardines verticales</a:t>
            </a:r>
          </a:p>
        </p:txBody>
      </p:sp>
      <p:sp>
        <p:nvSpPr>
          <p:cNvPr id="3" name="Content Placeholder 2"/>
          <p:cNvSpPr>
            <a:spLocks noGrp="1"/>
          </p:cNvSpPr>
          <p:nvPr>
            <p:ph idx="1"/>
          </p:nvPr>
        </p:nvSpPr>
        <p:spPr/>
        <p:txBody>
          <a:bodyPr>
            <a:normAutofit lnSpcReduction="10000"/>
          </a:bodyPr>
          <a:lstStyle/>
          <a:p>
            <a:pPr marL="0" indent="0">
              <a:buNone/>
            </a:pPr>
            <a:r>
              <a:rPr lang="fr-FR" sz="2400" dirty="0" err="1"/>
              <a:t>Referencias</a:t>
            </a:r>
            <a:r>
              <a:rPr lang="fr-FR" sz="2400" dirty="0"/>
              <a:t>:</a:t>
            </a:r>
            <a:endParaRPr lang="fr-FR" sz="2400" dirty="0">
              <a:hlinkClick r:id="rId3"/>
            </a:endParaRPr>
          </a:p>
          <a:p>
            <a:endParaRPr lang="fr-FR" sz="2400" dirty="0">
              <a:hlinkClick r:id="rId4"/>
            </a:endParaRPr>
          </a:p>
          <a:p>
            <a:pPr marL="514350" indent="-514350">
              <a:buFont typeface="+mj-lt"/>
              <a:buAutoNum type="arabicPeriod"/>
            </a:pPr>
            <a:r>
              <a:rPr lang="fr-FR" sz="2400" dirty="0">
                <a:hlinkClick r:id="rId5"/>
              </a:rPr>
              <a:t>https://www.worldstainless.org/Files/issf/non-image-files/PDF/Euro_Inox/VertGardens_SP.pdf</a:t>
            </a:r>
            <a:endParaRPr lang="fr-FR" sz="2400" dirty="0"/>
          </a:p>
          <a:p>
            <a:pPr marL="514350" indent="-514350">
              <a:buFont typeface="+mj-lt"/>
              <a:buAutoNum type="arabicPeriod"/>
            </a:pPr>
            <a:r>
              <a:rPr lang="fr-FR" altLang="fr-FR" sz="2400" dirty="0">
                <a:hlinkClick r:id="rId6"/>
              </a:rPr>
              <a:t>http://www.ronstantensilearch.com/melbourne-city-council-chambers-northern-green-facade/</a:t>
            </a:r>
            <a:endParaRPr lang="fr-FR" altLang="fr-FR" sz="2400" b="1" dirty="0">
              <a:solidFill>
                <a:srgbClr val="FF0000"/>
              </a:solidFill>
            </a:endParaRPr>
          </a:p>
          <a:p>
            <a:pPr marL="514350" indent="-514350">
              <a:buFont typeface="+mj-lt"/>
              <a:buAutoNum type="arabicPeriod"/>
            </a:pPr>
            <a:r>
              <a:rPr lang="fr-FR" sz="2400" dirty="0">
                <a:hlinkClick r:id="rId7"/>
              </a:rPr>
              <a:t>http://www.jakob.co.uk/information/image-galleries/greenwall-systems-gallery/large-scale-greenwall-systems.html</a:t>
            </a:r>
            <a:r>
              <a:rPr lang="fr-FR" sz="2400" dirty="0"/>
              <a:t> </a:t>
            </a:r>
            <a:endParaRPr lang="fr-FR" altLang="fr-FR" sz="2400" dirty="0"/>
          </a:p>
          <a:p>
            <a:pPr marL="514350" indent="-514350">
              <a:buFont typeface="+mj-lt"/>
              <a:buAutoNum type="arabicPeriod"/>
            </a:pPr>
            <a:r>
              <a:rPr lang="fr-FR" sz="2400" dirty="0">
                <a:hlinkClick r:id="rId8"/>
              </a:rPr>
              <a:t>http://drum.lib.umd.edu/bitstream/1903/11291/1/Price_umd_0117N_11876.pdf</a:t>
            </a:r>
            <a:endParaRPr lang="fr-FR" sz="2400" dirty="0"/>
          </a:p>
          <a:p>
            <a:pPr marL="514350" indent="-514350">
              <a:buFont typeface="+mj-lt"/>
              <a:buAutoNum type="arabicPeriod"/>
            </a:pPr>
            <a:r>
              <a:rPr lang="fr-FR" sz="2400" dirty="0">
                <a:hlinkClick r:id="rId9"/>
              </a:rPr>
              <a:t>http://www.architectureartdesigns.com/30-incredible-green-walls/</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23</a:t>
            </a:fld>
            <a:endParaRPr lang="fr-BE" dirty="0"/>
          </a:p>
        </p:txBody>
      </p:sp>
    </p:spTree>
    <p:extLst>
      <p:ext uri="{BB962C8B-B14F-4D97-AF65-F5344CB8AC3E}">
        <p14:creationId xmlns:p14="http://schemas.microsoft.com/office/powerpoint/2010/main" val="2328390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r-BE" dirty="0"/>
              <a:t>Sobre jardines verticales</a:t>
            </a:r>
            <a:endParaRPr lang="en-GB" dirty="0"/>
          </a:p>
        </p:txBody>
      </p:sp>
      <p:sp>
        <p:nvSpPr>
          <p:cNvPr id="3" name="Content Placeholder 2"/>
          <p:cNvSpPr>
            <a:spLocks noGrp="1"/>
          </p:cNvSpPr>
          <p:nvPr>
            <p:ph idx="1"/>
          </p:nvPr>
        </p:nvSpPr>
        <p:spPr/>
        <p:txBody>
          <a:bodyPr>
            <a:noAutofit/>
          </a:bodyPr>
          <a:lstStyle/>
          <a:p>
            <a:pPr marL="0" indent="0" algn="just">
              <a:buNone/>
            </a:pPr>
            <a:r>
              <a:rPr lang="en-US" sz="2800" dirty="0"/>
              <a:t>Los </a:t>
            </a:r>
            <a:r>
              <a:rPr lang="en-US" sz="2800" dirty="0" err="1"/>
              <a:t>jardines</a:t>
            </a:r>
            <a:r>
              <a:rPr lang="en-US" sz="2800" dirty="0"/>
              <a:t> </a:t>
            </a:r>
            <a:r>
              <a:rPr lang="en-US" sz="2800" dirty="0" err="1"/>
              <a:t>verticales</a:t>
            </a:r>
            <a:r>
              <a:rPr lang="en-US" sz="2800" dirty="0"/>
              <a:t> son un </a:t>
            </a:r>
            <a:r>
              <a:rPr lang="en-US" sz="2800" dirty="0" err="1"/>
              <a:t>elemento</a:t>
            </a:r>
            <a:r>
              <a:rPr lang="en-US" sz="2800" dirty="0"/>
              <a:t> </a:t>
            </a:r>
            <a:r>
              <a:rPr lang="en-US" sz="2800" dirty="0" err="1"/>
              <a:t>arquitectónico</a:t>
            </a:r>
            <a:r>
              <a:rPr lang="en-US" sz="2800" dirty="0"/>
              <a:t> </a:t>
            </a:r>
            <a:r>
              <a:rPr lang="en-US" sz="2800" dirty="0" err="1"/>
              <a:t>emergente</a:t>
            </a:r>
            <a:r>
              <a:rPr lang="en-US" sz="2800" dirty="0"/>
              <a:t>, </a:t>
            </a:r>
            <a:r>
              <a:rPr lang="en-US" sz="2800" dirty="0" err="1"/>
              <a:t>aportando</a:t>
            </a:r>
            <a:r>
              <a:rPr lang="en-US" sz="2800" dirty="0"/>
              <a:t> </a:t>
            </a:r>
            <a:r>
              <a:rPr lang="en-US" sz="2800" dirty="0" err="1"/>
              <a:t>una</a:t>
            </a:r>
            <a:r>
              <a:rPr lang="en-US" sz="2800" dirty="0"/>
              <a:t> </a:t>
            </a:r>
            <a:r>
              <a:rPr lang="en-US" sz="2800" dirty="0" err="1"/>
              <a:t>enorme</a:t>
            </a:r>
            <a:r>
              <a:rPr lang="en-US" sz="2800" dirty="0"/>
              <a:t> </a:t>
            </a:r>
            <a:r>
              <a:rPr lang="en-US" sz="2800" dirty="0" err="1"/>
              <a:t>cantidad</a:t>
            </a:r>
            <a:r>
              <a:rPr lang="en-US" sz="2800" dirty="0"/>
              <a:t> de </a:t>
            </a:r>
            <a:r>
              <a:rPr lang="en-US" sz="2800" dirty="0" err="1"/>
              <a:t>beneficios</a:t>
            </a:r>
            <a:r>
              <a:rPr lang="en-US" sz="2800" dirty="0"/>
              <a:t> al </a:t>
            </a:r>
            <a:r>
              <a:rPr lang="en-US" sz="2800" dirty="0" err="1"/>
              <a:t>edificio</a:t>
            </a:r>
            <a:r>
              <a:rPr lang="en-US" sz="2800" dirty="0"/>
              <a:t>, </a:t>
            </a:r>
            <a:r>
              <a:rPr lang="en-US" sz="2800" dirty="0" err="1"/>
              <a:t>haciéndolo</a:t>
            </a:r>
            <a:r>
              <a:rPr lang="en-US" sz="2800" dirty="0"/>
              <a:t> </a:t>
            </a:r>
            <a:r>
              <a:rPr lang="en-US" sz="2800" dirty="0" err="1"/>
              <a:t>más</a:t>
            </a:r>
            <a:r>
              <a:rPr lang="en-US" sz="2800" dirty="0"/>
              <a:t> </a:t>
            </a:r>
            <a:r>
              <a:rPr lang="en-US" sz="2800" dirty="0" err="1"/>
              <a:t>ameno</a:t>
            </a:r>
            <a:r>
              <a:rPr lang="en-US" sz="2800" dirty="0"/>
              <a:t> y habitable, a la </a:t>
            </a:r>
            <a:r>
              <a:rPr lang="en-US" sz="2800" dirty="0" err="1"/>
              <a:t>vez</a:t>
            </a:r>
            <a:r>
              <a:rPr lang="en-US" sz="2800" dirty="0"/>
              <a:t> que </a:t>
            </a:r>
            <a:r>
              <a:rPr lang="en-US" sz="2800" dirty="0" err="1"/>
              <a:t>realiza</a:t>
            </a:r>
            <a:r>
              <a:rPr lang="en-US" sz="2800" dirty="0"/>
              <a:t> un control </a:t>
            </a:r>
            <a:r>
              <a:rPr lang="en-US" sz="2800" dirty="0" err="1"/>
              <a:t>térmico</a:t>
            </a:r>
            <a:r>
              <a:rPr lang="en-US" sz="2800" dirty="0"/>
              <a:t> y </a:t>
            </a:r>
            <a:r>
              <a:rPr lang="en-US" sz="2800" dirty="0" err="1"/>
              <a:t>mejora</a:t>
            </a:r>
            <a:r>
              <a:rPr lang="en-US" sz="2800" dirty="0"/>
              <a:t> la </a:t>
            </a:r>
            <a:r>
              <a:rPr lang="en-US" sz="2800" dirty="0" err="1"/>
              <a:t>calidad</a:t>
            </a:r>
            <a:r>
              <a:rPr lang="en-US" sz="2800" dirty="0"/>
              <a:t> del </a:t>
            </a:r>
            <a:r>
              <a:rPr lang="en-US" sz="2800" dirty="0" err="1"/>
              <a:t>aire</a:t>
            </a:r>
            <a:r>
              <a:rPr lang="en-US" sz="2800" dirty="0"/>
              <a:t>.</a:t>
            </a:r>
          </a:p>
          <a:p>
            <a:pPr marL="0" indent="0" algn="just">
              <a:buNone/>
            </a:pPr>
            <a:r>
              <a:rPr lang="en-US" sz="2800" dirty="0"/>
              <a:t>El </a:t>
            </a:r>
            <a:r>
              <a:rPr lang="en-US" sz="2800" dirty="0" err="1"/>
              <a:t>empleo</a:t>
            </a:r>
            <a:r>
              <a:rPr lang="en-US" sz="2800" dirty="0"/>
              <a:t> de </a:t>
            </a:r>
            <a:r>
              <a:rPr lang="en-US" sz="2800" dirty="0" err="1"/>
              <a:t>cables,conectores</a:t>
            </a:r>
            <a:r>
              <a:rPr lang="en-US" sz="2800" dirty="0"/>
              <a:t> y </a:t>
            </a:r>
            <a:r>
              <a:rPr lang="en-US" sz="2800" dirty="0" err="1"/>
              <a:t>malla</a:t>
            </a:r>
            <a:r>
              <a:rPr lang="en-US" sz="2800" dirty="0"/>
              <a:t> de </a:t>
            </a:r>
            <a:r>
              <a:rPr lang="en-US" sz="2800" dirty="0" err="1"/>
              <a:t>acero</a:t>
            </a:r>
            <a:r>
              <a:rPr lang="en-US" sz="2800" dirty="0"/>
              <a:t> </a:t>
            </a:r>
            <a:r>
              <a:rPr lang="en-US" sz="2800" dirty="0" err="1"/>
              <a:t>inoxidable</a:t>
            </a:r>
            <a:r>
              <a:rPr lang="en-US" sz="2800" dirty="0"/>
              <a:t> </a:t>
            </a:r>
            <a:r>
              <a:rPr lang="en-US" sz="2800" dirty="0" err="1"/>
              <a:t>por</a:t>
            </a:r>
            <a:r>
              <a:rPr lang="en-US" sz="2800" dirty="0"/>
              <a:t> </a:t>
            </a:r>
            <a:r>
              <a:rPr lang="en-US" sz="2800" dirty="0" err="1"/>
              <a:t>donde</a:t>
            </a:r>
            <a:r>
              <a:rPr lang="en-US" sz="2800" dirty="0"/>
              <a:t> </a:t>
            </a:r>
            <a:r>
              <a:rPr lang="en-US" sz="2800" dirty="0" err="1"/>
              <a:t>puedan</a:t>
            </a:r>
            <a:r>
              <a:rPr lang="en-US" sz="2800" dirty="0"/>
              <a:t> </a:t>
            </a:r>
            <a:r>
              <a:rPr lang="en-US" sz="2800" dirty="0" err="1"/>
              <a:t>trepar</a:t>
            </a:r>
            <a:r>
              <a:rPr lang="en-US" sz="2800" dirty="0"/>
              <a:t> las </a:t>
            </a:r>
            <a:r>
              <a:rPr lang="en-US" sz="2800" dirty="0" err="1"/>
              <a:t>plantas</a:t>
            </a:r>
            <a:r>
              <a:rPr lang="en-US" sz="2800" dirty="0"/>
              <a:t>, </a:t>
            </a:r>
            <a:r>
              <a:rPr lang="en-US" sz="2800" dirty="0" err="1"/>
              <a:t>constituye</a:t>
            </a:r>
            <a:r>
              <a:rPr lang="en-US" sz="2800" dirty="0"/>
              <a:t> </a:t>
            </a:r>
            <a:r>
              <a:rPr lang="en-US" sz="2800" dirty="0" err="1"/>
              <a:t>una</a:t>
            </a:r>
            <a:r>
              <a:rPr lang="en-US" sz="2800" dirty="0"/>
              <a:t> </a:t>
            </a:r>
            <a:r>
              <a:rPr lang="en-US" sz="2800" dirty="0" err="1"/>
              <a:t>alternativa</a:t>
            </a:r>
            <a:r>
              <a:rPr lang="en-US" sz="2800" dirty="0"/>
              <a:t> al </a:t>
            </a:r>
            <a:r>
              <a:rPr lang="en-US" sz="2800" dirty="0" err="1"/>
              <a:t>sistema</a:t>
            </a:r>
            <a:r>
              <a:rPr lang="en-US" sz="2800" dirty="0"/>
              <a:t> </a:t>
            </a:r>
            <a:r>
              <a:rPr lang="en-US" sz="2800" dirty="0" err="1"/>
              <a:t>tradicional</a:t>
            </a:r>
            <a:r>
              <a:rPr lang="en-US" sz="2800" dirty="0"/>
              <a:t>.</a:t>
            </a:r>
          </a:p>
          <a:p>
            <a:pPr marL="0" indent="0" algn="just">
              <a:buNone/>
            </a:pPr>
            <a:r>
              <a:rPr lang="en-US" sz="2800" dirty="0"/>
              <a:t>La </a:t>
            </a:r>
            <a:r>
              <a:rPr lang="en-US" sz="2800" dirty="0" err="1"/>
              <a:t>aplicación</a:t>
            </a:r>
            <a:r>
              <a:rPr lang="en-US" sz="2800" dirty="0"/>
              <a:t> de </a:t>
            </a:r>
            <a:r>
              <a:rPr lang="en-US" sz="2800" dirty="0" err="1"/>
              <a:t>este</a:t>
            </a:r>
            <a:r>
              <a:rPr lang="en-US" sz="2800" dirty="0"/>
              <a:t> </a:t>
            </a:r>
            <a:r>
              <a:rPr lang="en-US" sz="2800" dirty="0" err="1"/>
              <a:t>sistema</a:t>
            </a:r>
            <a:r>
              <a:rPr lang="en-US" sz="2800" dirty="0"/>
              <a:t> </a:t>
            </a:r>
            <a:r>
              <a:rPr lang="en-US" sz="2800" dirty="0" err="1"/>
              <a:t>sobre</a:t>
            </a:r>
            <a:r>
              <a:rPr lang="en-US" sz="2800" dirty="0"/>
              <a:t> </a:t>
            </a:r>
            <a:r>
              <a:rPr lang="en-US" sz="2800" dirty="0" err="1"/>
              <a:t>fachadas</a:t>
            </a:r>
            <a:r>
              <a:rPr lang="en-US" sz="2800" dirty="0"/>
              <a:t> </a:t>
            </a:r>
            <a:r>
              <a:rPr lang="en-US" sz="2800" dirty="0" err="1"/>
              <a:t>existentes</a:t>
            </a:r>
            <a:r>
              <a:rPr lang="en-US" sz="2800" dirty="0"/>
              <a:t> </a:t>
            </a:r>
            <a:r>
              <a:rPr lang="en-US" sz="2800" dirty="0" err="1"/>
              <a:t>es</a:t>
            </a:r>
            <a:r>
              <a:rPr lang="en-US" sz="2800" dirty="0"/>
              <a:t> </a:t>
            </a:r>
            <a:r>
              <a:rPr lang="en-US" sz="2800" dirty="0" err="1"/>
              <a:t>fácil</a:t>
            </a:r>
            <a:r>
              <a:rPr lang="en-US" sz="2800" dirty="0"/>
              <a:t> y </a:t>
            </a:r>
            <a:r>
              <a:rPr lang="en-US" sz="2800" dirty="0" err="1"/>
              <a:t>sencillo</a:t>
            </a:r>
            <a:r>
              <a:rPr lang="en-US" sz="2800" dirty="0"/>
              <a:t>.</a:t>
            </a:r>
            <a:endParaRPr lang="fr-FR" sz="28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24</a:t>
            </a:fld>
            <a:endParaRPr lang="fr-BE" dirty="0"/>
          </a:p>
        </p:txBody>
      </p:sp>
    </p:spTree>
    <p:extLst>
      <p:ext uri="{BB962C8B-B14F-4D97-AF65-F5344CB8AC3E}">
        <p14:creationId xmlns:p14="http://schemas.microsoft.com/office/powerpoint/2010/main" val="2673746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Jardin Vertical</a:t>
            </a:r>
            <a:r>
              <a:rPr lang="fr-FR" baseline="50000" dirty="0"/>
              <a:t>1</a:t>
            </a:r>
          </a:p>
        </p:txBody>
      </p:sp>
      <p:sp>
        <p:nvSpPr>
          <p:cNvPr id="6" name="Picture Placeholder 5"/>
          <p:cNvSpPr>
            <a:spLocks noGrp="1"/>
          </p:cNvSpPr>
          <p:nvPr>
            <p:ph type="pic" idx="1"/>
          </p:nvPr>
        </p:nvSpPr>
        <p:spPr/>
      </p:sp>
      <p:sp>
        <p:nvSpPr>
          <p:cNvPr id="8" name="Text Placeholder 7"/>
          <p:cNvSpPr>
            <a:spLocks noGrp="1"/>
          </p:cNvSpPr>
          <p:nvPr>
            <p:ph type="body" sz="half" idx="2"/>
          </p:nvPr>
        </p:nvSpPr>
        <p:spPr/>
        <p:txBody>
          <a:bodyPr/>
          <a:lstStyle/>
          <a:p>
            <a:r>
              <a:rPr lang="fr-FR" dirty="0" err="1"/>
              <a:t>Edificio</a:t>
            </a:r>
            <a:r>
              <a:rPr lang="fr-FR" dirty="0"/>
              <a:t> con </a:t>
            </a:r>
            <a:r>
              <a:rPr lang="fr-FR" dirty="0" err="1"/>
              <a:t>transformadores</a:t>
            </a:r>
            <a:r>
              <a:rPr lang="fr-FR" dirty="0"/>
              <a:t> </a:t>
            </a:r>
            <a:r>
              <a:rPr lang="fr-FR" dirty="0" err="1"/>
              <a:t>eléctricos</a:t>
            </a:r>
            <a:r>
              <a:rPr lang="fr-FR" dirty="0"/>
              <a:t>, Barcelona.  </a:t>
            </a:r>
            <a:r>
              <a:rPr lang="fr-FR" dirty="0" err="1"/>
              <a:t>Anclajes</a:t>
            </a:r>
            <a:r>
              <a:rPr lang="fr-FR" dirty="0"/>
              <a:t> y </a:t>
            </a:r>
            <a:r>
              <a:rPr lang="fr-FR" dirty="0" err="1"/>
              <a:t>cables</a:t>
            </a:r>
            <a:r>
              <a:rPr lang="fr-FR" dirty="0"/>
              <a:t> de </a:t>
            </a:r>
            <a:r>
              <a:rPr lang="fr-FR" dirty="0" err="1"/>
              <a:t>acero</a:t>
            </a:r>
            <a:r>
              <a:rPr lang="fr-FR" dirty="0"/>
              <a:t> </a:t>
            </a:r>
            <a:r>
              <a:rPr lang="fr-FR" dirty="0" err="1"/>
              <a:t>inoxidable</a:t>
            </a:r>
            <a:r>
              <a:rPr lang="fr-FR" dirty="0"/>
              <a:t> </a:t>
            </a:r>
            <a:r>
              <a:rPr lang="fr-FR" dirty="0" err="1"/>
              <a:t>soportan</a:t>
            </a:r>
            <a:r>
              <a:rPr lang="fr-FR" dirty="0"/>
              <a:t> las plantas.</a:t>
            </a:r>
          </a:p>
        </p:txBody>
      </p:sp>
      <p:sp>
        <p:nvSpPr>
          <p:cNvPr id="5" name="Slide Number Placeholder 4"/>
          <p:cNvSpPr>
            <a:spLocks noGrp="1"/>
          </p:cNvSpPr>
          <p:nvPr>
            <p:ph type="sldNum" sz="quarter" idx="4"/>
          </p:nvPr>
        </p:nvSpPr>
        <p:spPr/>
        <p:txBody>
          <a:bodyPr/>
          <a:lstStyle/>
          <a:p>
            <a:fld id="{3C79E971-B6D8-4449-BD44-0CAE9D9A68DB}" type="slidenum">
              <a:rPr lang="fr-FR" smtClean="0"/>
              <a:pPr/>
              <a:t>25</a:t>
            </a:fld>
            <a:endParaRPr lang="fr-F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073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Green </a:t>
            </a:r>
            <a:r>
              <a:rPr lang="fr-FR" dirty="0" err="1"/>
              <a:t>facade</a:t>
            </a:r>
            <a:r>
              <a:rPr lang="fr-FR" dirty="0"/>
              <a:t> </a:t>
            </a:r>
            <a:r>
              <a:rPr lang="fr-FR" baseline="50000" dirty="0"/>
              <a:t>2</a:t>
            </a:r>
          </a:p>
        </p:txBody>
      </p:sp>
      <p:sp>
        <p:nvSpPr>
          <p:cNvPr id="3" name="Picture Placeholder 2"/>
          <p:cNvSpPr>
            <a:spLocks noGrp="1"/>
          </p:cNvSpPr>
          <p:nvPr>
            <p:ph type="pic" idx="1"/>
          </p:nvPr>
        </p:nvSpPr>
        <p:spPr/>
      </p:sp>
      <p:sp>
        <p:nvSpPr>
          <p:cNvPr id="7" name="Text Placeholder 6"/>
          <p:cNvSpPr>
            <a:spLocks noGrp="1"/>
          </p:cNvSpPr>
          <p:nvPr>
            <p:ph type="body" sz="half" idx="2"/>
          </p:nvPr>
        </p:nvSpPr>
        <p:spPr/>
        <p:txBody>
          <a:bodyPr/>
          <a:lstStyle/>
          <a:p>
            <a:r>
              <a:rPr lang="fr-FR" dirty="0"/>
              <a:t>A few </a:t>
            </a:r>
            <a:r>
              <a:rPr lang="fr-FR" dirty="0" err="1"/>
              <a:t>years</a:t>
            </a:r>
            <a:r>
              <a:rPr lang="fr-FR" dirty="0"/>
              <a:t> </a:t>
            </a:r>
            <a:r>
              <a:rPr lang="fr-FR" dirty="0" err="1"/>
              <a:t>later</a:t>
            </a:r>
            <a:r>
              <a:rPr lang="fr-FR" dirty="0"/>
              <a:t>. </a:t>
            </a:r>
            <a:r>
              <a:rPr lang="fr-FR" dirty="0" err="1"/>
              <a:t>Improved</a:t>
            </a:r>
            <a:r>
              <a:rPr lang="fr-FR" dirty="0"/>
              <a:t> </a:t>
            </a:r>
            <a:r>
              <a:rPr lang="fr-FR" dirty="0" err="1"/>
              <a:t>aesthetics</a:t>
            </a:r>
            <a:r>
              <a:rPr lang="fr-FR" dirty="0"/>
              <a:t>.</a:t>
            </a:r>
          </a:p>
        </p:txBody>
      </p:sp>
      <p:sp>
        <p:nvSpPr>
          <p:cNvPr id="4" name="Slide Number Placeholder 3"/>
          <p:cNvSpPr>
            <a:spLocks noGrp="1"/>
          </p:cNvSpPr>
          <p:nvPr>
            <p:ph type="sldNum" sz="quarter" idx="4"/>
          </p:nvPr>
        </p:nvSpPr>
        <p:spPr/>
        <p:txBody>
          <a:bodyPr/>
          <a:lstStyle/>
          <a:p>
            <a:fld id="{3C79E971-B6D8-4449-BD44-0CAE9D9A68DB}" type="slidenum">
              <a:rPr lang="fr-FR" smtClean="0"/>
              <a:pPr/>
              <a:t>26</a:t>
            </a:fld>
            <a:endParaRPr lang="fr-F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465" y="44624"/>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5329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5486400" cy="566738"/>
          </a:xfrm>
        </p:spPr>
        <p:txBody>
          <a:bodyPr>
            <a:noAutofit/>
          </a:bodyPr>
          <a:lstStyle/>
          <a:p>
            <a:r>
              <a:rPr lang="fr-FR" dirty="0"/>
              <a:t>Jardines verticales para </a:t>
            </a:r>
            <a:r>
              <a:rPr lang="fr-FR" dirty="0" err="1"/>
              <a:t>edificios</a:t>
            </a:r>
            <a:r>
              <a:rPr lang="fr-FR" dirty="0"/>
              <a:t> de apartamentos</a:t>
            </a:r>
            <a:r>
              <a:rPr lang="fr-FR" baseline="50000" dirty="0"/>
              <a:t>2</a:t>
            </a:r>
            <a:br>
              <a:rPr lang="fr-FR" dirty="0"/>
            </a:br>
            <a:r>
              <a:rPr lang="fr-FR" dirty="0"/>
              <a:t>(</a:t>
            </a:r>
            <a:r>
              <a:rPr lang="fr-FR" dirty="0" err="1"/>
              <a:t>asequible</a:t>
            </a:r>
            <a:r>
              <a:rPr lang="fr-FR" dirty="0"/>
              <a:t> en </a:t>
            </a:r>
            <a:r>
              <a:rPr lang="fr-FR" dirty="0" err="1"/>
              <a:t>cualquier</a:t>
            </a:r>
            <a:r>
              <a:rPr lang="fr-FR" dirty="0"/>
              <a:t> parte)</a:t>
            </a:r>
          </a:p>
        </p:txBody>
      </p:sp>
      <p:sp>
        <p:nvSpPr>
          <p:cNvPr id="8" name="Text Placeholder 7"/>
          <p:cNvSpPr>
            <a:spLocks noGrp="1"/>
          </p:cNvSpPr>
          <p:nvPr>
            <p:ph type="body" sz="half" idx="2"/>
          </p:nvPr>
        </p:nvSpPr>
        <p:spPr>
          <a:xfrm>
            <a:off x="6398365" y="1445550"/>
            <a:ext cx="2422107" cy="5223810"/>
          </a:xfrm>
        </p:spPr>
        <p:txBody>
          <a:bodyPr>
            <a:normAutofit/>
          </a:bodyPr>
          <a:lstStyle/>
          <a:p>
            <a:pPr algn="just"/>
            <a:r>
              <a:rPr lang="fr-FR" dirty="0" err="1"/>
              <a:t>Ventajas</a:t>
            </a:r>
            <a:r>
              <a:rPr lang="fr-FR" dirty="0"/>
              <a:t> : </a:t>
            </a:r>
          </a:p>
          <a:p>
            <a:pPr marL="285750" indent="-285750" algn="just">
              <a:buFont typeface="Arial" panose="020B0604020202020204" pitchFamily="34" charset="0"/>
              <a:buChar char="•"/>
            </a:pPr>
            <a:r>
              <a:rPr lang="fr-FR" dirty="0" err="1"/>
              <a:t>Mejora</a:t>
            </a:r>
            <a:r>
              <a:rPr lang="fr-FR" dirty="0"/>
              <a:t> el </a:t>
            </a:r>
            <a:r>
              <a:rPr lang="fr-FR" dirty="0" err="1"/>
              <a:t>aislamiento</a:t>
            </a:r>
            <a:endParaRPr lang="fr-FR" dirty="0"/>
          </a:p>
          <a:p>
            <a:pPr marL="285750" indent="-285750" algn="just">
              <a:buFont typeface="Arial" panose="020B0604020202020204" pitchFamily="34" charset="0"/>
              <a:buChar char="•"/>
            </a:pPr>
            <a:r>
              <a:rPr lang="fr-FR" dirty="0" err="1"/>
              <a:t>Reduce</a:t>
            </a:r>
            <a:r>
              <a:rPr lang="fr-FR" dirty="0"/>
              <a:t> el </a:t>
            </a:r>
            <a:r>
              <a:rPr lang="fr-FR" dirty="0" err="1"/>
              <a:t>ruido</a:t>
            </a:r>
            <a:endParaRPr lang="fr-FR" dirty="0"/>
          </a:p>
          <a:p>
            <a:pPr marL="285750" indent="-285750" algn="just">
              <a:buFont typeface="Arial" panose="020B0604020202020204" pitchFamily="34" charset="0"/>
              <a:buChar char="•"/>
            </a:pPr>
            <a:r>
              <a:rPr lang="fr-FR" dirty="0" err="1"/>
              <a:t>Enfria</a:t>
            </a:r>
            <a:r>
              <a:rPr lang="fr-FR" dirty="0"/>
              <a:t> con micro-</a:t>
            </a:r>
            <a:r>
              <a:rPr lang="fr-FR" dirty="0" err="1"/>
              <a:t>clima</a:t>
            </a:r>
            <a:endParaRPr lang="fr-FR" dirty="0"/>
          </a:p>
          <a:p>
            <a:pPr marL="285750" indent="-285750" algn="just">
              <a:buFont typeface="Arial" panose="020B0604020202020204" pitchFamily="34" charset="0"/>
              <a:buChar char="•"/>
            </a:pPr>
            <a:r>
              <a:rPr lang="fr-FR" dirty="0"/>
              <a:t>Fomenta la </a:t>
            </a:r>
            <a:r>
              <a:rPr lang="fr-FR" dirty="0" err="1"/>
              <a:t>biodiversidad</a:t>
            </a:r>
            <a:endParaRPr lang="fr-FR" dirty="0"/>
          </a:p>
          <a:p>
            <a:pPr marL="285750" indent="-285750" algn="just">
              <a:buFont typeface="Arial" panose="020B0604020202020204" pitchFamily="34" charset="0"/>
              <a:buChar char="•"/>
            </a:pPr>
            <a:r>
              <a:rPr lang="fr-FR" dirty="0" err="1"/>
              <a:t>Mejora</a:t>
            </a:r>
            <a:r>
              <a:rPr lang="fr-FR" dirty="0"/>
              <a:t> la </a:t>
            </a:r>
            <a:r>
              <a:rPr lang="fr-FR" dirty="0" err="1"/>
              <a:t>calidad</a:t>
            </a:r>
            <a:r>
              <a:rPr lang="fr-FR" dirty="0"/>
              <a:t> </a:t>
            </a:r>
            <a:r>
              <a:rPr lang="fr-FR" dirty="0" err="1"/>
              <a:t>del</a:t>
            </a:r>
            <a:r>
              <a:rPr lang="fr-FR" dirty="0"/>
              <a:t> aire (</a:t>
            </a:r>
            <a:r>
              <a:rPr lang="fr-FR" dirty="0" err="1"/>
              <a:t>flitra</a:t>
            </a:r>
            <a:r>
              <a:rPr lang="fr-FR" dirty="0"/>
              <a:t>)</a:t>
            </a:r>
          </a:p>
          <a:p>
            <a:pPr marL="285750" indent="-285750" algn="just">
              <a:buFont typeface="Arial" panose="020B0604020202020204" pitchFamily="34" charset="0"/>
              <a:buChar char="•"/>
            </a:pPr>
            <a:r>
              <a:rPr lang="fr-FR" dirty="0" err="1"/>
              <a:t>Estico</a:t>
            </a:r>
            <a:endParaRPr lang="fr-FR" dirty="0"/>
          </a:p>
          <a:p>
            <a:pPr marL="285750" indent="-285750" algn="just">
              <a:buFont typeface="Arial" panose="020B0604020202020204" pitchFamily="34" charset="0"/>
              <a:buChar char="•"/>
            </a:pPr>
            <a:r>
              <a:rPr lang="fr-FR" dirty="0" err="1"/>
              <a:t>Bueno</a:t>
            </a:r>
            <a:r>
              <a:rPr lang="fr-FR" dirty="0"/>
              <a:t> </a:t>
            </a:r>
            <a:r>
              <a:rPr lang="fr-FR" dirty="0" err="1"/>
              <a:t>psicologicamente</a:t>
            </a:r>
            <a:r>
              <a:rPr lang="fr-FR" dirty="0"/>
              <a:t> </a:t>
            </a:r>
          </a:p>
          <a:p>
            <a:pPr marL="285750" indent="-285750">
              <a:buFont typeface="Arial" panose="020B0604020202020204" pitchFamily="34" charset="0"/>
              <a:buChar char="•"/>
            </a:pPr>
            <a:r>
              <a:rPr lang="fr-FR" dirty="0" err="1"/>
              <a:t>Positivos</a:t>
            </a:r>
            <a:r>
              <a:rPr lang="fr-FR" dirty="0"/>
              <a:t> </a:t>
            </a:r>
            <a:r>
              <a:rPr lang="fr-FR" dirty="0" err="1"/>
              <a:t>efectos</a:t>
            </a:r>
            <a:r>
              <a:rPr lang="fr-FR" dirty="0"/>
              <a:t> </a:t>
            </a:r>
            <a:r>
              <a:rPr lang="fr-FR" dirty="0" err="1"/>
              <a:t>colaterales</a:t>
            </a:r>
            <a:r>
              <a:rPr lang="fr-FR" dirty="0"/>
              <a:t> </a:t>
            </a:r>
            <a:r>
              <a:rPr lang="fr-FR" dirty="0" err="1"/>
              <a:t>economicos</a:t>
            </a:r>
            <a:r>
              <a:rPr lang="fr-FR" dirty="0"/>
              <a:t> y sociales</a:t>
            </a:r>
          </a:p>
          <a:p>
            <a:pPr algn="just"/>
            <a:r>
              <a:rPr lang="fr-FR" dirty="0"/>
              <a:t>Los </a:t>
            </a:r>
            <a:r>
              <a:rPr lang="fr-FR" dirty="0" err="1"/>
              <a:t>cables</a:t>
            </a:r>
            <a:r>
              <a:rPr lang="fr-FR" dirty="0"/>
              <a:t> y </a:t>
            </a:r>
            <a:r>
              <a:rPr lang="fr-FR" dirty="0" err="1"/>
              <a:t>anclajes</a:t>
            </a:r>
            <a:r>
              <a:rPr lang="fr-FR" dirty="0"/>
              <a:t> son en </a:t>
            </a:r>
            <a:r>
              <a:rPr lang="fr-FR" dirty="0" err="1"/>
              <a:t>acero</a:t>
            </a:r>
            <a:r>
              <a:rPr lang="fr-FR" dirty="0"/>
              <a:t> </a:t>
            </a:r>
            <a:r>
              <a:rPr lang="fr-FR" dirty="0" err="1"/>
              <a:t>inoxidable</a:t>
            </a:r>
            <a:endParaRPr lang="fr-FR" dirty="0"/>
          </a:p>
        </p:txBody>
      </p:sp>
      <p:sp>
        <p:nvSpPr>
          <p:cNvPr id="3" name="Slide Number Placeholder 2"/>
          <p:cNvSpPr>
            <a:spLocks noGrp="1"/>
          </p:cNvSpPr>
          <p:nvPr>
            <p:ph type="sldNum" sz="quarter" idx="4"/>
          </p:nvPr>
        </p:nvSpPr>
        <p:spPr/>
        <p:txBody>
          <a:bodyPr/>
          <a:lstStyle/>
          <a:p>
            <a:fld id="{3C79E971-B6D8-4449-BD44-0CAE9D9A68DB}" type="slidenum">
              <a:rPr lang="fr-FR" smtClean="0"/>
              <a:pPr/>
              <a:t>27</a:t>
            </a:fld>
            <a:endParaRPr lang="fr-F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161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a:t>Jardines verticales para </a:t>
            </a:r>
            <a:r>
              <a:rPr lang="fr-FR" dirty="0" err="1"/>
              <a:t>edificios</a:t>
            </a:r>
            <a:r>
              <a:rPr lang="fr-FR" dirty="0"/>
              <a:t> de apartamentos</a:t>
            </a:r>
            <a:r>
              <a:rPr lang="fr-FR" baseline="50000" dirty="0"/>
              <a:t>2</a:t>
            </a:r>
            <a:endParaRPr lang="nl-BE" baseline="50000" dirty="0"/>
          </a:p>
        </p:txBody>
      </p:sp>
      <p:pic>
        <p:nvPicPr>
          <p:cNvPr id="9" name="Picture Placeholder 8"/>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ln>
            <a:solidFill>
              <a:schemeClr val="tx1"/>
            </a:solidFill>
          </a:ln>
        </p:spPr>
      </p:pic>
      <p:sp>
        <p:nvSpPr>
          <p:cNvPr id="3" name="Text Placeholder 2"/>
          <p:cNvSpPr>
            <a:spLocks noGrp="1"/>
          </p:cNvSpPr>
          <p:nvPr>
            <p:ph type="body" sz="half" idx="2"/>
          </p:nvPr>
        </p:nvSpPr>
        <p:spPr>
          <a:xfrm>
            <a:off x="1792288" y="5367338"/>
            <a:ext cx="5486400" cy="1013990"/>
          </a:xfrm>
        </p:spPr>
        <p:txBody>
          <a:bodyPr>
            <a:noAutofit/>
          </a:bodyPr>
          <a:lstStyle/>
          <a:p>
            <a:r>
              <a:rPr lang="fr-FR" altLang="fr-FR" dirty="0"/>
              <a:t>Los </a:t>
            </a:r>
            <a:r>
              <a:rPr lang="fr-FR" altLang="fr-FR" dirty="0" err="1"/>
              <a:t>beneficios</a:t>
            </a:r>
            <a:r>
              <a:rPr lang="fr-FR" altLang="fr-FR" dirty="0"/>
              <a:t> de </a:t>
            </a:r>
            <a:r>
              <a:rPr lang="fr-FR" altLang="fr-FR" dirty="0" err="1"/>
              <a:t>reintroducir</a:t>
            </a:r>
            <a:r>
              <a:rPr lang="fr-FR" altLang="fr-FR" dirty="0"/>
              <a:t> a la </a:t>
            </a:r>
            <a:r>
              <a:rPr lang="fr-FR" altLang="fr-FR" dirty="0" err="1"/>
              <a:t>madre</a:t>
            </a:r>
            <a:r>
              <a:rPr lang="fr-FR" altLang="fr-FR" dirty="0"/>
              <a:t> </a:t>
            </a:r>
            <a:r>
              <a:rPr lang="fr-FR" altLang="fr-FR" dirty="0" err="1"/>
              <a:t>naturaleza</a:t>
            </a:r>
            <a:r>
              <a:rPr lang="fr-FR" altLang="fr-FR" dirty="0"/>
              <a:t> en el </a:t>
            </a:r>
            <a:r>
              <a:rPr lang="fr-FR" altLang="fr-FR" dirty="0" err="1"/>
              <a:t>creciente</a:t>
            </a:r>
            <a:r>
              <a:rPr lang="fr-FR" altLang="fr-FR" dirty="0"/>
              <a:t> </a:t>
            </a:r>
            <a:r>
              <a:rPr lang="fr-FR" altLang="fr-FR" dirty="0" err="1"/>
              <a:t>entorno</a:t>
            </a:r>
            <a:r>
              <a:rPr lang="fr-FR" altLang="fr-FR" dirty="0"/>
              <a:t> </a:t>
            </a:r>
            <a:r>
              <a:rPr lang="fr-FR" altLang="fr-FR" dirty="0" err="1"/>
              <a:t>antinatural</a:t>
            </a:r>
            <a:r>
              <a:rPr lang="fr-FR" altLang="fr-FR" dirty="0"/>
              <a:t> son tan </a:t>
            </a:r>
            <a:r>
              <a:rPr lang="fr-FR" altLang="fr-FR" dirty="0" err="1"/>
              <a:t>evidentes</a:t>
            </a:r>
            <a:r>
              <a:rPr lang="fr-FR" altLang="fr-FR" dirty="0"/>
              <a:t> que el </a:t>
            </a:r>
            <a:r>
              <a:rPr lang="fr-FR" altLang="fr-FR" dirty="0" err="1"/>
              <a:t>el</a:t>
            </a:r>
            <a:r>
              <a:rPr lang="fr-FR" altLang="fr-FR" dirty="0"/>
              <a:t> </a:t>
            </a:r>
            <a:r>
              <a:rPr lang="fr-FR" altLang="fr-FR" dirty="0" err="1"/>
              <a:t>Gobierno</a:t>
            </a:r>
            <a:r>
              <a:rPr lang="fr-FR" altLang="fr-FR" dirty="0"/>
              <a:t> </a:t>
            </a:r>
            <a:r>
              <a:rPr lang="fr-FR" altLang="fr-FR" dirty="0" err="1"/>
              <a:t>Australiano</a:t>
            </a:r>
            <a:r>
              <a:rPr lang="fr-FR" altLang="fr-FR" dirty="0"/>
              <a:t> ha </a:t>
            </a:r>
            <a:r>
              <a:rPr lang="fr-FR" altLang="fr-FR" dirty="0" err="1"/>
              <a:t>creado</a:t>
            </a:r>
            <a:r>
              <a:rPr lang="fr-FR" altLang="fr-FR" dirty="0"/>
              <a:t> el Green Building Council of </a:t>
            </a:r>
            <a:r>
              <a:rPr lang="fr-FR" altLang="fr-FR" dirty="0" err="1"/>
              <a:t>Australia</a:t>
            </a:r>
            <a:r>
              <a:rPr lang="fr-FR" altLang="fr-FR" dirty="0"/>
              <a:t> (GBA) con el </a:t>
            </a:r>
            <a:r>
              <a:rPr lang="fr-FR" altLang="fr-FR" dirty="0" err="1"/>
              <a:t>objeto</a:t>
            </a:r>
            <a:r>
              <a:rPr lang="fr-FR" altLang="fr-FR" dirty="0"/>
              <a:t> de </a:t>
            </a:r>
            <a:r>
              <a:rPr lang="fr-FR" altLang="fr-FR" dirty="0" err="1"/>
              <a:t>abogar</a:t>
            </a:r>
            <a:r>
              <a:rPr lang="fr-FR" altLang="fr-FR" dirty="0"/>
              <a:t> </a:t>
            </a:r>
            <a:r>
              <a:rPr lang="fr-FR" altLang="fr-FR" dirty="0" err="1"/>
              <a:t>por</a:t>
            </a:r>
            <a:r>
              <a:rPr lang="fr-FR" altLang="fr-FR" dirty="0"/>
              <a:t> un </a:t>
            </a:r>
            <a:r>
              <a:rPr lang="fr-FR" altLang="fr-FR" dirty="0" err="1"/>
              <a:t>adecuado</a:t>
            </a:r>
            <a:r>
              <a:rPr lang="fr-FR" altLang="fr-FR" dirty="0"/>
              <a:t> </a:t>
            </a:r>
            <a:r>
              <a:rPr lang="fr-FR" altLang="fr-FR" dirty="0" err="1"/>
              <a:t>desarrollo</a:t>
            </a:r>
            <a:r>
              <a:rPr lang="fr-FR" altLang="fr-FR" dirty="0"/>
              <a:t> </a:t>
            </a:r>
            <a:r>
              <a:rPr lang="fr-FR" altLang="fr-FR" dirty="0" err="1"/>
              <a:t>sostenible</a:t>
            </a:r>
            <a:r>
              <a:rPr lang="fr-FR" altLang="fr-FR" dirty="0"/>
              <a:t>.</a:t>
            </a:r>
          </a:p>
        </p:txBody>
      </p:sp>
      <p:sp>
        <p:nvSpPr>
          <p:cNvPr id="4" name="Slide Number Placeholder 3"/>
          <p:cNvSpPr>
            <a:spLocks noGrp="1"/>
          </p:cNvSpPr>
          <p:nvPr>
            <p:ph type="sldNum" sz="quarter" idx="4"/>
          </p:nvPr>
        </p:nvSpPr>
        <p:spPr/>
        <p:txBody>
          <a:bodyPr/>
          <a:lstStyle/>
          <a:p>
            <a:fld id="{5AF66AA0-E37C-4065-8BE7-D4086C065B53}" type="slidenum">
              <a:rPr lang="fr-BE" smtClean="0"/>
              <a:pPr/>
              <a:t>28</a:t>
            </a:fld>
            <a:endParaRPr lang="fr-BE" dirty="0"/>
          </a:p>
        </p:txBody>
      </p:sp>
    </p:spTree>
    <p:extLst>
      <p:ext uri="{BB962C8B-B14F-4D97-AF65-F5344CB8AC3E}">
        <p14:creationId xmlns:p14="http://schemas.microsoft.com/office/powerpoint/2010/main" val="1388668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186000" y="534134"/>
            <a:ext cx="4701648" cy="566738"/>
          </a:xfrm>
        </p:spPr>
        <p:txBody>
          <a:bodyPr/>
          <a:lstStyle/>
          <a:p>
            <a:r>
              <a:rPr lang="fr-FR" altLang="fr-FR" dirty="0" err="1"/>
              <a:t>Coberturas</a:t>
            </a:r>
            <a:r>
              <a:rPr lang="fr-FR" altLang="fr-FR" dirty="0"/>
              <a:t> </a:t>
            </a:r>
            <a:r>
              <a:rPr lang="fr-FR" altLang="fr-FR" dirty="0" err="1"/>
              <a:t>vegetales</a:t>
            </a:r>
            <a:r>
              <a:rPr lang="fr-FR" altLang="fr-FR" dirty="0"/>
              <a:t> verticales </a:t>
            </a:r>
          </a:p>
        </p:txBody>
      </p:sp>
      <p:sp>
        <p:nvSpPr>
          <p:cNvPr id="5" name="Text Placeholder 4"/>
          <p:cNvSpPr>
            <a:spLocks noGrp="1"/>
          </p:cNvSpPr>
          <p:nvPr>
            <p:ph type="body" sz="half" idx="2"/>
          </p:nvPr>
        </p:nvSpPr>
        <p:spPr>
          <a:xfrm>
            <a:off x="4186000" y="1100872"/>
            <a:ext cx="4701648" cy="804862"/>
          </a:xfrm>
        </p:spPr>
        <p:txBody>
          <a:bodyPr>
            <a:normAutofit fontScale="85000" lnSpcReduction="10000"/>
          </a:bodyPr>
          <a:lstStyle/>
          <a:p>
            <a:pPr algn="just"/>
            <a:r>
              <a:rPr lang="fr-FR" altLang="fr-FR" dirty="0"/>
              <a:t>Salas </a:t>
            </a:r>
            <a:r>
              <a:rPr lang="fr-FR" altLang="fr-FR" dirty="0" err="1"/>
              <a:t>del</a:t>
            </a:r>
            <a:r>
              <a:rPr lang="fr-FR" altLang="fr-FR" dirty="0"/>
              <a:t> ayuntamiento de Melbourne: El </a:t>
            </a:r>
            <a:r>
              <a:rPr lang="fr-FR" altLang="fr-FR" dirty="0" err="1"/>
              <a:t>sistema</a:t>
            </a:r>
            <a:r>
              <a:rPr lang="fr-FR" altLang="fr-FR" dirty="0"/>
              <a:t> de </a:t>
            </a:r>
            <a:r>
              <a:rPr lang="fr-FR" altLang="fr-FR" dirty="0" err="1"/>
              <a:t>enrejado</a:t>
            </a:r>
            <a:r>
              <a:rPr lang="fr-FR" altLang="fr-FR" dirty="0"/>
              <a:t> en </a:t>
            </a:r>
            <a:r>
              <a:rPr lang="fr-FR" altLang="fr-FR" dirty="0" err="1"/>
              <a:t>acero</a:t>
            </a:r>
            <a:r>
              <a:rPr lang="fr-FR" altLang="fr-FR" dirty="0"/>
              <a:t> </a:t>
            </a:r>
            <a:r>
              <a:rPr lang="fr-FR" altLang="fr-FR" dirty="0" err="1"/>
              <a:t>inoxidable</a:t>
            </a:r>
            <a:r>
              <a:rPr lang="fr-FR" altLang="fr-FR" dirty="0"/>
              <a:t>, </a:t>
            </a:r>
            <a:r>
              <a:rPr lang="fr-FR" altLang="fr-FR" dirty="0" err="1"/>
              <a:t>así</a:t>
            </a:r>
            <a:r>
              <a:rPr lang="fr-FR" altLang="fr-FR" dirty="0"/>
              <a:t> </a:t>
            </a:r>
            <a:r>
              <a:rPr lang="fr-FR" altLang="fr-FR" dirty="0" err="1"/>
              <a:t>como</a:t>
            </a:r>
            <a:r>
              <a:rPr lang="fr-FR" altLang="fr-FR" dirty="0"/>
              <a:t> sus </a:t>
            </a:r>
            <a:r>
              <a:rPr lang="fr-FR" altLang="fr-FR" dirty="0" err="1"/>
              <a:t>componentes</a:t>
            </a:r>
            <a:r>
              <a:rPr lang="fr-FR" altLang="fr-FR" dirty="0"/>
              <a:t>, </a:t>
            </a:r>
            <a:r>
              <a:rPr lang="fr-FR" altLang="fr-FR" dirty="0" err="1"/>
              <a:t>constituyen</a:t>
            </a:r>
            <a:r>
              <a:rPr lang="fr-FR" altLang="fr-FR" dirty="0"/>
              <a:t> </a:t>
            </a:r>
            <a:r>
              <a:rPr lang="fr-FR" altLang="fr-FR" dirty="0" err="1"/>
              <a:t>una</a:t>
            </a:r>
            <a:r>
              <a:rPr lang="fr-FR" altLang="fr-FR" dirty="0"/>
              <a:t> </a:t>
            </a:r>
            <a:r>
              <a:rPr lang="fr-FR" altLang="fr-FR" dirty="0" err="1"/>
              <a:t>perfecta</a:t>
            </a:r>
            <a:r>
              <a:rPr lang="fr-FR" altLang="fr-FR" dirty="0"/>
              <a:t> </a:t>
            </a:r>
            <a:r>
              <a:rPr lang="fr-FR" altLang="fr-FR" dirty="0" err="1"/>
              <a:t>estructura</a:t>
            </a:r>
            <a:r>
              <a:rPr lang="fr-FR" altLang="fr-FR" dirty="0"/>
              <a:t> para las plantas </a:t>
            </a:r>
            <a:r>
              <a:rPr lang="fr-FR" altLang="fr-FR" dirty="0" err="1"/>
              <a:t>trepadoras</a:t>
            </a:r>
            <a:r>
              <a:rPr lang="fr-FR" altLang="fr-FR" dirty="0"/>
              <a:t>, </a:t>
            </a:r>
            <a:r>
              <a:rPr lang="fr-FR" altLang="fr-FR" dirty="0" err="1"/>
              <a:t>transformando</a:t>
            </a:r>
            <a:r>
              <a:rPr lang="fr-FR" altLang="fr-FR" dirty="0"/>
              <a:t> </a:t>
            </a:r>
            <a:r>
              <a:rPr lang="fr-FR" altLang="fr-FR" dirty="0" err="1"/>
              <a:t>una</a:t>
            </a:r>
            <a:r>
              <a:rPr lang="fr-FR" altLang="fr-FR" dirty="0"/>
              <a:t> superficie </a:t>
            </a:r>
            <a:r>
              <a:rPr lang="fr-FR" altLang="fr-FR" dirty="0" err="1"/>
              <a:t>acumuladora</a:t>
            </a:r>
            <a:r>
              <a:rPr lang="fr-FR" altLang="fr-FR" dirty="0"/>
              <a:t> de </a:t>
            </a:r>
            <a:r>
              <a:rPr lang="fr-FR" altLang="fr-FR" dirty="0" err="1"/>
              <a:t>calor</a:t>
            </a:r>
            <a:r>
              <a:rPr lang="fr-FR" altLang="fr-FR" dirty="0"/>
              <a:t>, en vibrantes jardines verticales.</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29</a:t>
            </a:fld>
            <a:endParaRPr lang="fr-BE" dirty="0"/>
          </a:p>
        </p:txBody>
      </p:sp>
      <p:grpSp>
        <p:nvGrpSpPr>
          <p:cNvPr id="6" name="Group 5"/>
          <p:cNvGrpSpPr/>
          <p:nvPr/>
        </p:nvGrpSpPr>
        <p:grpSpPr>
          <a:xfrm>
            <a:off x="0" y="534134"/>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135" name="Rectangle 7"/>
          <p:cNvSpPr>
            <a:spLocks noChangeArrowheads="1"/>
          </p:cNvSpPr>
          <p:nvPr/>
        </p:nvSpPr>
        <p:spPr bwMode="auto">
          <a:xfrm>
            <a:off x="4684546" y="908720"/>
            <a:ext cx="3739378" cy="268914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a:endParaRPr lang="fr-FR" altLang="fr-FR" sz="2000" dirty="0">
              <a:solidFill>
                <a:schemeClr val="accent1"/>
              </a:solidFill>
              <a:latin typeface="+mn-lt"/>
            </a:endParaRPr>
          </a:p>
        </p:txBody>
      </p:sp>
    </p:spTree>
    <p:extLst>
      <p:ext uri="{BB962C8B-B14F-4D97-AF65-F5344CB8AC3E}">
        <p14:creationId xmlns:p14="http://schemas.microsoft.com/office/powerpoint/2010/main" val="405740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fr-FR"/>
              <a:t>Fachadas</a:t>
            </a:r>
            <a:endParaRPr lang="fr-FR" dirty="0"/>
          </a:p>
        </p:txBody>
      </p:sp>
      <p:sp>
        <p:nvSpPr>
          <p:cNvPr id="3" name="Content Placeholder 2"/>
          <p:cNvSpPr>
            <a:spLocks noGrp="1"/>
          </p:cNvSpPr>
          <p:nvPr>
            <p:ph idx="1"/>
          </p:nvPr>
        </p:nvSpPr>
        <p:spPr/>
        <p:txBody>
          <a:bodyPr>
            <a:noAutofit/>
          </a:bodyPr>
          <a:lstStyle/>
          <a:p>
            <a:pPr marL="0" indent="0">
              <a:buNone/>
            </a:pPr>
            <a:r>
              <a:rPr lang="fr-FR" sz="1400" b="1" dirty="0" err="1"/>
              <a:t>Referencias</a:t>
            </a:r>
            <a:r>
              <a:rPr lang="fr-FR" sz="1400" b="1" dirty="0"/>
              <a:t> (1/2):</a:t>
            </a:r>
            <a:endParaRPr lang="fr-FR" sz="1400" b="1" dirty="0">
              <a:hlinkClick r:id="rId2"/>
            </a:endParaRPr>
          </a:p>
          <a:p>
            <a:pPr marL="514350" indent="-514350">
              <a:buFont typeface="+mj-lt"/>
              <a:buAutoNum type="arabicPeriod"/>
            </a:pPr>
            <a:r>
              <a:rPr lang="fr-FR" sz="1400" dirty="0">
                <a:hlinkClick r:id="rId3"/>
              </a:rPr>
              <a:t>https://www.worldstainless.org/Files/issf/non-image-files/PDF/Euro_Inox/Facades_SP.pdf</a:t>
            </a:r>
            <a:endParaRPr lang="fr-FR" sz="1400" dirty="0"/>
          </a:p>
          <a:p>
            <a:pPr marL="514350" indent="-514350">
              <a:buFont typeface="+mj-lt"/>
              <a:buAutoNum type="arabicPeriod"/>
            </a:pPr>
            <a:r>
              <a:rPr lang="fr-FR" sz="1400" dirty="0">
                <a:hlinkClick r:id="rId4"/>
              </a:rPr>
              <a:t>https://www.worldstainless.org/Files/issf/non-image-files/PDF/Euro_Inox/Innovative_facades_SP.pdf</a:t>
            </a:r>
            <a:endParaRPr lang="fr-FR" sz="1400" dirty="0"/>
          </a:p>
          <a:p>
            <a:pPr marL="514350" indent="-514350">
              <a:buFont typeface="+mj-lt"/>
              <a:buAutoNum type="arabicPeriod"/>
            </a:pPr>
            <a:r>
              <a:rPr lang="fr-FR" sz="1400" dirty="0">
                <a:hlinkClick r:id="rId5"/>
              </a:rPr>
              <a:t>http://www.archiexpo.com/architecture-design-manufacturer/stainless-steel-facade-cladding-2964.html</a:t>
            </a:r>
            <a:r>
              <a:rPr lang="fr-FR" sz="1400" dirty="0"/>
              <a:t>                </a:t>
            </a:r>
            <a:r>
              <a:rPr lang="es-ES_tradnl" sz="1400" dirty="0"/>
              <a:t>Más ejemplos aquí</a:t>
            </a:r>
            <a:r>
              <a:rPr lang="fr-FR" sz="1400" dirty="0"/>
              <a:t>!</a:t>
            </a:r>
          </a:p>
          <a:p>
            <a:pPr marL="514350" indent="-514350">
              <a:buFont typeface="+mj-lt"/>
              <a:buAutoNum type="arabicPeriod"/>
            </a:pPr>
            <a:r>
              <a:rPr lang="fr-FR" sz="1400" dirty="0">
                <a:hlinkClick r:id="rId6"/>
              </a:rPr>
              <a:t>http://www.steelcolor.com.au/westfield-doncaster/</a:t>
            </a:r>
            <a:r>
              <a:rPr lang="fr-FR" sz="1400" dirty="0"/>
              <a:t> </a:t>
            </a:r>
          </a:p>
          <a:p>
            <a:pPr marL="514350" indent="-514350">
              <a:buFont typeface="+mj-lt"/>
              <a:buAutoNum type="arabicPeriod"/>
            </a:pPr>
            <a:r>
              <a:rPr lang="fr-FR" sz="1400" dirty="0">
                <a:hlinkClick r:id="rId7"/>
              </a:rPr>
              <a:t>http://wikimapia.org/7695594/Cleveland-Clinic-Lou-Ruvo-Center-for-Brain-Health#/photo/3116187</a:t>
            </a:r>
            <a:r>
              <a:rPr lang="fr-FR" sz="1400" dirty="0">
                <a:solidFill>
                  <a:srgbClr val="FF0000"/>
                </a:solidFill>
              </a:rPr>
              <a:t> </a:t>
            </a:r>
          </a:p>
          <a:p>
            <a:pPr marL="514350" indent="-514350">
              <a:buFont typeface="+mj-lt"/>
              <a:buAutoNum type="arabicPeriod"/>
            </a:pPr>
            <a:r>
              <a:rPr lang="fr-FR" altLang="fr-FR" sz="1400" dirty="0">
                <a:hlinkClick r:id="rId8"/>
              </a:rPr>
              <a:t>http://cambridgearchitectural.com/</a:t>
            </a:r>
            <a:endParaRPr lang="fr-FR" sz="1400" dirty="0">
              <a:hlinkClick r:id="rId9"/>
            </a:endParaRPr>
          </a:p>
          <a:p>
            <a:pPr marL="514350" indent="-514350">
              <a:buFont typeface="+mj-lt"/>
              <a:buAutoNum type="arabicPeriod"/>
            </a:pPr>
            <a:r>
              <a:rPr lang="fr-FR" sz="1400" dirty="0">
                <a:hlinkClick r:id="rId10"/>
              </a:rPr>
              <a:t>https://newyorkbygehry.com/</a:t>
            </a:r>
            <a:r>
              <a:rPr lang="fr-FR" sz="1400" dirty="0"/>
              <a:t> </a:t>
            </a:r>
          </a:p>
          <a:p>
            <a:pPr marL="514350" indent="-514350">
              <a:buFont typeface="+mj-lt"/>
              <a:buAutoNum type="arabicPeriod"/>
            </a:pPr>
            <a:r>
              <a:rPr lang="fr-FR" sz="1400" dirty="0">
                <a:hlinkClick r:id="rId11"/>
              </a:rPr>
              <a:t>http://archinect.com/firms/project/39353/edf-archives-center/9174600</a:t>
            </a:r>
            <a:endParaRPr lang="fr-FR" sz="1400" dirty="0"/>
          </a:p>
          <a:p>
            <a:pPr marL="514350" indent="-514350">
              <a:buFont typeface="+mj-lt"/>
              <a:buAutoNum type="arabicPeriod"/>
            </a:pPr>
            <a:r>
              <a:rPr lang="fr-FR" sz="1400" dirty="0">
                <a:hlinkClick r:id="rId12"/>
              </a:rPr>
              <a:t>http://greatbuildings.com/buildings/Weisman_Art_Museum.html</a:t>
            </a:r>
            <a:r>
              <a:rPr lang="fr-FR" sz="1400" dirty="0"/>
              <a:t> </a:t>
            </a:r>
            <a:endParaRPr lang="fr-FR" sz="1400" dirty="0">
              <a:hlinkClick r:id="rId13"/>
            </a:endParaRPr>
          </a:p>
          <a:p>
            <a:pPr marL="514350" indent="-514350">
              <a:buFont typeface="+mj-lt"/>
              <a:buAutoNum type="arabicPeriod"/>
            </a:pPr>
            <a:r>
              <a:rPr lang="en-US" sz="1400" dirty="0">
                <a:hlinkClick r:id="rId14"/>
              </a:rPr>
              <a:t>http://www.arcspace.com/features/moshe-safdie-/kauffman-center-for-the-performing-arts/</a:t>
            </a:r>
            <a:r>
              <a:rPr lang="en-US" sz="1400" dirty="0"/>
              <a:t>   </a:t>
            </a:r>
            <a:endParaRPr lang="fr-FR" sz="1400" dirty="0">
              <a:hlinkClick r:id="rId13"/>
            </a:endParaRPr>
          </a:p>
          <a:p>
            <a:pPr marL="514350" indent="-514350">
              <a:buFont typeface="+mj-lt"/>
              <a:buAutoNum type="arabicPeriod"/>
            </a:pPr>
            <a:r>
              <a:rPr lang="fr-FR" sz="1400" dirty="0">
                <a:hlinkClick r:id="rId15"/>
              </a:rPr>
              <a:t>http://pattersons.com/civic/len-lye-contemporary-art-museum/</a:t>
            </a:r>
            <a:r>
              <a:rPr lang="fr-FR" sz="1400" dirty="0"/>
              <a:t> </a:t>
            </a:r>
          </a:p>
          <a:p>
            <a:pPr marL="514350" indent="-514350">
              <a:buFont typeface="+mj-lt"/>
              <a:buAutoNum type="arabicPeriod"/>
            </a:pPr>
            <a:r>
              <a:rPr lang="fr-FR" sz="1400" dirty="0">
                <a:hlinkClick r:id="rId13"/>
              </a:rPr>
              <a:t>http://www.stainlessindia.org/UploadPdf/SI_Mar08.pdf</a:t>
            </a:r>
            <a:r>
              <a:rPr lang="fr-FR" sz="1400" dirty="0"/>
              <a:t> </a:t>
            </a:r>
          </a:p>
          <a:p>
            <a:pPr marL="514350" indent="-514350">
              <a:buFont typeface="+mj-lt"/>
              <a:buAutoNum type="arabicPeriod"/>
            </a:pPr>
            <a:r>
              <a:rPr lang="fr-FR" sz="1400" dirty="0">
                <a:hlinkClick r:id="rId16"/>
              </a:rPr>
              <a:t>http://www.archilovers.com/projects/30432/centrale-termica-teleriscaldamento-iride-energia.html</a:t>
            </a:r>
            <a:endParaRPr lang="fr-FR" sz="1400" dirty="0"/>
          </a:p>
          <a:p>
            <a:pPr marL="514350" indent="-514350">
              <a:buFont typeface="+mj-lt"/>
              <a:buAutoNum type="arabicPeriod"/>
            </a:pPr>
            <a:r>
              <a:rPr lang="fr-FR" sz="1400" dirty="0">
                <a:hlinkClick r:id="rId17"/>
              </a:rPr>
              <a:t>http://www.skyscrapercenter.com/building/capital-gate-tower/3172</a:t>
            </a:r>
            <a:endParaRPr lang="fr-FR" sz="1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a:t>
            </a:fld>
            <a:endParaRPr lang="fr-BE" dirty="0"/>
          </a:p>
        </p:txBody>
      </p:sp>
      <p:sp>
        <p:nvSpPr>
          <p:cNvPr id="6" name="TextBox 5"/>
          <p:cNvSpPr txBox="1"/>
          <p:nvPr/>
        </p:nvSpPr>
        <p:spPr>
          <a:xfrm rot="1948694">
            <a:off x="7695976" y="423202"/>
            <a:ext cx="1237343" cy="369332"/>
          </a:xfrm>
          <a:prstGeom prst="rect">
            <a:avLst/>
          </a:prstGeom>
          <a:noFill/>
          <a:ln>
            <a:solidFill>
              <a:srgbClr val="FF0000"/>
            </a:solidFill>
          </a:ln>
        </p:spPr>
        <p:txBody>
          <a:bodyPr wrap="square" rtlCol="0">
            <a:spAutoFit/>
          </a:bodyPr>
          <a:lstStyle/>
          <a:p>
            <a:pPr algn="ctr"/>
            <a:r>
              <a:rPr lang="fr-FR" b="1" dirty="0">
                <a:solidFill>
                  <a:srgbClr val="FF0000"/>
                </a:solidFill>
              </a:rPr>
              <a:t>REVISADO </a:t>
            </a:r>
          </a:p>
        </p:txBody>
      </p:sp>
    </p:spTree>
    <p:extLst>
      <p:ext uri="{BB962C8B-B14F-4D97-AF65-F5344CB8AC3E}">
        <p14:creationId xmlns:p14="http://schemas.microsoft.com/office/powerpoint/2010/main" val="3465538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812" y="5891935"/>
            <a:ext cx="5486400" cy="566738"/>
          </a:xfrm>
        </p:spPr>
        <p:txBody>
          <a:bodyPr/>
          <a:lstStyle/>
          <a:p>
            <a:r>
              <a:rPr lang="fr-FR" dirty="0"/>
              <a:t>Jardin vertical</a:t>
            </a:r>
            <a:r>
              <a:rPr lang="fr-FR" baseline="5000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30</a:t>
            </a:fld>
            <a:endParaRPr lang="fr-BE" dirty="0"/>
          </a:p>
        </p:txBody>
      </p:sp>
      <p:pic>
        <p:nvPicPr>
          <p:cNvPr id="4" name="Image 3"/>
          <p:cNvPicPr>
            <a:picLocks noChangeAspect="1"/>
          </p:cNvPicPr>
          <p:nvPr/>
        </p:nvPicPr>
        <p:blipFill>
          <a:blip r:embed="rId3"/>
          <a:stretch>
            <a:fillRect/>
          </a:stretch>
        </p:blipFill>
        <p:spPr>
          <a:xfrm>
            <a:off x="38812" y="23935"/>
            <a:ext cx="8825843" cy="5868000"/>
          </a:xfrm>
          <a:prstGeom prst="rect">
            <a:avLst/>
          </a:prstGeom>
          <a:ln>
            <a:solidFill>
              <a:schemeClr val="tx1"/>
            </a:solidFill>
          </a:ln>
        </p:spPr>
      </p:pic>
    </p:spTree>
    <p:extLst>
      <p:ext uri="{BB962C8B-B14F-4D97-AF65-F5344CB8AC3E}">
        <p14:creationId xmlns:p14="http://schemas.microsoft.com/office/powerpoint/2010/main" val="67257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nl-BE"/>
          </a:p>
        </p:txBody>
      </p:sp>
      <p:sp>
        <p:nvSpPr>
          <p:cNvPr id="4" name="Text Placeholder 3"/>
          <p:cNvSpPr>
            <a:spLocks noGrp="1"/>
          </p:cNvSpPr>
          <p:nvPr>
            <p:ph type="body" sz="half" idx="2"/>
          </p:nvPr>
        </p:nvSpPr>
        <p:spPr>
          <a:xfrm>
            <a:off x="529208" y="27000"/>
            <a:ext cx="2530624" cy="4691063"/>
          </a:xfrm>
        </p:spPr>
        <p:txBody>
          <a:bodyPr/>
          <a:lstStyle/>
          <a:p>
            <a:pPr algn="r"/>
            <a:r>
              <a:rPr lang="fr-BE" dirty="0" err="1"/>
              <a:t>Fotografía</a:t>
            </a:r>
            <a:r>
              <a:rPr lang="fr-BE" dirty="0"/>
              <a:t> en </a:t>
            </a:r>
            <a:r>
              <a:rPr lang="fr-BE" dirty="0" err="1"/>
              <a:t>infrarrojos</a:t>
            </a:r>
            <a:r>
              <a:rPr lang="fr-BE" dirty="0"/>
              <a:t> </a:t>
            </a:r>
            <a:r>
              <a:rPr lang="fr-BE" dirty="0" err="1"/>
              <a:t>demostrando</a:t>
            </a:r>
            <a:r>
              <a:rPr lang="fr-BE" dirty="0"/>
              <a:t> las </a:t>
            </a:r>
            <a:r>
              <a:rPr lang="fr-BE" dirty="0" err="1"/>
              <a:t>temperaturas</a:t>
            </a:r>
            <a:r>
              <a:rPr lang="fr-BE" dirty="0"/>
              <a:t> </a:t>
            </a:r>
            <a:r>
              <a:rPr lang="fr-BE" dirty="0" err="1"/>
              <a:t>alcanzadas</a:t>
            </a:r>
            <a:r>
              <a:rPr lang="fr-BE" dirty="0"/>
              <a:t> en la superficie de un </a:t>
            </a:r>
            <a:r>
              <a:rPr lang="fr-BE" dirty="0" err="1"/>
              <a:t>edificio</a:t>
            </a:r>
            <a:r>
              <a:rPr lang="fr-BE" dirty="0"/>
              <a:t>, Tampa, AZ.  °F, </a:t>
            </a:r>
            <a:r>
              <a:rPr lang="fr-BE" dirty="0" err="1"/>
              <a:t>ref</a:t>
            </a:r>
            <a:r>
              <a:rPr lang="fr-BE" dirty="0"/>
              <a:t>. 4.</a:t>
            </a:r>
            <a:endParaRPr lang="en-GB"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31</a:t>
            </a:fld>
            <a:endParaRPr lang="fr-BE"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59832" y="27000"/>
            <a:ext cx="5804594" cy="68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52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err="1"/>
              <a:t>Cables</a:t>
            </a:r>
            <a:r>
              <a:rPr lang="fr-FR" dirty="0"/>
              <a:t> y </a:t>
            </a:r>
            <a:r>
              <a:rPr lang="fr-FR" dirty="0" err="1"/>
              <a:t>anclajes</a:t>
            </a:r>
            <a:r>
              <a:rPr lang="fr-FR" dirty="0"/>
              <a:t> </a:t>
            </a:r>
          </a:p>
        </p:txBody>
      </p:sp>
      <p:pic>
        <p:nvPicPr>
          <p:cNvPr id="9" name="Image 6"/>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ln>
            <a:solidFill>
              <a:schemeClr val="tx1"/>
            </a:solidFill>
          </a:ln>
        </p:spPr>
      </p:pic>
      <p:sp>
        <p:nvSpPr>
          <p:cNvPr id="4" name="Text Placeholder 3"/>
          <p:cNvSpPr>
            <a:spLocks noGrp="1"/>
          </p:cNvSpPr>
          <p:nvPr>
            <p:ph type="body" sz="half" idx="2"/>
          </p:nvPr>
        </p:nvSpPr>
        <p:spPr/>
        <p:txBody>
          <a:bodyPr/>
          <a:lstStyle/>
          <a:p>
            <a:r>
              <a:rPr lang="fr-FR" dirty="0"/>
              <a:t>Los </a:t>
            </a:r>
            <a:r>
              <a:rPr lang="fr-FR" dirty="0" err="1"/>
              <a:t>sistemas</a:t>
            </a:r>
            <a:r>
              <a:rPr lang="fr-FR" dirty="0"/>
              <a:t> en </a:t>
            </a:r>
            <a:r>
              <a:rPr lang="fr-FR" dirty="0" err="1"/>
              <a:t>acero</a:t>
            </a:r>
            <a:r>
              <a:rPr lang="fr-FR" dirty="0"/>
              <a:t> </a:t>
            </a:r>
            <a:r>
              <a:rPr lang="fr-FR" dirty="0" err="1"/>
              <a:t>inoxidable</a:t>
            </a:r>
            <a:r>
              <a:rPr lang="fr-FR" dirty="0"/>
              <a:t> son </a:t>
            </a:r>
            <a:r>
              <a:rPr lang="fr-FR" dirty="0" err="1"/>
              <a:t>fáciles</a:t>
            </a:r>
            <a:r>
              <a:rPr lang="fr-FR" dirty="0"/>
              <a:t> de </a:t>
            </a:r>
            <a:r>
              <a:rPr lang="fr-FR" dirty="0" err="1"/>
              <a:t>instalar</a:t>
            </a:r>
            <a:endParaRPr lang="fr-FR"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32</a:t>
            </a:fld>
            <a:endParaRPr lang="fr-BE" dirty="0"/>
          </a:p>
        </p:txBody>
      </p:sp>
    </p:spTree>
    <p:extLst>
      <p:ext uri="{BB962C8B-B14F-4D97-AF65-F5344CB8AC3E}">
        <p14:creationId xmlns:p14="http://schemas.microsoft.com/office/powerpoint/2010/main" val="1444544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3. Tejados</a:t>
            </a:r>
            <a:endParaRPr lang="fr-FR" dirty="0"/>
          </a:p>
        </p:txBody>
      </p:sp>
      <p:sp>
        <p:nvSpPr>
          <p:cNvPr id="13" name="Content Placeholder 12"/>
          <p:cNvSpPr>
            <a:spLocks noGrp="1"/>
          </p:cNvSpPr>
          <p:nvPr>
            <p:ph idx="1"/>
          </p:nvPr>
        </p:nvSpPr>
        <p:spPr/>
        <p:txBody>
          <a:bodyPr>
            <a:normAutofit fontScale="47500" lnSpcReduction="20000"/>
          </a:bodyPr>
          <a:lstStyle/>
          <a:p>
            <a:pPr marL="0" indent="0">
              <a:buNone/>
            </a:pPr>
            <a:r>
              <a:rPr lang="fr-FR" dirty="0" err="1"/>
              <a:t>Referencias</a:t>
            </a:r>
            <a:r>
              <a:rPr lang="fr-FR" dirty="0"/>
              <a:t>:</a:t>
            </a:r>
          </a:p>
          <a:p>
            <a:pPr marL="0" indent="0">
              <a:buNone/>
            </a:pPr>
            <a:endParaRPr lang="fr-FR" dirty="0"/>
          </a:p>
          <a:p>
            <a:pPr marL="514350" indent="-514350">
              <a:buFont typeface="+mj-lt"/>
              <a:buAutoNum type="arabicPeriod"/>
            </a:pPr>
            <a:r>
              <a:rPr lang="fr-FR" dirty="0">
                <a:hlinkClick r:id="rId3"/>
              </a:rPr>
              <a:t>https://www.worldstainless.org/Files/issf/non-image-files/PDF/Euro_Inox/Roofing_SP.pdf</a:t>
            </a:r>
            <a:endParaRPr lang="fr-FR" dirty="0"/>
          </a:p>
          <a:p>
            <a:pPr marL="514350" indent="-514350">
              <a:buFont typeface="+mj-lt"/>
              <a:buAutoNum type="arabicPeriod"/>
            </a:pPr>
            <a:r>
              <a:rPr lang="fr-FR" dirty="0">
                <a:hlinkClick r:id="rId4"/>
              </a:rPr>
              <a:t>http://ssina.com/download_a_file/roofing.pdf</a:t>
            </a:r>
            <a:r>
              <a:rPr lang="fr-FR" dirty="0"/>
              <a:t> </a:t>
            </a:r>
          </a:p>
          <a:p>
            <a:pPr marL="514350" indent="-514350">
              <a:buFont typeface="+mj-lt"/>
              <a:buAutoNum type="arabicPeriod"/>
            </a:pPr>
            <a:r>
              <a:rPr lang="fr-FR" dirty="0">
                <a:hlinkClick r:id="rId5"/>
              </a:rPr>
              <a:t>http://www.worldstainless.org/About%20stainless/videos</a:t>
            </a:r>
            <a:endParaRPr lang="fr-FR" dirty="0">
              <a:hlinkClick r:id="rId6"/>
            </a:endParaRPr>
          </a:p>
          <a:p>
            <a:pPr marL="514350" indent="-514350">
              <a:buFont typeface="+mj-lt"/>
              <a:buAutoNum type="arabicPeriod"/>
            </a:pPr>
            <a:r>
              <a:rPr lang="fr-FR" dirty="0">
                <a:hlinkClick r:id="rId7"/>
              </a:rPr>
              <a:t>http://www.bssa.org.uk/cms/File/The%20Growing%20Market%20for%20Stainless%20Steel%20Roofing.pdf</a:t>
            </a:r>
            <a:r>
              <a:rPr lang="fr-FR" dirty="0"/>
              <a:t> </a:t>
            </a:r>
            <a:endParaRPr lang="fr-FR" dirty="0">
              <a:hlinkClick r:id="rId8"/>
            </a:endParaRPr>
          </a:p>
          <a:p>
            <a:pPr marL="514350" indent="-514350">
              <a:buFont typeface="+mj-lt"/>
              <a:buAutoNum type="arabicPeriod"/>
            </a:pPr>
            <a:r>
              <a:rPr lang="fr-FR" dirty="0"/>
              <a:t>O. </a:t>
            </a:r>
            <a:r>
              <a:rPr lang="fr-FR" dirty="0" err="1"/>
              <a:t>Wallinder</a:t>
            </a:r>
            <a:r>
              <a:rPr lang="fr-FR" dirty="0"/>
              <a:t> and C. </a:t>
            </a:r>
            <a:r>
              <a:rPr lang="fr-FR" dirty="0" err="1"/>
              <a:t>Leygraf</a:t>
            </a:r>
            <a:r>
              <a:rPr lang="fr-FR" dirty="0"/>
              <a:t> ASTM </a:t>
            </a:r>
            <a:r>
              <a:rPr lang="fr-FR" dirty="0" err="1"/>
              <a:t>Special</a:t>
            </a:r>
            <a:r>
              <a:rPr lang="fr-FR" dirty="0"/>
              <a:t> </a:t>
            </a:r>
            <a:r>
              <a:rPr lang="fr-FR" dirty="0" err="1"/>
              <a:t>Technical</a:t>
            </a:r>
            <a:r>
              <a:rPr lang="fr-FR" dirty="0"/>
              <a:t> Publication N°1421, « </a:t>
            </a:r>
            <a:r>
              <a:rPr lang="fr-FR" dirty="0" err="1"/>
              <a:t>Outdoor</a:t>
            </a:r>
            <a:r>
              <a:rPr lang="fr-FR" dirty="0"/>
              <a:t> </a:t>
            </a:r>
            <a:r>
              <a:rPr lang="fr-FR" dirty="0" err="1"/>
              <a:t>Atmospheric</a:t>
            </a:r>
            <a:r>
              <a:rPr lang="fr-FR" dirty="0"/>
              <a:t> Corrosion » pp 185-199</a:t>
            </a:r>
            <a:endParaRPr lang="fr-FR" dirty="0">
              <a:hlinkClick r:id="rId6"/>
            </a:endParaRPr>
          </a:p>
          <a:p>
            <a:pPr marL="514350" indent="-514350">
              <a:buFont typeface="+mj-lt"/>
              <a:buAutoNum type="arabicPeriod"/>
            </a:pPr>
            <a:r>
              <a:rPr lang="fr-FR" dirty="0">
                <a:hlinkClick r:id="rId9"/>
              </a:rPr>
              <a:t>https://www.worldstainless.org/Files/issf/non-image-files/PDF/Structural/Parliament_Library_Building_Domes.pdf</a:t>
            </a:r>
            <a:endParaRPr lang="fr-FR" dirty="0"/>
          </a:p>
          <a:p>
            <a:pPr marL="514350" indent="-514350">
              <a:buFont typeface="+mj-lt"/>
              <a:buAutoNum type="arabicPeriod"/>
            </a:pPr>
            <a:r>
              <a:rPr lang="fr-FR" dirty="0">
                <a:hlinkClick r:id="rId10"/>
              </a:rPr>
              <a:t>http://www.architectureweek.com/2003/1022/design_1-3.html</a:t>
            </a:r>
            <a:endParaRPr lang="fr-FR" dirty="0">
              <a:hlinkClick r:id="rId6"/>
            </a:endParaRPr>
          </a:p>
          <a:p>
            <a:pPr marL="514350" indent="-514350">
              <a:buFont typeface="+mj-lt"/>
              <a:buAutoNum type="arabicPeriod"/>
            </a:pPr>
            <a:r>
              <a:rPr lang="en-US" dirty="0">
                <a:hlinkClick r:id="rId11"/>
              </a:rPr>
              <a:t>http://www.fosterandpartners.com/projects/uae-pavilion-shanghai-expo-2010/</a:t>
            </a:r>
            <a:endParaRPr lang="en-US" dirty="0"/>
          </a:p>
          <a:p>
            <a:pPr marL="514350" indent="-514350">
              <a:buFont typeface="+mj-lt"/>
              <a:buAutoNum type="arabicPeriod"/>
            </a:pPr>
            <a:r>
              <a:rPr lang="fr-FR" dirty="0">
                <a:hlinkClick r:id="rId12"/>
              </a:rPr>
              <a:t>http://www.hok.com/design/service/engineering/hamad-international-airport/</a:t>
            </a:r>
            <a:r>
              <a:rPr lang="fr-FR" dirty="0"/>
              <a:t>   </a:t>
            </a:r>
          </a:p>
          <a:p>
            <a:pPr marL="514350" indent="-514350">
              <a:buFont typeface="+mj-lt"/>
              <a:buAutoNum type="arabicPeriod"/>
            </a:pPr>
            <a:r>
              <a:rPr lang="fr-FR" dirty="0">
                <a:hlinkClick r:id="rId13"/>
              </a:rPr>
              <a:t>https://www.rigidized.com/exteriorscmt.php</a:t>
            </a:r>
            <a:endParaRPr lang="fr-FR" dirty="0"/>
          </a:p>
          <a:p>
            <a:pPr marL="514350" indent="-514350">
              <a:buFont typeface="+mj-lt"/>
              <a:buAutoNum type="arabicPeriod"/>
            </a:pPr>
            <a:r>
              <a:rPr lang="fr-FR" dirty="0"/>
              <a:t>a) </a:t>
            </a:r>
            <a:r>
              <a:rPr lang="fr-FR" dirty="0">
                <a:hlinkClick r:id="rId14"/>
              </a:rPr>
              <a:t>http://www.stainlessindia.org/UploadPdf/Dec%202011%20wshop%20Part-I.pdf</a:t>
            </a:r>
            <a:br>
              <a:rPr lang="fr-FR" dirty="0"/>
            </a:br>
            <a:r>
              <a:rPr lang="fr-FR" dirty="0"/>
              <a:t>b) </a:t>
            </a:r>
            <a:r>
              <a:rPr lang="fr-FR" dirty="0">
                <a:hlinkClick r:id="rId15"/>
              </a:rPr>
              <a:t>http://www.wbdg.org/resources/cool-metal-roofing</a:t>
            </a:r>
            <a:r>
              <a:rPr lang="fr-FR" dirty="0"/>
              <a:t> </a:t>
            </a:r>
          </a:p>
          <a:p>
            <a:pPr marL="514350" indent="-514350">
              <a:buFont typeface="+mj-lt"/>
              <a:buAutoNum type="arabicPeriod"/>
            </a:pPr>
            <a:r>
              <a:rPr lang="fr-FR" dirty="0">
                <a:hlinkClick r:id="rId16"/>
              </a:rPr>
              <a:t>http://www.constructalia.com/repository/transfer/en/01921518ENLACE_PDF.pdf</a:t>
            </a:r>
            <a:r>
              <a:rPr lang="fr-FR" dirty="0"/>
              <a:t> </a:t>
            </a:r>
          </a:p>
          <a:p>
            <a:pPr marL="514350" indent="-514350">
              <a:buFont typeface="+mj-lt"/>
              <a:buAutoNum type="arabicPeriod"/>
            </a:pPr>
            <a:r>
              <a:rPr lang="fr-FR" dirty="0">
                <a:hlinkClick r:id="rId17"/>
              </a:rPr>
              <a:t>http://www.rigidized.com/saveenergy.php</a:t>
            </a:r>
            <a:endParaRPr lang="fr-FR" dirty="0">
              <a:solidFill>
                <a:srgbClr val="FF0000"/>
              </a:solidFill>
            </a:endParaRPr>
          </a:p>
          <a:p>
            <a:pPr marL="514350" indent="-514350">
              <a:buFont typeface="+mj-lt"/>
              <a:buAutoNum type="arabicPeriod"/>
            </a:pPr>
            <a:r>
              <a:rPr lang="fr-FR" dirty="0">
                <a:hlinkClick r:id="rId14"/>
              </a:rPr>
              <a:t>http://www.stainlessindia.org/UploadPdf/Dec%202011%20wshop%20Part-I.pdf</a:t>
            </a:r>
            <a:r>
              <a:rPr lang="fr-FR" dirty="0"/>
              <a:t> </a:t>
            </a:r>
          </a:p>
          <a:p>
            <a:pPr marL="514350" indent="-514350">
              <a:buFont typeface="+mj-lt"/>
              <a:buAutoNum type="arabicPeriod"/>
            </a:pPr>
            <a:r>
              <a:rPr lang="fr-FR" altLang="fr-FR" dirty="0">
                <a:hlinkClick r:id="rId18"/>
              </a:rPr>
              <a:t>www.cambridgearchitectural.com/</a:t>
            </a:r>
            <a:r>
              <a:rPr lang="fr-FR" altLang="fr-FR" dirty="0"/>
              <a:t> </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33</a:t>
            </a:fld>
            <a:endParaRPr lang="fr-BE" dirty="0"/>
          </a:p>
        </p:txBody>
      </p:sp>
      <p:sp>
        <p:nvSpPr>
          <p:cNvPr id="6" name="TextBox 5"/>
          <p:cNvSpPr txBox="1"/>
          <p:nvPr/>
        </p:nvSpPr>
        <p:spPr>
          <a:xfrm rot="1948694">
            <a:off x="7695976" y="469369"/>
            <a:ext cx="1237343" cy="276999"/>
          </a:xfrm>
          <a:prstGeom prst="rect">
            <a:avLst/>
          </a:prstGeom>
          <a:noFill/>
          <a:ln>
            <a:solidFill>
              <a:srgbClr val="FF0000"/>
            </a:solidFill>
          </a:ln>
        </p:spPr>
        <p:txBody>
          <a:bodyPr wrap="square" rtlCol="0">
            <a:spAutoFit/>
          </a:bodyPr>
          <a:lstStyle/>
          <a:p>
            <a:pPr algn="ctr"/>
            <a:r>
              <a:rPr lang="fr-FR" sz="1200" b="1" dirty="0">
                <a:solidFill>
                  <a:srgbClr val="FF0000"/>
                </a:solidFill>
              </a:rPr>
              <a:t>ACTUALIZADO </a:t>
            </a:r>
          </a:p>
        </p:txBody>
      </p:sp>
    </p:spTree>
    <p:extLst>
      <p:ext uri="{BB962C8B-B14F-4D97-AF65-F5344CB8AC3E}">
        <p14:creationId xmlns:p14="http://schemas.microsoft.com/office/powerpoint/2010/main" val="637715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9" y="0"/>
            <a:ext cx="8229600" cy="796950"/>
          </a:xfrm>
        </p:spPr>
        <p:txBody>
          <a:bodyPr>
            <a:normAutofit fontScale="90000"/>
          </a:bodyPr>
          <a:lstStyle/>
          <a:p>
            <a:r>
              <a:rPr lang="fr-FR" sz="2800" dirty="0" err="1"/>
              <a:t>Características</a:t>
            </a:r>
            <a:r>
              <a:rPr lang="fr-FR" sz="2800" dirty="0"/>
              <a:t> </a:t>
            </a:r>
            <a:r>
              <a:rPr lang="fr-FR" sz="2800" dirty="0" err="1"/>
              <a:t>más</a:t>
            </a:r>
            <a:r>
              <a:rPr lang="fr-FR" sz="2800" dirty="0"/>
              <a:t> </a:t>
            </a:r>
            <a:r>
              <a:rPr lang="fr-FR" sz="2800" dirty="0" err="1"/>
              <a:t>comunes</a:t>
            </a:r>
            <a:r>
              <a:rPr lang="fr-FR" sz="2800" dirty="0"/>
              <a:t> de los </a:t>
            </a:r>
            <a:r>
              <a:rPr lang="fr-FR" sz="2800" dirty="0" err="1"/>
              <a:t>tejados</a:t>
            </a:r>
            <a:r>
              <a:rPr lang="fr-FR" sz="2800" dirty="0"/>
              <a:t> con </a:t>
            </a:r>
            <a:r>
              <a:rPr lang="fr-FR" sz="2800" dirty="0" err="1"/>
              <a:t>acero</a:t>
            </a:r>
            <a:r>
              <a:rPr lang="fr-FR" sz="2800" dirty="0"/>
              <a:t> inoxidable</a:t>
            </a:r>
            <a:r>
              <a:rPr lang="fr-FR" sz="2000" baseline="50000" dirty="0"/>
              <a:t>1-4</a:t>
            </a:r>
            <a:endParaRPr lang="en-GB" sz="2000" baseline="50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59187809"/>
              </p:ext>
            </p:extLst>
          </p:nvPr>
        </p:nvGraphicFramePr>
        <p:xfrm>
          <a:off x="323528" y="692697"/>
          <a:ext cx="8229600" cy="6267555"/>
        </p:xfrm>
        <a:graphic>
          <a:graphicData uri="http://schemas.openxmlformats.org/drawingml/2006/table">
            <a:tbl>
              <a:tblPr firstRow="1" firstCol="1" bandRow="1">
                <a:tableStyleId>{B301B821-A1FF-4177-AEE7-76D212191A09}</a:tableStyleId>
              </a:tblPr>
              <a:tblGrid>
                <a:gridCol w="1594520">
                  <a:extLst>
                    <a:ext uri="{9D8B030D-6E8A-4147-A177-3AD203B41FA5}">
                      <a16:colId xmlns:a16="http://schemas.microsoft.com/office/drawing/2014/main" val="20000"/>
                    </a:ext>
                  </a:extLst>
                </a:gridCol>
                <a:gridCol w="3317540">
                  <a:extLst>
                    <a:ext uri="{9D8B030D-6E8A-4147-A177-3AD203B41FA5}">
                      <a16:colId xmlns:a16="http://schemas.microsoft.com/office/drawing/2014/main" val="20001"/>
                    </a:ext>
                  </a:extLst>
                </a:gridCol>
                <a:gridCol w="3317540">
                  <a:extLst>
                    <a:ext uri="{9D8B030D-6E8A-4147-A177-3AD203B41FA5}">
                      <a16:colId xmlns:a16="http://schemas.microsoft.com/office/drawing/2014/main" val="20002"/>
                    </a:ext>
                  </a:extLst>
                </a:gridCol>
              </a:tblGrid>
              <a:tr h="468521">
                <a:tc>
                  <a:txBody>
                    <a:bodyPr/>
                    <a:lstStyle/>
                    <a:p>
                      <a:endParaRPr lang="fr-FR" sz="1600" dirty="0">
                        <a:solidFill>
                          <a:schemeClr val="tx1"/>
                        </a:solidFill>
                      </a:endParaRPr>
                    </a:p>
                  </a:txBody>
                  <a:tcPr/>
                </a:tc>
                <a:tc>
                  <a:txBody>
                    <a:bodyPr/>
                    <a:lstStyle/>
                    <a:p>
                      <a:r>
                        <a:rPr lang="fr-FR" sz="1600" dirty="0" err="1">
                          <a:solidFill>
                            <a:schemeClr val="tx1"/>
                          </a:solidFill>
                        </a:rPr>
                        <a:t>Inclinado</a:t>
                      </a:r>
                      <a:r>
                        <a:rPr lang="fr-FR" sz="1600" dirty="0">
                          <a:solidFill>
                            <a:schemeClr val="tx1"/>
                          </a:solidFill>
                        </a:rPr>
                        <a:t> (&gt;3%)</a:t>
                      </a:r>
                    </a:p>
                  </a:txBody>
                  <a:tcPr/>
                </a:tc>
                <a:tc>
                  <a:txBody>
                    <a:bodyPr/>
                    <a:lstStyle/>
                    <a:p>
                      <a:r>
                        <a:rPr lang="fr-FR" sz="1600" dirty="0">
                          <a:solidFill>
                            <a:schemeClr val="tx1"/>
                          </a:solidFill>
                        </a:rPr>
                        <a:t>Horizontal</a:t>
                      </a:r>
                    </a:p>
                  </a:txBody>
                  <a:tcPr/>
                </a:tc>
                <a:extLst>
                  <a:ext uri="{0D108BD9-81ED-4DB2-BD59-A6C34878D82A}">
                    <a16:rowId xmlns:a16="http://schemas.microsoft.com/office/drawing/2014/main" val="10000"/>
                  </a:ext>
                </a:extLst>
              </a:tr>
              <a:tr h="731660">
                <a:tc>
                  <a:txBody>
                    <a:bodyPr/>
                    <a:lstStyle/>
                    <a:p>
                      <a:r>
                        <a:rPr lang="fr-FR" sz="1600" dirty="0" err="1">
                          <a:solidFill>
                            <a:schemeClr val="tx1"/>
                          </a:solidFill>
                        </a:rPr>
                        <a:t>Material</a:t>
                      </a:r>
                      <a:endParaRPr lang="fr-FR" sz="1600" dirty="0">
                        <a:solidFill>
                          <a:schemeClr val="tx1"/>
                        </a:solidFill>
                      </a:endParaRPr>
                    </a:p>
                  </a:txBody>
                  <a:tcPr/>
                </a:tc>
                <a:tc>
                  <a:txBody>
                    <a:bodyPr/>
                    <a:lstStyle/>
                    <a:p>
                      <a:r>
                        <a:rPr lang="fr-FR" sz="1600" dirty="0" err="1">
                          <a:solidFill>
                            <a:schemeClr val="tx1"/>
                          </a:solidFill>
                        </a:rPr>
                        <a:t>Ferriticos</a:t>
                      </a:r>
                      <a:endParaRPr lang="fr-FR" sz="1600" dirty="0">
                        <a:solidFill>
                          <a:schemeClr val="tx1"/>
                        </a:solidFill>
                      </a:endParaRPr>
                    </a:p>
                    <a:p>
                      <a:r>
                        <a:rPr lang="fr-FR" sz="1600" dirty="0">
                          <a:solidFill>
                            <a:schemeClr val="tx1"/>
                          </a:solidFill>
                        </a:rPr>
                        <a:t> 1.4509 1.4510 </a:t>
                      </a:r>
                    </a:p>
                  </a:txBody>
                  <a:tcPr/>
                </a:tc>
                <a:tc>
                  <a:txBody>
                    <a:bodyPr/>
                    <a:lstStyle/>
                    <a:p>
                      <a:r>
                        <a:rPr lang="fr-FR" sz="1600" dirty="0" err="1">
                          <a:solidFill>
                            <a:schemeClr val="tx1"/>
                          </a:solidFill>
                        </a:rPr>
                        <a:t>Austeniticos</a:t>
                      </a:r>
                      <a:r>
                        <a:rPr lang="fr-FR" sz="1600" dirty="0">
                          <a:solidFill>
                            <a:schemeClr val="tx1"/>
                          </a:solidFill>
                        </a:rPr>
                        <a:t>  </a:t>
                      </a:r>
                    </a:p>
                    <a:p>
                      <a:r>
                        <a:rPr lang="fr-FR" sz="1600" dirty="0">
                          <a:solidFill>
                            <a:schemeClr val="tx1"/>
                          </a:solidFill>
                        </a:rPr>
                        <a:t>1.4301 1.4401</a:t>
                      </a:r>
                    </a:p>
                  </a:txBody>
                  <a:tcPr/>
                </a:tc>
                <a:extLst>
                  <a:ext uri="{0D108BD9-81ED-4DB2-BD59-A6C34878D82A}">
                    <a16:rowId xmlns:a16="http://schemas.microsoft.com/office/drawing/2014/main" val="10001"/>
                  </a:ext>
                </a:extLst>
              </a:tr>
              <a:tr h="468521">
                <a:tc>
                  <a:txBody>
                    <a:bodyPr/>
                    <a:lstStyle/>
                    <a:p>
                      <a:r>
                        <a:rPr lang="fr-FR" sz="1600" dirty="0" err="1">
                          <a:solidFill>
                            <a:schemeClr val="tx1"/>
                          </a:solidFill>
                        </a:rPr>
                        <a:t>Unión</a:t>
                      </a:r>
                      <a:endParaRPr lang="fr-FR" sz="1600" dirty="0">
                        <a:solidFill>
                          <a:schemeClr val="tx1"/>
                        </a:solidFill>
                      </a:endParaRPr>
                    </a:p>
                  </a:txBody>
                  <a:tcPr/>
                </a:tc>
                <a:tc>
                  <a:txBody>
                    <a:bodyPr/>
                    <a:lstStyle/>
                    <a:p>
                      <a:r>
                        <a:rPr lang="fr-FR" sz="1600" dirty="0" err="1">
                          <a:solidFill>
                            <a:schemeClr val="tx1"/>
                          </a:solidFill>
                        </a:rPr>
                        <a:t>Mecanica</a:t>
                      </a:r>
                      <a:endParaRPr lang="fr-FR" sz="1600" dirty="0">
                        <a:solidFill>
                          <a:schemeClr val="tx1"/>
                        </a:solidFill>
                      </a:endParaRPr>
                    </a:p>
                  </a:txBody>
                  <a:tcPr/>
                </a:tc>
                <a:tc>
                  <a:txBody>
                    <a:bodyPr/>
                    <a:lstStyle/>
                    <a:p>
                      <a:r>
                        <a:rPr lang="fr-FR" sz="1600" dirty="0" err="1">
                          <a:solidFill>
                            <a:schemeClr val="tx1"/>
                          </a:solidFill>
                        </a:rPr>
                        <a:t>Soldada</a:t>
                      </a:r>
                      <a:r>
                        <a:rPr lang="fr-FR" sz="1600" dirty="0">
                          <a:solidFill>
                            <a:schemeClr val="tx1"/>
                          </a:solidFill>
                        </a:rPr>
                        <a:t> (</a:t>
                      </a:r>
                      <a:r>
                        <a:rPr lang="fr-FR" sz="1600" dirty="0" err="1">
                          <a:solidFill>
                            <a:schemeClr val="tx1"/>
                          </a:solidFill>
                        </a:rPr>
                        <a:t>por</a:t>
                      </a:r>
                      <a:r>
                        <a:rPr lang="fr-FR" sz="1600" baseline="0" dirty="0">
                          <a:solidFill>
                            <a:schemeClr val="tx1"/>
                          </a:solidFill>
                        </a:rPr>
                        <a:t> la </a:t>
                      </a:r>
                      <a:r>
                        <a:rPr lang="fr-FR" sz="1600" baseline="0" dirty="0" err="1">
                          <a:solidFill>
                            <a:schemeClr val="tx1"/>
                          </a:solidFill>
                        </a:rPr>
                        <a:t>acumulación</a:t>
                      </a:r>
                      <a:r>
                        <a:rPr lang="fr-FR" sz="1600" baseline="0" dirty="0">
                          <a:solidFill>
                            <a:schemeClr val="tx1"/>
                          </a:solidFill>
                        </a:rPr>
                        <a:t> de </a:t>
                      </a:r>
                      <a:r>
                        <a:rPr lang="fr-FR" sz="1600" baseline="0" dirty="0" err="1">
                          <a:solidFill>
                            <a:schemeClr val="tx1"/>
                          </a:solidFill>
                        </a:rPr>
                        <a:t>agua</a:t>
                      </a:r>
                      <a:r>
                        <a:rPr lang="fr-FR" sz="1600" dirty="0">
                          <a:solidFill>
                            <a:schemeClr val="tx1"/>
                          </a:solidFill>
                        </a:rPr>
                        <a:t>)</a:t>
                      </a:r>
                    </a:p>
                  </a:txBody>
                  <a:tcPr/>
                </a:tc>
                <a:extLst>
                  <a:ext uri="{0D108BD9-81ED-4DB2-BD59-A6C34878D82A}">
                    <a16:rowId xmlns:a16="http://schemas.microsoft.com/office/drawing/2014/main" val="10002"/>
                  </a:ext>
                </a:extLst>
              </a:tr>
              <a:tr h="1279083">
                <a:tc>
                  <a:txBody>
                    <a:bodyPr/>
                    <a:lstStyle/>
                    <a:p>
                      <a:endParaRPr lang="en-GB" dirty="0">
                        <a:solidFill>
                          <a:schemeClr val="tx1"/>
                        </a:solidFill>
                      </a:endParaRPr>
                    </a:p>
                  </a:txBody>
                  <a:tcPr/>
                </a:tc>
                <a:tc>
                  <a:txBody>
                    <a:bodyPr/>
                    <a:lstStyle/>
                    <a:p>
                      <a:endParaRPr lang="fr-BE" dirty="0">
                        <a:solidFill>
                          <a:schemeClr val="tx1"/>
                        </a:solidFill>
                      </a:endParaRPr>
                    </a:p>
                    <a:p>
                      <a:endParaRPr lang="fr-BE"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10003"/>
                  </a:ext>
                </a:extLst>
              </a:tr>
              <a:tr h="731660">
                <a:tc>
                  <a:txBody>
                    <a:bodyPr/>
                    <a:lstStyle/>
                    <a:p>
                      <a:r>
                        <a:rPr lang="fr-FR" sz="1600" dirty="0" err="1">
                          <a:solidFill>
                            <a:schemeClr val="tx1"/>
                          </a:solidFill>
                        </a:rPr>
                        <a:t>Acabado</a:t>
                      </a:r>
                      <a:r>
                        <a:rPr lang="fr-FR" sz="1600" baseline="0" dirty="0">
                          <a:solidFill>
                            <a:schemeClr val="tx1"/>
                          </a:solidFill>
                        </a:rPr>
                        <a:t> </a:t>
                      </a:r>
                      <a:r>
                        <a:rPr lang="fr-FR" sz="1600" baseline="0" dirty="0" err="1">
                          <a:solidFill>
                            <a:schemeClr val="tx1"/>
                          </a:solidFill>
                        </a:rPr>
                        <a:t>Superficial</a:t>
                      </a:r>
                      <a:endParaRPr lang="fr-FR" sz="1600" dirty="0">
                        <a:solidFill>
                          <a:schemeClr val="tx1"/>
                        </a:solidFill>
                      </a:endParaRPr>
                    </a:p>
                  </a:txBody>
                  <a:tcPr/>
                </a:tc>
                <a:tc>
                  <a:txBody>
                    <a:bodyPr/>
                    <a:lstStyle/>
                    <a:p>
                      <a:r>
                        <a:rPr lang="fr-FR" sz="1600" dirty="0">
                          <a:solidFill>
                            <a:schemeClr val="tx1"/>
                          </a:solidFill>
                        </a:rPr>
                        <a:t>Mate o</a:t>
                      </a:r>
                      <a:r>
                        <a:rPr lang="fr-FR" sz="1600" baseline="0" dirty="0">
                          <a:solidFill>
                            <a:schemeClr val="tx1"/>
                          </a:solidFill>
                        </a:rPr>
                        <a:t> con</a:t>
                      </a:r>
                      <a:r>
                        <a:rPr lang="fr-FR" sz="1600" dirty="0">
                          <a:solidFill>
                            <a:schemeClr val="tx1"/>
                          </a:solidFill>
                        </a:rPr>
                        <a:t> </a:t>
                      </a:r>
                      <a:r>
                        <a:rPr lang="fr-FR" sz="1600" dirty="0" err="1">
                          <a:solidFill>
                            <a:schemeClr val="tx1"/>
                          </a:solidFill>
                        </a:rPr>
                        <a:t>recubrimiento</a:t>
                      </a:r>
                      <a:r>
                        <a:rPr lang="fr-FR" sz="1600" baseline="0" dirty="0">
                          <a:solidFill>
                            <a:schemeClr val="tx1"/>
                          </a:solidFill>
                        </a:rPr>
                        <a:t>  (Sn)*</a:t>
                      </a:r>
                      <a:endParaRPr lang="fr-FR" sz="1600" dirty="0">
                        <a:solidFill>
                          <a:schemeClr val="tx1"/>
                        </a:solidFill>
                      </a:endParaRPr>
                    </a:p>
                  </a:txBody>
                  <a:tcPr/>
                </a:tc>
                <a:tc>
                  <a:txBody>
                    <a:bodyPr/>
                    <a:lstStyle/>
                    <a:p>
                      <a:r>
                        <a:rPr lang="fr-FR" sz="1600" dirty="0">
                          <a:solidFill>
                            <a:schemeClr val="tx1"/>
                          </a:solidFill>
                        </a:rPr>
                        <a:t>Mate o 2B (</a:t>
                      </a:r>
                      <a:r>
                        <a:rPr lang="fr-FR" sz="1600" dirty="0" err="1">
                          <a:solidFill>
                            <a:schemeClr val="tx1"/>
                          </a:solidFill>
                        </a:rPr>
                        <a:t>cuando</a:t>
                      </a:r>
                      <a:r>
                        <a:rPr lang="fr-FR" sz="1600" baseline="0" dirty="0">
                          <a:solidFill>
                            <a:schemeClr val="tx1"/>
                          </a:solidFill>
                        </a:rPr>
                        <a:t> </a:t>
                      </a:r>
                      <a:r>
                        <a:rPr lang="fr-FR" sz="1600" baseline="0" dirty="0" err="1">
                          <a:solidFill>
                            <a:schemeClr val="tx1"/>
                          </a:solidFill>
                        </a:rPr>
                        <a:t>hay</a:t>
                      </a:r>
                      <a:r>
                        <a:rPr lang="fr-FR" sz="1600" baseline="0" dirty="0">
                          <a:solidFill>
                            <a:schemeClr val="tx1"/>
                          </a:solidFill>
                        </a:rPr>
                        <a:t> </a:t>
                      </a:r>
                      <a:r>
                        <a:rPr lang="fr-FR" sz="1600" baseline="0" dirty="0" err="1">
                          <a:solidFill>
                            <a:schemeClr val="tx1"/>
                          </a:solidFill>
                        </a:rPr>
                        <a:t>una</a:t>
                      </a:r>
                      <a:r>
                        <a:rPr lang="fr-FR" sz="1600" baseline="0" dirty="0">
                          <a:solidFill>
                            <a:schemeClr val="tx1"/>
                          </a:solidFill>
                        </a:rPr>
                        <a:t> capa </a:t>
                      </a:r>
                      <a:r>
                        <a:rPr lang="fr-FR" sz="1600" baseline="0" dirty="0" err="1">
                          <a:solidFill>
                            <a:schemeClr val="tx1"/>
                          </a:solidFill>
                        </a:rPr>
                        <a:t>superior</a:t>
                      </a:r>
                      <a:r>
                        <a:rPr lang="fr-FR" sz="1600" dirty="0">
                          <a:solidFill>
                            <a:schemeClr val="tx1"/>
                          </a:solidFill>
                        </a:rPr>
                        <a:t>)</a:t>
                      </a:r>
                    </a:p>
                  </a:txBody>
                  <a:tcPr/>
                </a:tc>
                <a:extLst>
                  <a:ext uri="{0D108BD9-81ED-4DB2-BD59-A6C34878D82A}">
                    <a16:rowId xmlns:a16="http://schemas.microsoft.com/office/drawing/2014/main" val="10004"/>
                  </a:ext>
                </a:extLst>
              </a:tr>
              <a:tr h="731660">
                <a:tc>
                  <a:txBody>
                    <a:bodyPr/>
                    <a:lstStyle/>
                    <a:p>
                      <a:r>
                        <a:rPr lang="fr-FR" sz="1600" dirty="0" err="1">
                          <a:solidFill>
                            <a:schemeClr val="tx1"/>
                          </a:solidFill>
                        </a:rPr>
                        <a:t>Èspesor</a:t>
                      </a:r>
                      <a:endParaRPr lang="fr-FR" sz="1600" dirty="0">
                        <a:solidFill>
                          <a:schemeClr val="tx1"/>
                        </a:solidFill>
                      </a:endParaRPr>
                    </a:p>
                  </a:txBody>
                  <a:tcPr/>
                </a:tc>
                <a:tc gridSpan="2">
                  <a:txBody>
                    <a:bodyPr/>
                    <a:lstStyle/>
                    <a:p>
                      <a:r>
                        <a:rPr lang="fr-FR" sz="1600" dirty="0">
                          <a:solidFill>
                            <a:schemeClr val="tx1"/>
                          </a:solidFill>
                        </a:rPr>
                        <a:t>0,5mm; 0,4</a:t>
                      </a:r>
                      <a:r>
                        <a:rPr lang="fr-FR" sz="1600" baseline="0" dirty="0">
                          <a:solidFill>
                            <a:schemeClr val="tx1"/>
                          </a:solidFill>
                        </a:rPr>
                        <a:t> mm para </a:t>
                      </a:r>
                      <a:r>
                        <a:rPr lang="fr-FR" sz="1600" baseline="0" dirty="0" err="1">
                          <a:solidFill>
                            <a:schemeClr val="tx1"/>
                          </a:solidFill>
                        </a:rPr>
                        <a:t>elementos</a:t>
                      </a:r>
                      <a:r>
                        <a:rPr lang="fr-FR" sz="1600" baseline="0" dirty="0">
                          <a:solidFill>
                            <a:schemeClr val="tx1"/>
                          </a:solidFill>
                        </a:rPr>
                        <a:t> que </a:t>
                      </a:r>
                      <a:r>
                        <a:rPr lang="fr-FR" sz="1600" baseline="0" dirty="0" err="1">
                          <a:solidFill>
                            <a:schemeClr val="tx1"/>
                          </a:solidFill>
                        </a:rPr>
                        <a:t>deban</a:t>
                      </a:r>
                      <a:r>
                        <a:rPr lang="fr-FR" sz="1600" baseline="0" dirty="0">
                          <a:solidFill>
                            <a:schemeClr val="tx1"/>
                          </a:solidFill>
                        </a:rPr>
                        <a:t> </a:t>
                      </a:r>
                      <a:r>
                        <a:rPr lang="fr-FR" sz="1600" baseline="0" dirty="0" err="1">
                          <a:solidFill>
                            <a:schemeClr val="tx1"/>
                          </a:solidFill>
                        </a:rPr>
                        <a:t>aguantar</a:t>
                      </a:r>
                      <a:r>
                        <a:rPr lang="fr-FR" sz="1600" baseline="0" dirty="0">
                          <a:solidFill>
                            <a:schemeClr val="tx1"/>
                          </a:solidFill>
                        </a:rPr>
                        <a:t> </a:t>
                      </a:r>
                      <a:r>
                        <a:rPr lang="fr-FR" sz="1600" baseline="0" dirty="0" err="1">
                          <a:solidFill>
                            <a:schemeClr val="tx1"/>
                          </a:solidFill>
                        </a:rPr>
                        <a:t>agua</a:t>
                      </a:r>
                      <a:r>
                        <a:rPr lang="fr-FR" sz="1600" baseline="0" dirty="0">
                          <a:solidFill>
                            <a:schemeClr val="tx1"/>
                          </a:solidFill>
                        </a:rPr>
                        <a:t> de </a:t>
                      </a:r>
                      <a:r>
                        <a:rPr lang="fr-FR" sz="1600" baseline="0" dirty="0" err="1">
                          <a:solidFill>
                            <a:schemeClr val="tx1"/>
                          </a:solidFill>
                        </a:rPr>
                        <a:t>lluvia</a:t>
                      </a:r>
                      <a:endParaRPr lang="fr-FR" sz="1600" baseline="0" dirty="0">
                        <a:solidFill>
                          <a:schemeClr val="tx1"/>
                        </a:solidFill>
                      </a:endParaRPr>
                    </a:p>
                    <a:p>
                      <a:r>
                        <a:rPr lang="fr-FR" sz="1600" baseline="0" dirty="0" err="1">
                          <a:solidFill>
                            <a:schemeClr val="tx1"/>
                          </a:solidFill>
                        </a:rPr>
                        <a:t>Permite</a:t>
                      </a:r>
                      <a:r>
                        <a:rPr lang="fr-FR" sz="1600" baseline="0" dirty="0">
                          <a:solidFill>
                            <a:schemeClr val="tx1"/>
                          </a:solidFill>
                        </a:rPr>
                        <a:t> </a:t>
                      </a:r>
                      <a:r>
                        <a:rPr lang="fr-FR" sz="1600" baseline="0" dirty="0" err="1">
                          <a:solidFill>
                            <a:schemeClr val="tx1"/>
                          </a:solidFill>
                        </a:rPr>
                        <a:t>una</a:t>
                      </a:r>
                      <a:r>
                        <a:rPr lang="fr-FR" sz="1600" baseline="0" dirty="0">
                          <a:solidFill>
                            <a:schemeClr val="tx1"/>
                          </a:solidFill>
                        </a:rPr>
                        <a:t> </a:t>
                      </a:r>
                      <a:r>
                        <a:rPr lang="fr-FR" sz="1600" baseline="0" dirty="0" err="1">
                          <a:solidFill>
                            <a:schemeClr val="tx1"/>
                          </a:solidFill>
                        </a:rPr>
                        <a:t>estructura</a:t>
                      </a:r>
                      <a:r>
                        <a:rPr lang="fr-FR" sz="1600" baseline="0" dirty="0">
                          <a:solidFill>
                            <a:schemeClr val="tx1"/>
                          </a:solidFill>
                        </a:rPr>
                        <a:t> </a:t>
                      </a:r>
                      <a:r>
                        <a:rPr lang="fr-FR" sz="1600" baseline="0" dirty="0" err="1">
                          <a:solidFill>
                            <a:schemeClr val="tx1"/>
                          </a:solidFill>
                        </a:rPr>
                        <a:t>más</a:t>
                      </a:r>
                      <a:r>
                        <a:rPr lang="fr-FR" sz="1600" baseline="0" dirty="0">
                          <a:solidFill>
                            <a:schemeClr val="tx1"/>
                          </a:solidFill>
                        </a:rPr>
                        <a:t> </a:t>
                      </a:r>
                      <a:r>
                        <a:rPr lang="fr-FR" sz="1600" baseline="0" dirty="0" err="1">
                          <a:solidFill>
                            <a:schemeClr val="tx1"/>
                          </a:solidFill>
                        </a:rPr>
                        <a:t>ligera</a:t>
                      </a:r>
                      <a:endParaRPr lang="fr-FR" sz="1600" baseline="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5"/>
                  </a:ext>
                </a:extLst>
              </a:tr>
              <a:tr h="468521">
                <a:tc>
                  <a:txBody>
                    <a:bodyPr/>
                    <a:lstStyle/>
                    <a:p>
                      <a:r>
                        <a:rPr lang="fr-FR" sz="1600" dirty="0" err="1">
                          <a:solidFill>
                            <a:schemeClr val="tx1"/>
                          </a:solidFill>
                        </a:rPr>
                        <a:t>Durabilidad</a:t>
                      </a:r>
                      <a:endParaRPr lang="fr-FR" sz="1600" dirty="0">
                        <a:solidFill>
                          <a:schemeClr val="tx1"/>
                        </a:solidFill>
                      </a:endParaRPr>
                    </a:p>
                  </a:txBody>
                  <a:tcPr/>
                </a:tc>
                <a:tc gridSpan="2">
                  <a:txBody>
                    <a:bodyPr/>
                    <a:lstStyle/>
                    <a:p>
                      <a:r>
                        <a:rPr lang="fr-FR" sz="1600" dirty="0">
                          <a:solidFill>
                            <a:schemeClr val="tx1"/>
                          </a:solidFill>
                        </a:rPr>
                        <a:t>La vida</a:t>
                      </a:r>
                      <a:r>
                        <a:rPr lang="fr-FR" sz="1600" baseline="0" dirty="0">
                          <a:solidFill>
                            <a:schemeClr val="tx1"/>
                          </a:solidFill>
                        </a:rPr>
                        <a:t> </a:t>
                      </a:r>
                      <a:r>
                        <a:rPr lang="fr-FR" sz="1600" baseline="0" dirty="0" err="1">
                          <a:solidFill>
                            <a:schemeClr val="tx1"/>
                          </a:solidFill>
                        </a:rPr>
                        <a:t>util</a:t>
                      </a:r>
                      <a:r>
                        <a:rPr lang="fr-FR" sz="1600" baseline="0" dirty="0">
                          <a:solidFill>
                            <a:schemeClr val="tx1"/>
                          </a:solidFill>
                        </a:rPr>
                        <a:t> </a:t>
                      </a:r>
                      <a:r>
                        <a:rPr lang="fr-FR" sz="1600" baseline="0" dirty="0" err="1">
                          <a:solidFill>
                            <a:schemeClr val="tx1"/>
                          </a:solidFill>
                        </a:rPr>
                        <a:t>del</a:t>
                      </a:r>
                      <a:r>
                        <a:rPr lang="fr-FR" sz="1600" baseline="0" dirty="0">
                          <a:solidFill>
                            <a:schemeClr val="tx1"/>
                          </a:solidFill>
                        </a:rPr>
                        <a:t> </a:t>
                      </a:r>
                      <a:r>
                        <a:rPr lang="fr-FR" sz="1600" baseline="0" dirty="0" err="1">
                          <a:solidFill>
                            <a:schemeClr val="tx1"/>
                          </a:solidFill>
                        </a:rPr>
                        <a:t>edificio</a:t>
                      </a:r>
                      <a:endParaRPr lang="fr-FR" sz="160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6"/>
                  </a:ext>
                </a:extLst>
              </a:tr>
              <a:tr h="736997">
                <a:tc>
                  <a:txBody>
                    <a:bodyPr/>
                    <a:lstStyle/>
                    <a:p>
                      <a:r>
                        <a:rPr lang="fr-FR" sz="1600" dirty="0" err="1">
                          <a:solidFill>
                            <a:schemeClr val="tx1"/>
                          </a:solidFill>
                        </a:rPr>
                        <a:t>Otras</a:t>
                      </a:r>
                      <a:endParaRPr lang="fr-FR" sz="1600" dirty="0">
                        <a:solidFill>
                          <a:schemeClr val="tx1"/>
                        </a:solidFill>
                      </a:endParaRPr>
                    </a:p>
                  </a:txBody>
                  <a:tcPr/>
                </a:tc>
                <a:tc>
                  <a:txBody>
                    <a:bodyPr/>
                    <a:lstStyle/>
                    <a:p>
                      <a:endParaRPr lang="fr-FR" sz="1600" dirty="0">
                        <a:solidFill>
                          <a:schemeClr val="tx1"/>
                        </a:solidFill>
                      </a:endParaRPr>
                    </a:p>
                  </a:txBody>
                  <a:tcPr/>
                </a:tc>
                <a:tc>
                  <a:txBody>
                    <a:bodyPr/>
                    <a:lstStyle/>
                    <a:p>
                      <a:r>
                        <a:rPr lang="fr-FR" sz="1600" dirty="0" err="1">
                          <a:solidFill>
                            <a:schemeClr val="tx1"/>
                          </a:solidFill>
                        </a:rPr>
                        <a:t>Adecuado</a:t>
                      </a:r>
                      <a:r>
                        <a:rPr lang="fr-FR" sz="1600" dirty="0">
                          <a:solidFill>
                            <a:schemeClr val="tx1"/>
                          </a:solidFill>
                        </a:rPr>
                        <a:t> para</a:t>
                      </a:r>
                      <a:r>
                        <a:rPr lang="fr-FR" sz="1600" baseline="0" dirty="0">
                          <a:solidFill>
                            <a:schemeClr val="tx1"/>
                          </a:solidFill>
                        </a:rPr>
                        <a:t> </a:t>
                      </a:r>
                      <a:r>
                        <a:rPr lang="fr-FR" sz="1600" baseline="0" dirty="0" err="1">
                          <a:solidFill>
                            <a:schemeClr val="tx1"/>
                          </a:solidFill>
                        </a:rPr>
                        <a:t>tejados</a:t>
                      </a:r>
                      <a:r>
                        <a:rPr lang="fr-FR" sz="1600" baseline="0" dirty="0">
                          <a:solidFill>
                            <a:schemeClr val="tx1"/>
                          </a:solidFill>
                        </a:rPr>
                        <a:t> </a:t>
                      </a:r>
                      <a:r>
                        <a:rPr lang="fr-FR" sz="1600" baseline="0" dirty="0" err="1">
                          <a:solidFill>
                            <a:schemeClr val="tx1"/>
                          </a:solidFill>
                        </a:rPr>
                        <a:t>verdes</a:t>
                      </a:r>
                      <a:endParaRPr lang="fr-FR" sz="1600" baseline="0" dirty="0">
                        <a:solidFill>
                          <a:schemeClr val="tx1"/>
                        </a:solidFill>
                      </a:endParaRPr>
                    </a:p>
                    <a:p>
                      <a:r>
                        <a:rPr lang="fr-FR" sz="1600" baseline="0" dirty="0">
                          <a:solidFill>
                            <a:schemeClr val="tx1"/>
                          </a:solidFill>
                        </a:rPr>
                        <a:t>En </a:t>
                      </a:r>
                      <a:r>
                        <a:rPr lang="fr-FR" sz="1600" baseline="0" dirty="0" err="1">
                          <a:solidFill>
                            <a:schemeClr val="tx1"/>
                          </a:solidFill>
                        </a:rPr>
                        <a:t>rehabilitación</a:t>
                      </a:r>
                      <a:r>
                        <a:rPr lang="fr-FR" sz="1600" baseline="0" dirty="0">
                          <a:solidFill>
                            <a:schemeClr val="tx1"/>
                          </a:solidFill>
                        </a:rPr>
                        <a:t> </a:t>
                      </a:r>
                      <a:r>
                        <a:rPr lang="fr-FR" sz="1600" baseline="0" dirty="0" err="1">
                          <a:solidFill>
                            <a:schemeClr val="tx1"/>
                          </a:solidFill>
                        </a:rPr>
                        <a:t>puede</a:t>
                      </a:r>
                      <a:r>
                        <a:rPr lang="fr-FR" sz="1600" baseline="0" dirty="0">
                          <a:solidFill>
                            <a:schemeClr val="tx1"/>
                          </a:solidFill>
                        </a:rPr>
                        <a:t> </a:t>
                      </a:r>
                      <a:r>
                        <a:rPr lang="fr-FR" sz="1600" baseline="0" dirty="0" err="1">
                          <a:solidFill>
                            <a:schemeClr val="tx1"/>
                          </a:solidFill>
                        </a:rPr>
                        <a:t>instalarse</a:t>
                      </a:r>
                      <a:r>
                        <a:rPr lang="fr-FR" sz="1600" baseline="0" dirty="0">
                          <a:solidFill>
                            <a:schemeClr val="tx1"/>
                          </a:solidFill>
                        </a:rPr>
                        <a:t> </a:t>
                      </a:r>
                      <a:r>
                        <a:rPr lang="fr-FR" sz="1600" baseline="0" dirty="0" err="1">
                          <a:solidFill>
                            <a:schemeClr val="tx1"/>
                          </a:solidFill>
                        </a:rPr>
                        <a:t>directamente</a:t>
                      </a:r>
                      <a:r>
                        <a:rPr lang="fr-FR" sz="1600" baseline="0" dirty="0">
                          <a:solidFill>
                            <a:schemeClr val="tx1"/>
                          </a:solidFill>
                        </a:rPr>
                        <a:t> </a:t>
                      </a:r>
                      <a:r>
                        <a:rPr lang="fr-FR" sz="1600" baseline="0" dirty="0" err="1">
                          <a:solidFill>
                            <a:schemeClr val="tx1"/>
                          </a:solidFill>
                        </a:rPr>
                        <a:t>puede</a:t>
                      </a:r>
                      <a:r>
                        <a:rPr lang="fr-FR" sz="1600" baseline="0" dirty="0">
                          <a:solidFill>
                            <a:schemeClr val="tx1"/>
                          </a:solidFill>
                        </a:rPr>
                        <a:t> </a:t>
                      </a:r>
                      <a:r>
                        <a:rPr lang="fr-FR" sz="1600" baseline="0" dirty="0" err="1">
                          <a:solidFill>
                            <a:schemeClr val="tx1"/>
                          </a:solidFill>
                        </a:rPr>
                        <a:t>ser</a:t>
                      </a:r>
                      <a:r>
                        <a:rPr lang="fr-FR" sz="1600" baseline="0" dirty="0">
                          <a:solidFill>
                            <a:schemeClr val="tx1"/>
                          </a:solidFill>
                        </a:rPr>
                        <a:t> </a:t>
                      </a:r>
                      <a:r>
                        <a:rPr lang="fr-FR" sz="1600" baseline="0" dirty="0" err="1">
                          <a:solidFill>
                            <a:schemeClr val="tx1"/>
                          </a:solidFill>
                        </a:rPr>
                        <a:t>dispuesta</a:t>
                      </a:r>
                      <a:r>
                        <a:rPr lang="fr-FR" sz="1600" baseline="0" dirty="0">
                          <a:solidFill>
                            <a:schemeClr val="tx1"/>
                          </a:solidFill>
                        </a:rPr>
                        <a:t> </a:t>
                      </a:r>
                      <a:r>
                        <a:rPr lang="fr-FR" sz="1600" baseline="0" dirty="0" err="1">
                          <a:solidFill>
                            <a:schemeClr val="tx1"/>
                          </a:solidFill>
                        </a:rPr>
                        <a:t>directamente</a:t>
                      </a:r>
                      <a:r>
                        <a:rPr lang="fr-FR" sz="1600" baseline="0" dirty="0">
                          <a:solidFill>
                            <a:schemeClr val="tx1"/>
                          </a:solidFill>
                        </a:rPr>
                        <a:t> sobre el </a:t>
                      </a:r>
                      <a:r>
                        <a:rPr lang="fr-FR" sz="1600" baseline="0" dirty="0" err="1">
                          <a:solidFill>
                            <a:schemeClr val="tx1"/>
                          </a:solidFill>
                        </a:rPr>
                        <a:t>tejado</a:t>
                      </a:r>
                      <a:endParaRPr lang="fr-FR" sz="1600" dirty="0">
                        <a:solidFill>
                          <a:schemeClr val="tx1"/>
                        </a:solidFill>
                      </a:endParaRPr>
                    </a:p>
                  </a:txBody>
                  <a:tcPr/>
                </a:tc>
                <a:extLst>
                  <a:ext uri="{0D108BD9-81ED-4DB2-BD59-A6C34878D82A}">
                    <a16:rowId xmlns:a16="http://schemas.microsoft.com/office/drawing/2014/main" val="10007"/>
                  </a:ext>
                </a:extLst>
              </a:tr>
              <a:tr h="32112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 En</a:t>
                      </a:r>
                      <a:r>
                        <a:rPr lang="fr-FR" sz="1400" b="0" baseline="0" dirty="0">
                          <a:solidFill>
                            <a:schemeClr val="tx1"/>
                          </a:solidFill>
                        </a:rPr>
                        <a:t> </a:t>
                      </a:r>
                      <a:r>
                        <a:rPr lang="fr-FR" sz="1400" b="0" baseline="0" dirty="0" err="1">
                          <a:solidFill>
                            <a:schemeClr val="tx1"/>
                          </a:solidFill>
                        </a:rPr>
                        <a:t>algunas</a:t>
                      </a:r>
                      <a:r>
                        <a:rPr lang="fr-FR" sz="1400" b="0" baseline="0" dirty="0">
                          <a:solidFill>
                            <a:schemeClr val="tx1"/>
                          </a:solidFill>
                        </a:rPr>
                        <a:t> zonas el</a:t>
                      </a:r>
                      <a:r>
                        <a:rPr lang="fr-FR" sz="1400" b="0" dirty="0">
                          <a:solidFill>
                            <a:schemeClr val="tx1"/>
                          </a:solidFill>
                        </a:rPr>
                        <a:t> Cu y</a:t>
                      </a:r>
                      <a:r>
                        <a:rPr lang="fr-FR" sz="1400" b="0" baseline="0" dirty="0">
                          <a:solidFill>
                            <a:schemeClr val="tx1"/>
                          </a:solidFill>
                        </a:rPr>
                        <a:t> el</a:t>
                      </a:r>
                      <a:r>
                        <a:rPr lang="fr-FR" sz="1400" b="0" dirty="0">
                          <a:solidFill>
                            <a:schemeClr val="tx1"/>
                          </a:solidFill>
                        </a:rPr>
                        <a:t> Zn  </a:t>
                      </a:r>
                      <a:r>
                        <a:rPr lang="fr-FR" sz="1400" b="0" dirty="0" err="1">
                          <a:solidFill>
                            <a:schemeClr val="tx1"/>
                          </a:solidFill>
                        </a:rPr>
                        <a:t>están</a:t>
                      </a:r>
                      <a:r>
                        <a:rPr lang="fr-FR" sz="1400" b="0" baseline="0" dirty="0">
                          <a:solidFill>
                            <a:schemeClr val="tx1"/>
                          </a:solidFill>
                        </a:rPr>
                        <a:t> </a:t>
                      </a:r>
                      <a:r>
                        <a:rPr lang="fr-FR" sz="1400" b="0" baseline="0" dirty="0" err="1">
                          <a:solidFill>
                            <a:schemeClr val="tx1"/>
                          </a:solidFill>
                        </a:rPr>
                        <a:t>restrigidos</a:t>
                      </a:r>
                      <a:r>
                        <a:rPr lang="fr-FR" sz="1400" b="0" baseline="0" dirty="0">
                          <a:solidFill>
                            <a:schemeClr val="tx1"/>
                          </a:solidFill>
                        </a:rPr>
                        <a:t> </a:t>
                      </a:r>
                      <a:r>
                        <a:rPr lang="fr-FR" sz="1400" b="0" baseline="0" dirty="0" err="1">
                          <a:solidFill>
                            <a:schemeClr val="tx1"/>
                          </a:solidFill>
                        </a:rPr>
                        <a:t>por</a:t>
                      </a:r>
                      <a:r>
                        <a:rPr lang="fr-FR" sz="1400" b="0" baseline="0" dirty="0">
                          <a:solidFill>
                            <a:schemeClr val="tx1"/>
                          </a:solidFill>
                        </a:rPr>
                        <a:t> </a:t>
                      </a:r>
                      <a:r>
                        <a:rPr lang="fr-FR" sz="1400" b="0" baseline="0" dirty="0" err="1">
                          <a:solidFill>
                            <a:schemeClr val="tx1"/>
                          </a:solidFill>
                        </a:rPr>
                        <a:t>ser</a:t>
                      </a:r>
                      <a:r>
                        <a:rPr lang="fr-FR" sz="1400" b="0" baseline="0" dirty="0">
                          <a:solidFill>
                            <a:schemeClr val="tx1"/>
                          </a:solidFill>
                        </a:rPr>
                        <a:t> </a:t>
                      </a:r>
                      <a:r>
                        <a:rPr lang="fr-FR" sz="1400" b="0" baseline="0" dirty="0" err="1">
                          <a:solidFill>
                            <a:schemeClr val="tx1"/>
                          </a:solidFill>
                        </a:rPr>
                        <a:t>ecotoxicos</a:t>
                      </a:r>
                      <a:r>
                        <a:rPr lang="fr-FR" sz="1400" b="0" baseline="0" dirty="0">
                          <a:solidFill>
                            <a:schemeClr val="tx1"/>
                          </a:solidFill>
                        </a:rPr>
                        <a:t> y </a:t>
                      </a:r>
                      <a:r>
                        <a:rPr lang="fr-FR" sz="1400" b="0" baseline="0" dirty="0" err="1">
                          <a:solidFill>
                            <a:schemeClr val="tx1"/>
                          </a:solidFill>
                        </a:rPr>
                        <a:t>poder</a:t>
                      </a:r>
                      <a:r>
                        <a:rPr lang="fr-FR" sz="1400" b="0" baseline="0" dirty="0">
                          <a:solidFill>
                            <a:schemeClr val="tx1"/>
                          </a:solidFill>
                        </a:rPr>
                        <a:t> </a:t>
                      </a:r>
                      <a:r>
                        <a:rPr lang="fr-FR" sz="1400" b="0" baseline="0" dirty="0" err="1">
                          <a:solidFill>
                            <a:schemeClr val="tx1"/>
                          </a:solidFill>
                        </a:rPr>
                        <a:t>lixiviarse</a:t>
                      </a:r>
                      <a:r>
                        <a:rPr lang="fr-FR" sz="1400" b="0" baseline="0" dirty="0">
                          <a:solidFill>
                            <a:schemeClr val="tx1"/>
                          </a:solidFill>
                        </a:rPr>
                        <a:t> con el </a:t>
                      </a:r>
                      <a:r>
                        <a:rPr lang="fr-FR" sz="1400" b="0" baseline="0" dirty="0" err="1">
                          <a:solidFill>
                            <a:schemeClr val="tx1"/>
                          </a:solidFill>
                        </a:rPr>
                        <a:t>agua</a:t>
                      </a:r>
                      <a:r>
                        <a:rPr lang="fr-FR" sz="1400" b="0" baseline="0" dirty="0">
                          <a:solidFill>
                            <a:schemeClr val="tx1"/>
                          </a:solidFill>
                        </a:rPr>
                        <a:t> de </a:t>
                      </a:r>
                      <a:r>
                        <a:rPr lang="fr-FR" sz="1400" b="0" baseline="0" dirty="0" err="1">
                          <a:solidFill>
                            <a:schemeClr val="tx1"/>
                          </a:solidFill>
                        </a:rPr>
                        <a:t>lluvia</a:t>
                      </a:r>
                      <a:endParaRPr lang="fr-FR"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4"/>
          </p:nvPr>
        </p:nvSpPr>
        <p:spPr/>
        <p:txBody>
          <a:bodyPr/>
          <a:lstStyle/>
          <a:p>
            <a:fld id="{5AF66AA0-E37C-4065-8BE7-D4086C065B53}" type="slidenum">
              <a:rPr lang="fr-BE" smtClean="0"/>
              <a:pPr/>
              <a:t>34</a:t>
            </a:fld>
            <a:endParaRPr lang="fr-BE"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8704" y="2507198"/>
            <a:ext cx="1660228" cy="67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136" y="2507198"/>
            <a:ext cx="1390230" cy="8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0272" y="2507198"/>
            <a:ext cx="1657921" cy="120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671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nl-BE" sz="3200" dirty="0"/>
              <a:t>Perdidas de metal por agua de lluvia,</a:t>
            </a:r>
            <a:br>
              <a:rPr lang="nl-BE" sz="3200" dirty="0"/>
            </a:br>
            <a:r>
              <a:rPr lang="nl-BE" sz="3200" dirty="0"/>
              <a:t>algo a tener en cuenta</a:t>
            </a:r>
            <a:r>
              <a:rPr lang="nl-BE" sz="3200" baseline="50000" dirty="0"/>
              <a:t>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97916744"/>
              </p:ext>
            </p:extLst>
          </p:nvPr>
        </p:nvGraphicFramePr>
        <p:xfrm>
          <a:off x="421196" y="2420888"/>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5AF66AA0-E37C-4065-8BE7-D4086C065B53}" type="slidenum">
              <a:rPr lang="fr-BE" smtClean="0"/>
              <a:pPr/>
              <a:t>35</a:t>
            </a:fld>
            <a:endParaRPr lang="fr-BE" dirty="0"/>
          </a:p>
        </p:txBody>
      </p:sp>
      <p:sp>
        <p:nvSpPr>
          <p:cNvPr id="7" name="Oval 6"/>
          <p:cNvSpPr/>
          <p:nvPr/>
        </p:nvSpPr>
        <p:spPr>
          <a:xfrm>
            <a:off x="5724128" y="2780928"/>
            <a:ext cx="2304256" cy="15121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nl-BE" dirty="0">
                <a:solidFill>
                  <a:schemeClr val="accent2"/>
                </a:solidFill>
              </a:rPr>
              <a:t>No hay perdidas significativas para el acero inoxidable</a:t>
            </a:r>
          </a:p>
        </p:txBody>
      </p:sp>
      <p:sp>
        <p:nvSpPr>
          <p:cNvPr id="8" name="TextBox 7"/>
          <p:cNvSpPr txBox="1"/>
          <p:nvPr/>
        </p:nvSpPr>
        <p:spPr>
          <a:xfrm>
            <a:off x="611560" y="1484783"/>
            <a:ext cx="7848872" cy="830997"/>
          </a:xfrm>
          <a:prstGeom prst="rect">
            <a:avLst/>
          </a:prstGeom>
          <a:noFill/>
        </p:spPr>
        <p:txBody>
          <a:bodyPr wrap="square" rtlCol="0">
            <a:spAutoFit/>
          </a:bodyPr>
          <a:lstStyle/>
          <a:p>
            <a:r>
              <a:rPr lang="nl-BE" sz="2400" dirty="0"/>
              <a:t>Principalmente en el norte de Europa ... Para garantizar la calidad del agua, su disponibilidad y reutilización</a:t>
            </a:r>
          </a:p>
        </p:txBody>
      </p:sp>
    </p:spTree>
    <p:extLst>
      <p:ext uri="{BB962C8B-B14F-4D97-AF65-F5344CB8AC3E}">
        <p14:creationId xmlns:p14="http://schemas.microsoft.com/office/powerpoint/2010/main" val="10122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50"/>
            <a:ext cx="5486400" cy="566738"/>
          </a:xfrm>
        </p:spPr>
        <p:txBody>
          <a:bodyPr>
            <a:normAutofit fontScale="90000"/>
          </a:bodyPr>
          <a:lstStyle/>
          <a:p>
            <a:r>
              <a:rPr lang="fr-FR" dirty="0" err="1"/>
              <a:t>Biblioteca</a:t>
            </a:r>
            <a:r>
              <a:rPr lang="fr-FR" dirty="0"/>
              <a:t> </a:t>
            </a:r>
            <a:r>
              <a:rPr lang="fr-FR" dirty="0" err="1"/>
              <a:t>del</a:t>
            </a:r>
            <a:r>
              <a:rPr lang="fr-FR" dirty="0"/>
              <a:t> </a:t>
            </a:r>
            <a:r>
              <a:rPr lang="fr-FR" dirty="0" err="1"/>
              <a:t>Parlamento</a:t>
            </a:r>
            <a:r>
              <a:rPr lang="fr-FR" dirty="0"/>
              <a:t> en Delhi </a:t>
            </a:r>
            <a:r>
              <a:rPr lang="fr-FR" baseline="50000" dirty="0"/>
              <a:t>6-7</a:t>
            </a:r>
            <a:br>
              <a:rPr lang="fr-FR" dirty="0"/>
            </a:br>
            <a:r>
              <a:rPr lang="fr-FR" dirty="0" err="1"/>
              <a:t>Arquitecto</a:t>
            </a:r>
            <a:r>
              <a:rPr lang="fr-FR" dirty="0"/>
              <a:t>: Raj </a:t>
            </a:r>
            <a:r>
              <a:rPr lang="fr-FR" dirty="0" err="1"/>
              <a:t>Rewal</a:t>
            </a:r>
            <a:r>
              <a:rPr lang="fr-FR" dirty="0"/>
              <a:t> Associates</a:t>
            </a:r>
          </a:p>
        </p:txBody>
      </p:sp>
      <p:sp>
        <p:nvSpPr>
          <p:cNvPr id="4" name="Text Placeholder 3"/>
          <p:cNvSpPr>
            <a:spLocks noGrp="1"/>
          </p:cNvSpPr>
          <p:nvPr>
            <p:ph type="body" sz="half" idx="2"/>
          </p:nvPr>
        </p:nvSpPr>
        <p:spPr>
          <a:xfrm>
            <a:off x="29862" y="5445224"/>
            <a:ext cx="8862618" cy="804862"/>
          </a:xfrm>
        </p:spPr>
        <p:txBody>
          <a:bodyPr>
            <a:normAutofit fontScale="92500" lnSpcReduction="10000"/>
          </a:bodyPr>
          <a:lstStyle/>
          <a:p>
            <a:pPr algn="just"/>
            <a:r>
              <a:rPr lang="en-US" dirty="0"/>
              <a:t>La </a:t>
            </a:r>
            <a:r>
              <a:rPr lang="en-US" dirty="0" err="1"/>
              <a:t>biblioteca</a:t>
            </a:r>
            <a:r>
              <a:rPr lang="en-US" dirty="0"/>
              <a:t>, de </a:t>
            </a:r>
            <a:r>
              <a:rPr lang="en-US" dirty="0" err="1"/>
              <a:t>unos</a:t>
            </a:r>
            <a:r>
              <a:rPr lang="en-US" dirty="0"/>
              <a:t> 55,000 m2, </a:t>
            </a:r>
            <a:r>
              <a:rPr lang="en-US" dirty="0" err="1"/>
              <a:t>tiene</a:t>
            </a:r>
            <a:r>
              <a:rPr lang="en-US" dirty="0"/>
              <a:t> </a:t>
            </a:r>
            <a:r>
              <a:rPr lang="en-US" dirty="0" err="1"/>
              <a:t>su</a:t>
            </a:r>
            <a:r>
              <a:rPr lang="en-US" dirty="0"/>
              <a:t> </a:t>
            </a:r>
            <a:r>
              <a:rPr lang="en-US" dirty="0" err="1"/>
              <a:t>altura</a:t>
            </a:r>
            <a:r>
              <a:rPr lang="en-US" dirty="0"/>
              <a:t> </a:t>
            </a:r>
            <a:r>
              <a:rPr lang="en-US" dirty="0" err="1"/>
              <a:t>limitada</a:t>
            </a:r>
            <a:r>
              <a:rPr lang="en-US" dirty="0"/>
              <a:t> para </a:t>
            </a:r>
            <a:r>
              <a:rPr lang="en-US" dirty="0" err="1"/>
              <a:t>evitar</a:t>
            </a:r>
            <a:r>
              <a:rPr lang="en-US" dirty="0"/>
              <a:t> </a:t>
            </a:r>
            <a:r>
              <a:rPr lang="en-US" dirty="0" err="1"/>
              <a:t>obstruir</a:t>
            </a:r>
            <a:r>
              <a:rPr lang="en-US" dirty="0"/>
              <a:t> la </a:t>
            </a:r>
            <a:r>
              <a:rPr lang="en-US" dirty="0" err="1"/>
              <a:t>visión</a:t>
            </a:r>
            <a:r>
              <a:rPr lang="en-US" dirty="0"/>
              <a:t> del </a:t>
            </a:r>
            <a:r>
              <a:rPr lang="en-US" dirty="0" err="1"/>
              <a:t>Parlamento</a:t>
            </a:r>
            <a:r>
              <a:rPr lang="en-US" dirty="0"/>
              <a:t>. La cupula central, </a:t>
            </a:r>
            <a:r>
              <a:rPr lang="en-US" dirty="0" err="1"/>
              <a:t>contiene</a:t>
            </a:r>
            <a:r>
              <a:rPr lang="en-US" dirty="0"/>
              <a:t> un </a:t>
            </a:r>
            <a:r>
              <a:rPr lang="en-US" dirty="0" err="1"/>
              <a:t>entramado</a:t>
            </a:r>
            <a:r>
              <a:rPr lang="en-US" dirty="0"/>
              <a:t> tubular y de cable </a:t>
            </a:r>
            <a:r>
              <a:rPr lang="en-US" dirty="0" err="1"/>
              <a:t>realizado</a:t>
            </a:r>
            <a:r>
              <a:rPr lang="en-US" dirty="0"/>
              <a:t> </a:t>
            </a:r>
            <a:r>
              <a:rPr lang="en-US" dirty="0" err="1"/>
              <a:t>en</a:t>
            </a:r>
            <a:r>
              <a:rPr lang="en-US" dirty="0"/>
              <a:t> </a:t>
            </a:r>
            <a:r>
              <a:rPr lang="en-US" dirty="0" err="1"/>
              <a:t>acero</a:t>
            </a:r>
            <a:r>
              <a:rPr lang="en-US" dirty="0"/>
              <a:t> </a:t>
            </a:r>
            <a:r>
              <a:rPr lang="en-US" dirty="0" err="1"/>
              <a:t>inoxidable</a:t>
            </a:r>
            <a:r>
              <a:rPr lang="en-US" dirty="0"/>
              <a:t> que converge </a:t>
            </a:r>
            <a:r>
              <a:rPr lang="en-US" dirty="0" err="1"/>
              <a:t>en</a:t>
            </a:r>
            <a:r>
              <a:rPr lang="en-US" dirty="0"/>
              <a:t> </a:t>
            </a:r>
            <a:r>
              <a:rPr lang="en-US" dirty="0" err="1"/>
              <a:t>nódulos</a:t>
            </a:r>
            <a:r>
              <a:rPr lang="en-US" dirty="0"/>
              <a:t> </a:t>
            </a:r>
            <a:r>
              <a:rPr lang="en-US" dirty="0" err="1"/>
              <a:t>reguladores</a:t>
            </a:r>
            <a:r>
              <a:rPr lang="en-US" dirty="0"/>
              <a:t> de </a:t>
            </a:r>
            <a:r>
              <a:rPr lang="en-US" dirty="0" err="1"/>
              <a:t>tensión</a:t>
            </a:r>
            <a:r>
              <a:rPr lang="en-US" dirty="0"/>
              <a:t>. La </a:t>
            </a:r>
            <a:r>
              <a:rPr lang="en-US" dirty="0" err="1"/>
              <a:t>segunda</a:t>
            </a:r>
            <a:r>
              <a:rPr lang="en-US" dirty="0"/>
              <a:t> </a:t>
            </a:r>
            <a:r>
              <a:rPr lang="en-US" dirty="0" err="1"/>
              <a:t>cúpula</a:t>
            </a:r>
            <a:r>
              <a:rPr lang="en-US" dirty="0"/>
              <a:t>, </a:t>
            </a:r>
            <a:r>
              <a:rPr lang="en-US" dirty="0" err="1"/>
              <a:t>conocida</a:t>
            </a:r>
            <a:r>
              <a:rPr lang="en-US" dirty="0"/>
              <a:t> </a:t>
            </a:r>
            <a:r>
              <a:rPr lang="en-US" dirty="0" err="1"/>
              <a:t>como</a:t>
            </a:r>
            <a:r>
              <a:rPr lang="en-US" dirty="0"/>
              <a:t> la </a:t>
            </a:r>
            <a:r>
              <a:rPr lang="en-US" dirty="0" err="1"/>
              <a:t>cúpula</a:t>
            </a:r>
            <a:r>
              <a:rPr lang="en-US" dirty="0"/>
              <a:t> VIP, </a:t>
            </a:r>
            <a:r>
              <a:rPr lang="en-US" dirty="0" err="1"/>
              <a:t>también</a:t>
            </a:r>
            <a:r>
              <a:rPr lang="en-US" dirty="0"/>
              <a:t> </a:t>
            </a:r>
            <a:r>
              <a:rPr lang="en-US" dirty="0" err="1"/>
              <a:t>está</a:t>
            </a:r>
            <a:r>
              <a:rPr lang="en-US" dirty="0"/>
              <a:t> </a:t>
            </a:r>
            <a:r>
              <a:rPr lang="en-US" dirty="0" err="1"/>
              <a:t>realizada</a:t>
            </a:r>
            <a:r>
              <a:rPr lang="en-US" dirty="0"/>
              <a:t> con </a:t>
            </a:r>
            <a:r>
              <a:rPr lang="en-US" dirty="0" err="1"/>
              <a:t>tubos</a:t>
            </a:r>
            <a:r>
              <a:rPr lang="en-US" dirty="0"/>
              <a:t> de </a:t>
            </a:r>
            <a:r>
              <a:rPr lang="en-US" dirty="0" err="1"/>
              <a:t>acero</a:t>
            </a:r>
            <a:r>
              <a:rPr lang="en-US" dirty="0"/>
              <a:t> </a:t>
            </a:r>
            <a:r>
              <a:rPr lang="en-US" dirty="0" err="1"/>
              <a:t>inoxidable</a:t>
            </a:r>
            <a:r>
              <a:rPr lang="en-US" dirty="0"/>
              <a:t> y </a:t>
            </a:r>
            <a:r>
              <a:rPr lang="en-US" dirty="0" err="1"/>
              <a:t>tiene</a:t>
            </a:r>
            <a:r>
              <a:rPr lang="en-US" dirty="0"/>
              <a:t> un </a:t>
            </a:r>
            <a:r>
              <a:rPr lang="en-US" dirty="0" err="1"/>
              <a:t>diámetro</a:t>
            </a:r>
            <a:r>
              <a:rPr lang="en-US" dirty="0"/>
              <a:t> de 16m y </a:t>
            </a:r>
            <a:r>
              <a:rPr lang="en-US" dirty="0" err="1"/>
              <a:t>una</a:t>
            </a:r>
            <a:r>
              <a:rPr lang="en-US" dirty="0"/>
              <a:t> </a:t>
            </a:r>
            <a:r>
              <a:rPr lang="en-US" dirty="0" err="1"/>
              <a:t>altura</a:t>
            </a:r>
            <a:r>
              <a:rPr lang="en-US" dirty="0"/>
              <a:t> de 2,5m. </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36</a:t>
            </a:fld>
            <a:endParaRPr lang="fr-BE" dirty="0"/>
          </a:p>
        </p:txBody>
      </p:sp>
      <p:grpSp>
        <p:nvGrpSpPr>
          <p:cNvPr id="13" name="Group 12"/>
          <p:cNvGrpSpPr/>
          <p:nvPr/>
        </p:nvGrpSpPr>
        <p:grpSpPr>
          <a:xfrm>
            <a:off x="9579" y="692696"/>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extLst>
              <p:ext uri="{D42A27DB-BD31-4B8C-83A1-F6EECF244321}">
                <p14:modId xmlns:p14="http://schemas.microsoft.com/office/powerpoint/2010/main" val="665781032"/>
              </p:ext>
            </p:extLst>
          </p:nvPr>
        </p:nvGraphicFramePr>
        <p:xfrm>
          <a:off x="13229" y="5038882"/>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1. </a:t>
                      </a:r>
                      <a:r>
                        <a:rPr lang="fr-FR" sz="1400" dirty="0" err="1"/>
                        <a:t>Izquierda</a:t>
                      </a:r>
                      <a:r>
                        <a:rPr lang="fr-FR" sz="1400" baseline="0" dirty="0"/>
                        <a:t> </a:t>
                      </a:r>
                      <a:r>
                        <a:rPr lang="fr-FR" sz="1400" dirty="0"/>
                        <a:t>:  Vista </a:t>
                      </a:r>
                      <a:r>
                        <a:rPr lang="fr-FR" sz="1400" dirty="0" err="1"/>
                        <a:t>general</a:t>
                      </a:r>
                      <a:r>
                        <a:rPr lang="fr-FR" sz="1400" dirty="0"/>
                        <a:t>,</a:t>
                      </a:r>
                      <a:r>
                        <a:rPr lang="fr-FR" sz="1400" baseline="0" dirty="0"/>
                        <a:t> con el </a:t>
                      </a:r>
                      <a:r>
                        <a:rPr lang="fr-FR" sz="1400" baseline="0" dirty="0" err="1"/>
                        <a:t>parlamento</a:t>
                      </a:r>
                      <a:r>
                        <a:rPr lang="fr-FR" sz="1400" baseline="0" dirty="0"/>
                        <a:t> al </a:t>
                      </a:r>
                      <a:r>
                        <a:rPr lang="fr-FR" sz="1400" baseline="0" dirty="0" err="1"/>
                        <a:t>fondo</a:t>
                      </a:r>
                      <a:r>
                        <a:rPr lang="fr-FR" sz="1400" dirty="0"/>
                        <a:t>. </a:t>
                      </a:r>
                      <a:endParaRPr lang="nl-BE"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2. </a:t>
                      </a:r>
                      <a:r>
                        <a:rPr lang="fr-FR" sz="1400" dirty="0" err="1"/>
                        <a:t>Derecha</a:t>
                      </a:r>
                      <a:r>
                        <a:rPr lang="fr-FR" sz="1400" dirty="0"/>
                        <a:t>: </a:t>
                      </a:r>
                      <a:r>
                        <a:rPr lang="en-US" sz="1400" dirty="0"/>
                        <a:t>Vista</a:t>
                      </a:r>
                      <a:r>
                        <a:rPr lang="en-US" sz="1400" baseline="0" dirty="0"/>
                        <a:t> de la cupula central</a:t>
                      </a:r>
                      <a:endParaRPr lang="en-US" sz="1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4880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etalroof.ltd.uk/our_work/stainless_steel_standing_seam_roof_leicester/leic_2_lge.jpg"/>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Content Placeholder 2"/>
          <p:cNvSpPr txBox="1">
            <a:spLocks/>
          </p:cNvSpPr>
          <p:nvPr/>
        </p:nvSpPr>
        <p:spPr>
          <a:xfrm rot="16200000">
            <a:off x="-2602066" y="2790706"/>
            <a:ext cx="6546604" cy="1342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a:t>En </a:t>
            </a:r>
            <a:r>
              <a:rPr lang="fr-FR" sz="1800" dirty="0" err="1"/>
              <a:t>sentido</a:t>
            </a:r>
            <a:r>
              <a:rPr lang="fr-FR" sz="1800" dirty="0"/>
              <a:t> </a:t>
            </a:r>
            <a:r>
              <a:rPr lang="fr-FR" sz="1800" dirty="0" err="1"/>
              <a:t>horario</a:t>
            </a:r>
            <a:r>
              <a:rPr lang="fr-FR" sz="1800" dirty="0"/>
              <a:t> </a:t>
            </a:r>
            <a:r>
              <a:rPr lang="fr-FR" sz="1800" dirty="0" err="1"/>
              <a:t>desde</a:t>
            </a:r>
            <a:r>
              <a:rPr lang="fr-FR" sz="1800" dirty="0"/>
              <a:t> </a:t>
            </a:r>
            <a:r>
              <a:rPr lang="fr-FR" sz="1800" dirty="0" err="1"/>
              <a:t>esquina</a:t>
            </a:r>
            <a:r>
              <a:rPr lang="fr-FR" sz="1800" dirty="0"/>
              <a:t> </a:t>
            </a:r>
            <a:r>
              <a:rPr lang="fr-FR" sz="1800" dirty="0" err="1"/>
              <a:t>superior</a:t>
            </a:r>
            <a:r>
              <a:rPr lang="fr-FR" sz="1800" dirty="0"/>
              <a:t> izquierda:</a:t>
            </a:r>
            <a:r>
              <a:rPr lang="fr-FR" sz="1800" baseline="50000" dirty="0"/>
              <a:t>1</a:t>
            </a:r>
          </a:p>
          <a:p>
            <a:pPr marL="0" indent="0">
              <a:buNone/>
            </a:pPr>
            <a:r>
              <a:rPr lang="fr-FR" sz="1800" dirty="0"/>
              <a:t>1. </a:t>
            </a:r>
            <a:r>
              <a:rPr lang="fr-FR" sz="1800" dirty="0" err="1"/>
              <a:t>Tejado</a:t>
            </a:r>
            <a:r>
              <a:rPr lang="fr-FR" sz="1800" dirty="0"/>
              <a:t> de </a:t>
            </a:r>
            <a:r>
              <a:rPr lang="fr-FR" sz="1800" dirty="0" err="1"/>
              <a:t>una</a:t>
            </a:r>
            <a:r>
              <a:rPr lang="fr-FR" sz="1800" dirty="0"/>
              <a:t> </a:t>
            </a:r>
            <a:r>
              <a:rPr lang="fr-FR" sz="1800" dirty="0" err="1"/>
              <a:t>iglesia</a:t>
            </a:r>
            <a:r>
              <a:rPr lang="fr-FR" sz="1800" dirty="0"/>
              <a:t> en </a:t>
            </a:r>
            <a:r>
              <a:rPr lang="fr-FR" sz="1800" dirty="0" err="1"/>
              <a:t>acero</a:t>
            </a:r>
            <a:r>
              <a:rPr lang="fr-FR" sz="1800" dirty="0"/>
              <a:t> </a:t>
            </a:r>
            <a:r>
              <a:rPr lang="fr-FR" sz="1800" dirty="0" err="1"/>
              <a:t>inoxidable</a:t>
            </a:r>
            <a:r>
              <a:rPr lang="fr-FR" sz="1800" dirty="0"/>
              <a:t>, Leicester, UK</a:t>
            </a:r>
          </a:p>
          <a:p>
            <a:pPr marL="0" indent="0">
              <a:buNone/>
            </a:pPr>
            <a:r>
              <a:rPr lang="fr-FR" sz="1800" dirty="0"/>
              <a:t>2. </a:t>
            </a:r>
            <a:r>
              <a:rPr lang="fr-FR" sz="1800" dirty="0" err="1"/>
              <a:t>Restaurante</a:t>
            </a:r>
            <a:r>
              <a:rPr lang="fr-FR" sz="1800" dirty="0"/>
              <a:t> </a:t>
            </a:r>
            <a:r>
              <a:rPr lang="fr-FR" sz="1800" dirty="0" err="1"/>
              <a:t>escolar</a:t>
            </a:r>
            <a:r>
              <a:rPr lang="fr-FR" sz="1800" dirty="0"/>
              <a:t>, Oyonnax, Francia</a:t>
            </a:r>
          </a:p>
          <a:p>
            <a:pPr marL="0" indent="0">
              <a:buFont typeface="Arial" pitchFamily="34" charset="0"/>
              <a:buNone/>
            </a:pPr>
            <a:r>
              <a:rPr lang="fr-FR" sz="1800" dirty="0"/>
              <a:t>3. </a:t>
            </a:r>
            <a:r>
              <a:rPr lang="fr-FR" sz="1800" dirty="0" err="1"/>
              <a:t>Universum</a:t>
            </a:r>
            <a:r>
              <a:rPr lang="fr-FR" sz="1800" dirty="0"/>
              <a:t> Science centre, </a:t>
            </a:r>
            <a:r>
              <a:rPr lang="fr-FR" sz="1800" dirty="0" err="1"/>
              <a:t>Bremen</a:t>
            </a:r>
            <a:r>
              <a:rPr lang="fr-FR" sz="1800" dirty="0"/>
              <a:t>, </a:t>
            </a:r>
            <a:r>
              <a:rPr lang="fr-FR" sz="1800" dirty="0" err="1"/>
              <a:t>Alemania</a:t>
            </a:r>
            <a:endParaRPr lang="fr-FR" sz="1800" dirty="0"/>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Slide Number Placeholder 1"/>
          <p:cNvSpPr>
            <a:spLocks noGrp="1"/>
          </p:cNvSpPr>
          <p:nvPr>
            <p:ph type="sldNum" sz="quarter" idx="4"/>
          </p:nvPr>
        </p:nvSpPr>
        <p:spPr/>
        <p:txBody>
          <a:bodyPr/>
          <a:lstStyle/>
          <a:p>
            <a:fld id="{5AF66AA0-E37C-4065-8BE7-D4086C065B53}" type="slidenum">
              <a:rPr lang="fr-BE" smtClean="0"/>
              <a:pPr/>
              <a:t>37</a:t>
            </a:fld>
            <a:endParaRPr lang="fr-BE" dirty="0"/>
          </a:p>
        </p:txBody>
      </p:sp>
    </p:spTree>
    <p:extLst>
      <p:ext uri="{BB962C8B-B14F-4D97-AF65-F5344CB8AC3E}">
        <p14:creationId xmlns:p14="http://schemas.microsoft.com/office/powerpoint/2010/main" val="1288034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www.fosterandpartners.com/data/projects/1716/img0.jpg"/>
          <p:cNvSpPr>
            <a:spLocks noChangeAspect="1" noChangeArrowheads="1"/>
          </p:cNvSpPr>
          <p:nvPr/>
        </p:nvSpPr>
        <p:spPr bwMode="auto">
          <a:xfrm>
            <a:off x="155575" y="-3657600"/>
            <a:ext cx="12192000" cy="762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a:xfrm>
            <a:off x="1789170" y="5013176"/>
            <a:ext cx="5486400" cy="566738"/>
          </a:xfrm>
        </p:spPr>
        <p:txBody>
          <a:bodyPr>
            <a:normAutofit fontScale="90000"/>
          </a:bodyPr>
          <a:lstStyle/>
          <a:p>
            <a:r>
              <a:rPr lang="en-US" dirty="0" err="1"/>
              <a:t>Pabellón</a:t>
            </a:r>
            <a:r>
              <a:rPr lang="en-US" dirty="0"/>
              <a:t> de </a:t>
            </a:r>
            <a:r>
              <a:rPr lang="en-US" dirty="0" err="1"/>
              <a:t>Emiratos</a:t>
            </a:r>
            <a:r>
              <a:rPr lang="en-US" dirty="0"/>
              <a:t> </a:t>
            </a:r>
            <a:r>
              <a:rPr lang="en-US" dirty="0" err="1"/>
              <a:t>Arebes</a:t>
            </a:r>
            <a:r>
              <a:rPr lang="en-US" dirty="0"/>
              <a:t> </a:t>
            </a:r>
            <a:r>
              <a:rPr lang="en-US" dirty="0" err="1"/>
              <a:t>Unidos</a:t>
            </a:r>
            <a:r>
              <a:rPr lang="en-US" dirty="0"/>
              <a:t> </a:t>
            </a:r>
            <a:r>
              <a:rPr lang="en-US" dirty="0" err="1"/>
              <a:t>en</a:t>
            </a:r>
            <a:r>
              <a:rPr lang="en-US" dirty="0"/>
              <a:t> la expo de </a:t>
            </a:r>
            <a:r>
              <a:rPr lang="en-US" dirty="0" err="1"/>
              <a:t>Sanghaï</a:t>
            </a:r>
            <a:r>
              <a:rPr lang="en-US" dirty="0"/>
              <a:t> </a:t>
            </a:r>
            <a:r>
              <a:rPr lang="en-US" baseline="50000" dirty="0"/>
              <a:t>8</a:t>
            </a:r>
            <a:br>
              <a:rPr lang="en-US" dirty="0"/>
            </a:br>
            <a:r>
              <a:rPr lang="en-US" dirty="0" err="1"/>
              <a:t>Arquitectos</a:t>
            </a:r>
            <a:r>
              <a:rPr lang="en-US" dirty="0"/>
              <a:t>: Foster &amp;Partners</a:t>
            </a:r>
            <a:endParaRPr lang="fr-FR" dirty="0"/>
          </a:p>
        </p:txBody>
      </p:sp>
      <p:sp>
        <p:nvSpPr>
          <p:cNvPr id="8" name="Text Placeholder 7"/>
          <p:cNvSpPr>
            <a:spLocks noGrp="1"/>
          </p:cNvSpPr>
          <p:nvPr>
            <p:ph type="body" sz="half" idx="2"/>
          </p:nvPr>
        </p:nvSpPr>
        <p:spPr>
          <a:xfrm>
            <a:off x="1828800" y="5589240"/>
            <a:ext cx="5486400" cy="804862"/>
          </a:xfrm>
        </p:spPr>
        <p:txBody>
          <a:bodyPr>
            <a:normAutofit/>
          </a:bodyPr>
          <a:lstStyle/>
          <a:p>
            <a:pPr algn="just"/>
            <a:r>
              <a:rPr lang="en-US" dirty="0"/>
              <a:t>La </a:t>
            </a:r>
            <a:r>
              <a:rPr lang="en-US" dirty="0" err="1"/>
              <a:t>estructura</a:t>
            </a:r>
            <a:r>
              <a:rPr lang="en-US" dirty="0"/>
              <a:t> </a:t>
            </a:r>
            <a:r>
              <a:rPr lang="en-US" dirty="0" err="1"/>
              <a:t>en</a:t>
            </a:r>
            <a:r>
              <a:rPr lang="en-US" dirty="0"/>
              <a:t> forma de </a:t>
            </a:r>
            <a:r>
              <a:rPr lang="en-US" dirty="0" err="1"/>
              <a:t>duna</a:t>
            </a:r>
            <a:r>
              <a:rPr lang="en-US" dirty="0"/>
              <a:t> </a:t>
            </a:r>
            <a:r>
              <a:rPr lang="en-US" dirty="0" err="1"/>
              <a:t>está</a:t>
            </a:r>
            <a:r>
              <a:rPr lang="en-US" dirty="0"/>
              <a:t> </a:t>
            </a:r>
            <a:r>
              <a:rPr lang="en-US" dirty="0" err="1"/>
              <a:t>realizada</a:t>
            </a:r>
            <a:r>
              <a:rPr lang="en-US" dirty="0"/>
              <a:t> a </a:t>
            </a:r>
            <a:r>
              <a:rPr lang="en-US" dirty="0" err="1"/>
              <a:t>partir</a:t>
            </a:r>
            <a:r>
              <a:rPr lang="en-US" dirty="0"/>
              <a:t> de un </a:t>
            </a:r>
            <a:r>
              <a:rPr lang="en-US" dirty="0" err="1"/>
              <a:t>entramado</a:t>
            </a:r>
            <a:r>
              <a:rPr lang="en-US" dirty="0"/>
              <a:t> triangular </a:t>
            </a:r>
            <a:r>
              <a:rPr lang="en-US" dirty="0" err="1"/>
              <a:t>recubierto</a:t>
            </a:r>
            <a:r>
              <a:rPr lang="en-US" dirty="0"/>
              <a:t> con </a:t>
            </a:r>
            <a:r>
              <a:rPr lang="en-US" dirty="0" err="1"/>
              <a:t>paneles</a:t>
            </a:r>
            <a:r>
              <a:rPr lang="en-US" dirty="0"/>
              <a:t> </a:t>
            </a:r>
            <a:r>
              <a:rPr lang="en-US" dirty="0" err="1"/>
              <a:t>coloreados</a:t>
            </a:r>
            <a:r>
              <a:rPr lang="en-US" dirty="0"/>
              <a:t> de </a:t>
            </a:r>
            <a:r>
              <a:rPr lang="en-US" dirty="0" err="1"/>
              <a:t>acero</a:t>
            </a:r>
            <a:r>
              <a:rPr lang="en-US" dirty="0"/>
              <a:t> </a:t>
            </a:r>
            <a:r>
              <a:rPr lang="en-US" dirty="0" err="1"/>
              <a:t>inoxidables</a:t>
            </a:r>
            <a:r>
              <a:rPr lang="en-US" dirty="0"/>
              <a:t>. </a:t>
            </a:r>
            <a:r>
              <a:rPr lang="en-US" dirty="0" err="1"/>
              <a:t>Fué</a:t>
            </a:r>
            <a:r>
              <a:rPr lang="en-US" dirty="0"/>
              <a:t> </a:t>
            </a:r>
            <a:r>
              <a:rPr lang="en-US" dirty="0" err="1"/>
              <a:t>diseñado</a:t>
            </a:r>
            <a:r>
              <a:rPr lang="en-US" dirty="0"/>
              <a:t> para </a:t>
            </a:r>
            <a:r>
              <a:rPr lang="en-US" dirty="0" err="1"/>
              <a:t>su</a:t>
            </a:r>
            <a:r>
              <a:rPr lang="en-US" dirty="0"/>
              <a:t> posterior </a:t>
            </a:r>
            <a:r>
              <a:rPr lang="en-US" dirty="0" err="1"/>
              <a:t>desmantelamiento</a:t>
            </a:r>
            <a:r>
              <a:rPr lang="en-US"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38</a:t>
            </a:fld>
            <a:endParaRPr lang="fr-BE" dirty="0"/>
          </a:p>
        </p:txBody>
      </p:sp>
    </p:spTree>
    <p:extLst>
      <p:ext uri="{BB962C8B-B14F-4D97-AF65-F5344CB8AC3E}">
        <p14:creationId xmlns:p14="http://schemas.microsoft.com/office/powerpoint/2010/main" val="250605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1758"/>
            <a:ext cx="5486400" cy="566738"/>
          </a:xfrm>
        </p:spPr>
        <p:txBody>
          <a:bodyPr>
            <a:noAutofit/>
          </a:bodyPr>
          <a:lstStyle/>
          <a:p>
            <a:r>
              <a:rPr lang="fr-FR" dirty="0" err="1"/>
              <a:t>Nuevo</a:t>
            </a:r>
            <a:r>
              <a:rPr lang="fr-FR" dirty="0"/>
              <a:t> </a:t>
            </a:r>
            <a:r>
              <a:rPr lang="fr-FR" dirty="0" err="1"/>
              <a:t>aeropuerto</a:t>
            </a:r>
            <a:r>
              <a:rPr lang="fr-FR" dirty="0"/>
              <a:t> de Doha , Qatar</a:t>
            </a:r>
            <a:r>
              <a:rPr lang="fr-FR" baseline="50000" dirty="0"/>
              <a:t>9-10</a:t>
            </a:r>
            <a:br>
              <a:rPr lang="fr-FR" dirty="0"/>
            </a:br>
            <a:r>
              <a:rPr lang="fr-FR" dirty="0" err="1"/>
              <a:t>Arquitectos</a:t>
            </a:r>
            <a:r>
              <a:rPr lang="fr-FR" dirty="0"/>
              <a:t>: HOK</a:t>
            </a:r>
          </a:p>
        </p:txBody>
      </p:sp>
      <p:sp>
        <p:nvSpPr>
          <p:cNvPr id="10" name="Text Placeholder 9"/>
          <p:cNvSpPr>
            <a:spLocks noGrp="1"/>
          </p:cNvSpPr>
          <p:nvPr>
            <p:ph type="body" sz="half" idx="2"/>
          </p:nvPr>
        </p:nvSpPr>
        <p:spPr>
          <a:xfrm>
            <a:off x="3838905" y="4365104"/>
            <a:ext cx="3723693" cy="2329188"/>
          </a:xfrm>
        </p:spPr>
        <p:txBody>
          <a:bodyPr>
            <a:normAutofit lnSpcReduction="10000"/>
          </a:bodyPr>
          <a:lstStyle/>
          <a:p>
            <a:pPr algn="just"/>
            <a:r>
              <a:rPr lang="fr-FR" sz="1600" dirty="0"/>
              <a:t>El </a:t>
            </a:r>
            <a:r>
              <a:rPr lang="fr-FR" sz="1600" dirty="0" err="1"/>
              <a:t>tejado</a:t>
            </a:r>
            <a:r>
              <a:rPr lang="fr-FR" sz="1600" dirty="0"/>
              <a:t> </a:t>
            </a:r>
            <a:r>
              <a:rPr lang="fr-FR" sz="1600" dirty="0" err="1"/>
              <a:t>ondulado</a:t>
            </a:r>
            <a:r>
              <a:rPr lang="fr-FR" sz="1600" dirty="0"/>
              <a:t> </a:t>
            </a:r>
            <a:r>
              <a:rPr lang="fr-FR" sz="1600" dirty="0" err="1"/>
              <a:t>está</a:t>
            </a:r>
            <a:r>
              <a:rPr lang="fr-FR" sz="1600" dirty="0"/>
              <a:t> </a:t>
            </a:r>
            <a:r>
              <a:rPr lang="fr-FR" sz="1600" dirty="0" err="1"/>
              <a:t>considerado</a:t>
            </a:r>
            <a:r>
              <a:rPr lang="fr-FR" sz="1600" dirty="0"/>
              <a:t> el </a:t>
            </a:r>
            <a:r>
              <a:rPr lang="fr-FR" sz="1600" dirty="0" err="1"/>
              <a:t>más</a:t>
            </a:r>
            <a:r>
              <a:rPr lang="fr-FR" sz="1600" dirty="0"/>
              <a:t> grande </a:t>
            </a:r>
            <a:r>
              <a:rPr lang="fr-FR" sz="1600" dirty="0" err="1"/>
              <a:t>construido</a:t>
            </a:r>
            <a:r>
              <a:rPr lang="fr-FR" sz="1600" dirty="0"/>
              <a:t> con </a:t>
            </a:r>
            <a:r>
              <a:rPr lang="fr-FR" sz="1600" dirty="0" err="1"/>
              <a:t>acero</a:t>
            </a:r>
            <a:r>
              <a:rPr lang="fr-FR" sz="1600" dirty="0"/>
              <a:t> </a:t>
            </a:r>
            <a:r>
              <a:rPr lang="fr-FR" sz="1600" dirty="0" err="1"/>
              <a:t>inoxidable</a:t>
            </a:r>
            <a:r>
              <a:rPr lang="fr-FR" sz="1600" dirty="0"/>
              <a:t> (195.000m²).</a:t>
            </a:r>
          </a:p>
          <a:p>
            <a:pPr algn="just"/>
            <a:r>
              <a:rPr lang="fr-FR" sz="1600" dirty="0" err="1"/>
              <a:t>Está</a:t>
            </a:r>
            <a:r>
              <a:rPr lang="fr-FR" sz="1600" dirty="0"/>
              <a:t> </a:t>
            </a:r>
            <a:r>
              <a:rPr lang="fr-FR" sz="1600" dirty="0" err="1"/>
              <a:t>realizado</a:t>
            </a:r>
            <a:r>
              <a:rPr lang="fr-FR" sz="1600" dirty="0"/>
              <a:t> en </a:t>
            </a:r>
            <a:r>
              <a:rPr lang="fr-FR" sz="1600" dirty="0" err="1"/>
              <a:t>acero</a:t>
            </a:r>
            <a:r>
              <a:rPr lang="fr-FR" sz="1600" dirty="0"/>
              <a:t> </a:t>
            </a:r>
            <a:r>
              <a:rPr lang="fr-FR" sz="1600" dirty="0" err="1"/>
              <a:t>inoxidable</a:t>
            </a:r>
            <a:r>
              <a:rPr lang="fr-FR" sz="1600" dirty="0"/>
              <a:t> en un </a:t>
            </a:r>
            <a:r>
              <a:rPr lang="fr-FR" sz="1600" dirty="0" err="1"/>
              <a:t>acabado</a:t>
            </a:r>
            <a:r>
              <a:rPr lang="fr-FR" sz="1600" dirty="0"/>
              <a:t> no </a:t>
            </a:r>
            <a:r>
              <a:rPr lang="fr-FR" sz="1600" dirty="0" err="1"/>
              <a:t>direccional</a:t>
            </a:r>
            <a:r>
              <a:rPr lang="fr-FR" sz="1600" dirty="0"/>
              <a:t>, de </a:t>
            </a:r>
            <a:r>
              <a:rPr lang="fr-FR" sz="1600" dirty="0" err="1"/>
              <a:t>bajo</a:t>
            </a:r>
            <a:r>
              <a:rPr lang="fr-FR" sz="1600" dirty="0"/>
              <a:t> </a:t>
            </a:r>
            <a:r>
              <a:rPr lang="fr-FR" sz="1600" dirty="0" err="1"/>
              <a:t>brillo</a:t>
            </a:r>
            <a:r>
              <a:rPr lang="fr-FR" sz="1600" dirty="0"/>
              <a:t> y </a:t>
            </a:r>
            <a:r>
              <a:rPr lang="fr-FR" sz="1600" dirty="0" err="1"/>
              <a:t>texturado</a:t>
            </a:r>
            <a:r>
              <a:rPr lang="fr-FR" sz="1600" dirty="0"/>
              <a:t> de </a:t>
            </a:r>
            <a:r>
              <a:rPr lang="fr-FR" sz="1600" dirty="0" err="1"/>
              <a:t>manera</a:t>
            </a:r>
            <a:r>
              <a:rPr lang="fr-FR" sz="1600" dirty="0"/>
              <a:t> uniforme</a:t>
            </a:r>
            <a:r>
              <a:rPr lang="en-US" sz="1600" dirty="0"/>
              <a:t>.  </a:t>
            </a:r>
          </a:p>
          <a:p>
            <a:pPr algn="just"/>
            <a:r>
              <a:rPr lang="en-US" sz="1600" dirty="0"/>
              <a:t>El </a:t>
            </a:r>
            <a:r>
              <a:rPr lang="en-US" sz="1600" dirty="0" err="1"/>
              <a:t>tipo</a:t>
            </a:r>
            <a:r>
              <a:rPr lang="en-US" sz="1600" dirty="0"/>
              <a:t> de </a:t>
            </a:r>
            <a:r>
              <a:rPr lang="en-US" sz="1600" dirty="0" err="1"/>
              <a:t>acero</a:t>
            </a:r>
            <a:r>
              <a:rPr lang="en-US" sz="1600" dirty="0"/>
              <a:t> </a:t>
            </a:r>
            <a:r>
              <a:rPr lang="en-US" sz="1600" dirty="0" err="1"/>
              <a:t>seleccionado</a:t>
            </a:r>
            <a:r>
              <a:rPr lang="en-US" sz="1600" dirty="0"/>
              <a:t> </a:t>
            </a:r>
            <a:r>
              <a:rPr lang="en-US" sz="1600" dirty="0" err="1"/>
              <a:t>fue</a:t>
            </a:r>
            <a:r>
              <a:rPr lang="en-US" sz="1600" dirty="0"/>
              <a:t> un lean duplex. </a:t>
            </a:r>
          </a:p>
          <a:p>
            <a:pPr algn="just"/>
            <a:r>
              <a:rPr lang="en-US" sz="1600" dirty="0"/>
              <a:t>No se </a:t>
            </a:r>
            <a:r>
              <a:rPr lang="en-US" sz="1600" dirty="0" err="1"/>
              <a:t>requiere</a:t>
            </a:r>
            <a:r>
              <a:rPr lang="en-US" sz="1600" dirty="0"/>
              <a:t> </a:t>
            </a:r>
            <a:r>
              <a:rPr lang="en-US" sz="1600" dirty="0" err="1"/>
              <a:t>mantenimiento</a:t>
            </a:r>
            <a:r>
              <a:rPr lang="nl-BE" sz="1600" dirty="0"/>
              <a:t>.</a:t>
            </a:r>
            <a:endParaRPr lang="fr-FR" sz="160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39</a:t>
            </a:fld>
            <a:endParaRPr lang="fr-BE" dirty="0"/>
          </a:p>
        </p:txBody>
      </p:sp>
      <p:pic>
        <p:nvPicPr>
          <p:cNvPr id="1026"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807148"/>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4293096"/>
            <a:ext cx="3601793" cy="2401196"/>
          </a:xfrm>
          <a:prstGeom prst="rect">
            <a:avLst/>
          </a:prstGeom>
          <a:ln>
            <a:solidFill>
              <a:schemeClr val="tx1"/>
            </a:solidFill>
          </a:ln>
        </p:spPr>
      </p:pic>
    </p:spTree>
    <p:extLst>
      <p:ext uri="{BB962C8B-B14F-4D97-AF65-F5344CB8AC3E}">
        <p14:creationId xmlns:p14="http://schemas.microsoft.com/office/powerpoint/2010/main" val="57864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BE"/>
              <a:t>Fachadas</a:t>
            </a:r>
            <a:endParaRPr lang="nl-BE" dirty="0"/>
          </a:p>
        </p:txBody>
      </p:sp>
      <p:sp>
        <p:nvSpPr>
          <p:cNvPr id="3" name="Content Placeholder 2"/>
          <p:cNvSpPr>
            <a:spLocks noGrp="1"/>
          </p:cNvSpPr>
          <p:nvPr>
            <p:ph idx="1"/>
          </p:nvPr>
        </p:nvSpPr>
        <p:spPr/>
        <p:txBody>
          <a:bodyPr>
            <a:normAutofit fontScale="92500" lnSpcReduction="10000"/>
          </a:bodyPr>
          <a:lstStyle/>
          <a:p>
            <a:pPr marL="0" indent="0">
              <a:buNone/>
            </a:pPr>
            <a:r>
              <a:rPr lang="fr-FR" sz="1800" b="1" dirty="0" err="1"/>
              <a:t>Referencias</a:t>
            </a:r>
            <a:r>
              <a:rPr lang="fr-FR" sz="1800" b="1" dirty="0"/>
              <a:t> (2/2):</a:t>
            </a:r>
            <a:endParaRPr lang="fr-FR" sz="1800" b="1" dirty="0">
              <a:hlinkClick r:id="rId2"/>
            </a:endParaRPr>
          </a:p>
          <a:p>
            <a:pPr marL="514350" indent="-514350">
              <a:buFont typeface="+mj-lt"/>
              <a:buAutoNum type="arabicPeriod" startAt="15"/>
            </a:pPr>
            <a:r>
              <a:rPr lang="fr-FR" sz="1800" dirty="0">
                <a:hlinkClick r:id="rId3"/>
              </a:rPr>
              <a:t>http://www.dailymail.co.uk/travel/article-1284591/Abu-Dhabi-Capital-Gate-skyscraper-leans-times-Tower-Pisa.html</a:t>
            </a:r>
            <a:endParaRPr lang="fr-FR" sz="1800" dirty="0">
              <a:hlinkClick r:id="rId4"/>
            </a:endParaRPr>
          </a:p>
          <a:p>
            <a:pPr marL="514350" indent="-514350">
              <a:buFont typeface="+mj-lt"/>
              <a:buAutoNum type="arabicPeriod" startAt="15"/>
            </a:pPr>
            <a:r>
              <a:rPr lang="fr-FR" sz="1800" dirty="0">
                <a:hlinkClick r:id="rId4"/>
              </a:rPr>
              <a:t>http://www.e-architect.co.uk/dubai/capital-gate-abu-dhabi</a:t>
            </a:r>
            <a:endParaRPr lang="fr-FR" sz="1800" dirty="0"/>
          </a:p>
          <a:p>
            <a:pPr marL="514350" indent="-514350">
              <a:buFont typeface="+mj-lt"/>
              <a:buAutoNum type="arabicPeriod" startAt="15"/>
            </a:pPr>
            <a:r>
              <a:rPr lang="fr-FR" sz="1800" dirty="0">
                <a:hlinkClick r:id="rId5"/>
              </a:rPr>
              <a:t>http://hda-paris.com/</a:t>
            </a:r>
            <a:r>
              <a:rPr lang="fr-FR" sz="1800" dirty="0"/>
              <a:t> </a:t>
            </a:r>
          </a:p>
          <a:p>
            <a:pPr marL="514350" indent="-514350">
              <a:buFont typeface="+mj-lt"/>
              <a:buAutoNum type="arabicPeriod" startAt="15"/>
            </a:pPr>
            <a:r>
              <a:rPr lang="fr-FR" sz="1800" dirty="0">
                <a:hlinkClick r:id="rId6"/>
              </a:rPr>
              <a:t>https://www.parisinfo.com/musee-monument-paris/71198/La-Geode</a:t>
            </a:r>
            <a:endParaRPr lang="fr-FR" sz="1800" dirty="0"/>
          </a:p>
          <a:p>
            <a:pPr marL="514350" indent="-514350">
              <a:buFont typeface="+mj-lt"/>
              <a:buAutoNum type="arabicPeriod" startAt="15"/>
            </a:pPr>
            <a:r>
              <a:rPr lang="fr-FR" sz="1800" dirty="0">
                <a:hlinkClick r:id="rId7"/>
              </a:rPr>
              <a:t>http://issuu.com/hda_paris/docs/hda_2011_references_web_issu</a:t>
            </a:r>
            <a:endParaRPr lang="fr-FR" sz="1800" dirty="0">
              <a:hlinkClick r:id="rId8"/>
            </a:endParaRPr>
          </a:p>
          <a:p>
            <a:pPr marL="514350" indent="-514350">
              <a:buFont typeface="+mj-lt"/>
              <a:buAutoNum type="arabicPeriod" startAt="15"/>
            </a:pPr>
            <a:r>
              <a:rPr lang="fr-FR" sz="1800" dirty="0">
                <a:hlinkClick r:id="rId8"/>
              </a:rPr>
              <a:t>http://5osa.tistory.com/entry/Cepezed-and-Ned-Kahn-Studios-Vertical-Canal-fa%C3%A7ade-Utrecht-Netherlands</a:t>
            </a:r>
            <a:r>
              <a:rPr lang="fr-FR" sz="1800" dirty="0"/>
              <a:t> </a:t>
            </a:r>
          </a:p>
          <a:p>
            <a:pPr marL="514350" indent="-514350">
              <a:buFont typeface="+mj-lt"/>
              <a:buAutoNum type="arabicPeriod" startAt="15"/>
            </a:pPr>
            <a:r>
              <a:rPr lang="fr-FR" sz="1800" dirty="0">
                <a:hlinkClick r:id="rId9"/>
              </a:rPr>
              <a:t>http://www.reseaux-artistes.fr/dossiers/beatrice-dacher/architecture-sully-2006-2010</a:t>
            </a:r>
            <a:r>
              <a:rPr lang="fr-FR" sz="1800" dirty="0"/>
              <a:t> </a:t>
            </a:r>
          </a:p>
          <a:p>
            <a:pPr marL="514350" indent="-514350">
              <a:buFont typeface="+mj-lt"/>
              <a:buAutoNum type="arabicPeriod" startAt="15"/>
            </a:pPr>
            <a:r>
              <a:rPr lang="fr-FR" sz="1800" dirty="0">
                <a:hlinkClick r:id="rId10"/>
              </a:rPr>
              <a:t>http://www.marneetgondoire.fr/les-albums-photos/album-photos-490/le-chateau-de-rentilly-renaissance-en-2013-230.html?cHash=d2d475c49fe75ee015495efb35c04460</a:t>
            </a:r>
            <a:endParaRPr lang="fr-FR" sz="1800" dirty="0"/>
          </a:p>
          <a:p>
            <a:pPr marL="514350" indent="-514350">
              <a:buFont typeface="+mj-lt"/>
              <a:buAutoNum type="arabicPeriod" startAt="15"/>
            </a:pPr>
            <a:r>
              <a:rPr lang="fr-FR" sz="1800" dirty="0">
                <a:hlinkClick r:id="rId11"/>
              </a:rPr>
              <a:t>http://www.marneetgondoire.fr/le-parc/les-espaces-1705.html</a:t>
            </a:r>
            <a:endParaRPr lang="fr-FR" sz="1800" dirty="0"/>
          </a:p>
          <a:p>
            <a:pPr marL="514350" indent="-514350">
              <a:buFont typeface="+mj-lt"/>
              <a:buAutoNum type="arabicPeriod" startAt="15"/>
            </a:pPr>
            <a:r>
              <a:rPr lang="fr-FR" sz="1800" dirty="0">
                <a:hlinkClick r:id="rId12"/>
              </a:rPr>
              <a:t>http://www.dezeen.com/2007/08/20/boiler-suit-by-thomas-heatherwick</a:t>
            </a:r>
            <a:endParaRPr lang="fr-FR" sz="1800" dirty="0"/>
          </a:p>
          <a:p>
            <a:pPr marL="514350" indent="-514350">
              <a:buFont typeface="+mj-lt"/>
              <a:buAutoNum type="arabicPeriod" startAt="15"/>
            </a:pPr>
            <a:r>
              <a:rPr lang="fr-FR" sz="1800" dirty="0">
                <a:hlinkClick r:id="rId13"/>
              </a:rPr>
              <a:t>http://www.gkdmediamesh.com/blog/the_role_of_metallic_mesh_in_transforming_stadium_architecture.html</a:t>
            </a:r>
            <a:endParaRPr lang="fr-FR" sz="18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4</a:t>
            </a:fld>
            <a:endParaRPr lang="fr-BE" dirty="0"/>
          </a:p>
        </p:txBody>
      </p:sp>
      <p:sp>
        <p:nvSpPr>
          <p:cNvPr id="6" name="TextBox 5"/>
          <p:cNvSpPr txBox="1"/>
          <p:nvPr/>
        </p:nvSpPr>
        <p:spPr>
          <a:xfrm rot="1948694">
            <a:off x="7695976" y="423202"/>
            <a:ext cx="1237343" cy="369332"/>
          </a:xfrm>
          <a:prstGeom prst="rect">
            <a:avLst/>
          </a:prstGeom>
          <a:noFill/>
          <a:ln>
            <a:solidFill>
              <a:srgbClr val="FF0000"/>
            </a:solidFill>
          </a:ln>
        </p:spPr>
        <p:txBody>
          <a:bodyPr wrap="square" rtlCol="0">
            <a:spAutoFit/>
          </a:bodyPr>
          <a:lstStyle/>
          <a:p>
            <a:pPr algn="ctr"/>
            <a:r>
              <a:rPr lang="fr-FR" b="1" dirty="0">
                <a:solidFill>
                  <a:srgbClr val="FF0000"/>
                </a:solidFill>
              </a:rPr>
              <a:t>REVISADO </a:t>
            </a:r>
          </a:p>
        </p:txBody>
      </p:sp>
    </p:spTree>
    <p:extLst>
      <p:ext uri="{BB962C8B-B14F-4D97-AF65-F5344CB8AC3E}">
        <p14:creationId xmlns:p14="http://schemas.microsoft.com/office/powerpoint/2010/main" val="1256594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err="1"/>
              <a:t>Tejados</a:t>
            </a:r>
            <a:r>
              <a:rPr lang="fr-FR" dirty="0"/>
              <a:t> verdes</a:t>
            </a:r>
            <a:r>
              <a:rPr lang="fr-FR" baseline="50000" dirty="0"/>
              <a:t>1-4, 11-12</a:t>
            </a:r>
          </a:p>
        </p:txBody>
      </p:sp>
      <p:sp>
        <p:nvSpPr>
          <p:cNvPr id="15" name="Content Placeholder 14"/>
          <p:cNvSpPr>
            <a:spLocks noGrp="1"/>
          </p:cNvSpPr>
          <p:nvPr>
            <p:ph sz="half" idx="1"/>
          </p:nvPr>
        </p:nvSpPr>
        <p:spPr>
          <a:xfrm>
            <a:off x="4716016" y="1628800"/>
            <a:ext cx="4038600" cy="5068880"/>
          </a:xfrm>
        </p:spPr>
        <p:txBody>
          <a:bodyPr>
            <a:normAutofit fontScale="55000" lnSpcReduction="20000"/>
          </a:bodyPr>
          <a:lstStyle/>
          <a:p>
            <a:pPr marL="0" indent="0">
              <a:buNone/>
            </a:pPr>
            <a:r>
              <a:rPr lang="nl-BE" b="1" u="sng" dirty="0"/>
              <a:t>Ventajas</a:t>
            </a:r>
            <a:endParaRPr lang="nl-BE" dirty="0"/>
          </a:p>
          <a:p>
            <a:pPr marL="0" indent="0">
              <a:buNone/>
            </a:pPr>
            <a:r>
              <a:rPr lang="nl-BE" dirty="0"/>
              <a:t>Mitiga las islas de calor</a:t>
            </a:r>
          </a:p>
          <a:p>
            <a:pPr marL="0" indent="0">
              <a:buNone/>
            </a:pPr>
            <a:r>
              <a:rPr lang="nl-BE" dirty="0"/>
              <a:t>Reduce el coste</a:t>
            </a:r>
          </a:p>
          <a:p>
            <a:pPr marL="0" indent="0">
              <a:buNone/>
            </a:pPr>
            <a:r>
              <a:rPr lang="nl-BE" dirty="0"/>
              <a:t>Promueve la biodiversidad</a:t>
            </a:r>
          </a:p>
          <a:p>
            <a:pPr marL="0" indent="0">
              <a:buNone/>
            </a:pPr>
            <a:r>
              <a:rPr lang="nl-BE" dirty="0"/>
              <a:t>Provee aislamiento</a:t>
            </a:r>
          </a:p>
          <a:p>
            <a:pPr marL="0" indent="0">
              <a:buNone/>
            </a:pPr>
            <a:r>
              <a:rPr lang="nl-BE" dirty="0"/>
              <a:t>Reduce el riesgo de inundaciones</a:t>
            </a:r>
          </a:p>
          <a:p>
            <a:pPr marL="0" indent="0">
              <a:buNone/>
            </a:pPr>
            <a:r>
              <a:rPr lang="nl-BE" dirty="0"/>
              <a:t>Reduce el ruido</a:t>
            </a:r>
          </a:p>
          <a:p>
            <a:pPr marL="0" indent="0">
              <a:buNone/>
            </a:pPr>
            <a:r>
              <a:rPr lang="nl-BE" dirty="0"/>
              <a:t>Absorve el CO2</a:t>
            </a:r>
            <a:endParaRPr lang="nl-BE" baseline="-25000" dirty="0"/>
          </a:p>
          <a:p>
            <a:pPr marL="0" indent="0">
              <a:buNone/>
            </a:pPr>
            <a:r>
              <a:rPr lang="nl-BE" dirty="0"/>
              <a:t>Estético</a:t>
            </a:r>
          </a:p>
          <a:p>
            <a:pPr marL="0" indent="0">
              <a:buNone/>
            </a:pPr>
            <a:r>
              <a:rPr lang="nl-BE" dirty="0"/>
              <a:t>Psicologicamente beneficioso</a:t>
            </a:r>
          </a:p>
          <a:p>
            <a:pPr marL="0" indent="0">
              <a:buNone/>
            </a:pPr>
            <a:r>
              <a:rPr lang="nl-BE"/>
              <a:t>Consecuencias sociales y economicas positivas</a:t>
            </a:r>
            <a:endParaRPr lang="nl-BE" dirty="0"/>
          </a:p>
          <a:p>
            <a:pPr marL="0" indent="0">
              <a:buNone/>
            </a:pPr>
            <a:endParaRPr lang="nl-BE" dirty="0"/>
          </a:p>
          <a:p>
            <a:pPr marL="0" indent="0">
              <a:buNone/>
            </a:pPr>
            <a:r>
              <a:rPr lang="nl-BE" b="1" u="sng" dirty="0"/>
              <a:t>Limites</a:t>
            </a:r>
          </a:p>
          <a:p>
            <a:pPr marL="0" indent="0">
              <a:buNone/>
            </a:pPr>
            <a:r>
              <a:rPr lang="nl-BE" dirty="0"/>
              <a:t>Requiere una estructura robusta</a:t>
            </a:r>
          </a:p>
          <a:p>
            <a:pPr marL="0" indent="0">
              <a:buNone/>
            </a:pPr>
            <a:r>
              <a:rPr lang="nl-BE" dirty="0"/>
              <a:t>Necesita un know-how apropiado</a:t>
            </a:r>
          </a:p>
          <a:p>
            <a:pPr marL="0" indent="0">
              <a:buNone/>
            </a:pPr>
            <a:r>
              <a:rPr lang="nl-BE" dirty="0"/>
              <a:t>Puede requerir agua en verano</a:t>
            </a:r>
          </a:p>
          <a:p>
            <a:pPr marL="0" indent="0">
              <a:buNone/>
            </a:pPr>
            <a:r>
              <a:rPr lang="nl-BE" dirty="0"/>
              <a:t>Requiere algo de mantenimiento</a:t>
            </a:r>
          </a:p>
          <a:p>
            <a:pPr marL="0" indent="0">
              <a:buNone/>
            </a:pPr>
            <a:r>
              <a:rPr lang="nl-BE" dirty="0"/>
              <a:t>Más caro</a:t>
            </a:r>
          </a:p>
        </p:txBody>
      </p:sp>
      <p:sp>
        <p:nvSpPr>
          <p:cNvPr id="2" name="Slide Number Placeholder 1"/>
          <p:cNvSpPr>
            <a:spLocks noGrp="1"/>
          </p:cNvSpPr>
          <p:nvPr>
            <p:ph type="sldNum" sz="quarter" idx="4"/>
          </p:nvPr>
        </p:nvSpPr>
        <p:spPr/>
        <p:txBody>
          <a:bodyPr/>
          <a:lstStyle/>
          <a:p>
            <a:fld id="{3C79E971-B6D8-4449-BD44-0CAE9D9A68DB}" type="slidenum">
              <a:rPr lang="fr-FR" smtClean="0"/>
              <a:pPr/>
              <a:t>40</a:t>
            </a:fld>
            <a:endParaRPr lang="fr-FR"/>
          </a:p>
        </p:txBody>
      </p:sp>
      <p:pic>
        <p:nvPicPr>
          <p:cNvPr id="20" name="Picture 2"/>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8578" y="4120480"/>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578" y="1600200"/>
            <a:ext cx="3996000" cy="2274641"/>
          </a:xfrm>
          <a:prstGeom prst="rect">
            <a:avLst/>
          </a:prstGeom>
          <a:ln>
            <a:solidFill>
              <a:schemeClr val="tx1"/>
            </a:solidFill>
          </a:ln>
        </p:spPr>
      </p:pic>
    </p:spTree>
    <p:extLst>
      <p:ext uri="{BB962C8B-B14F-4D97-AF65-F5344CB8AC3E}">
        <p14:creationId xmlns:p14="http://schemas.microsoft.com/office/powerpoint/2010/main" val="217454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a:t>Tejados de alta reflectividad</a:t>
            </a:r>
            <a:br>
              <a:rPr lang="nl-BE" sz="3200" dirty="0"/>
            </a:br>
            <a:r>
              <a:rPr lang="nl-BE" sz="2200" dirty="0"/>
              <a:t>Austin Hall Sam Houston State University Huntsville, Tx, EEUU (1851)</a:t>
            </a:r>
            <a:br>
              <a:rPr lang="nl-BE" sz="2200" dirty="0"/>
            </a:br>
            <a:r>
              <a:rPr lang="nl-BE" sz="2000" dirty="0"/>
              <a:t>Bajas pérdidas, </a:t>
            </a:r>
            <a:br>
              <a:rPr lang="nl-BE" sz="2000" dirty="0"/>
            </a:br>
            <a:r>
              <a:rPr lang="nl-BE" sz="2000" dirty="0"/>
              <a:t>tejado de alta reflectividad en acero inoxidable </a:t>
            </a:r>
            <a:r>
              <a:rPr lang="nl-BE" sz="2200" baseline="50000" dirty="0"/>
              <a:t>13-15</a:t>
            </a:r>
          </a:p>
        </p:txBody>
      </p:sp>
      <p:sp>
        <p:nvSpPr>
          <p:cNvPr id="9" name="Content Placeholder 8"/>
          <p:cNvSpPr>
            <a:spLocks noGrp="1"/>
          </p:cNvSpPr>
          <p:nvPr>
            <p:ph sz="half" idx="1"/>
          </p:nvPr>
        </p:nvSpPr>
        <p:spPr>
          <a:xfrm>
            <a:off x="490025" y="1600200"/>
            <a:ext cx="8351985" cy="1252736"/>
          </a:xfrm>
        </p:spPr>
        <p:txBody>
          <a:bodyPr>
            <a:normAutofit lnSpcReduction="10000"/>
          </a:bodyPr>
          <a:lstStyle/>
          <a:p>
            <a:pPr marL="0" indent="0" algn="just">
              <a:buNone/>
            </a:pPr>
            <a:r>
              <a:rPr lang="nl-BE" sz="2000" dirty="0"/>
              <a:t>Los albedos de alta reflectividad mitigan las islas calientes en las ciudades.</a:t>
            </a:r>
          </a:p>
          <a:p>
            <a:pPr marL="0" indent="0" algn="just">
              <a:buNone/>
            </a:pPr>
            <a:r>
              <a:rPr lang="nl-BE" sz="2000" dirty="0"/>
              <a:t>La reflectividad solar está ahora incluida en LEED </a:t>
            </a:r>
            <a:r>
              <a:rPr lang="nl-BE" sz="1400" dirty="0"/>
              <a:t>(Leadership in Energy and Environmental Design)</a:t>
            </a:r>
          </a:p>
          <a:p>
            <a:pPr marL="0" indent="0" algn="just">
              <a:buNone/>
            </a:pPr>
            <a:r>
              <a:rPr lang="nl-BE" sz="2000" dirty="0"/>
              <a:t>SRI (solar reflective index) de los acabados debe ser &gt; 100</a:t>
            </a:r>
          </a:p>
        </p:txBody>
      </p:sp>
      <p:sp>
        <p:nvSpPr>
          <p:cNvPr id="7" name="Slide Number Placeholder 6"/>
          <p:cNvSpPr>
            <a:spLocks noGrp="1"/>
          </p:cNvSpPr>
          <p:nvPr>
            <p:ph type="sldNum" sz="quarter" idx="4"/>
          </p:nvPr>
        </p:nvSpPr>
        <p:spPr/>
        <p:txBody>
          <a:bodyPr/>
          <a:lstStyle/>
          <a:p>
            <a:fld id="{5AF66AA0-E37C-4065-8BE7-D4086C065B53}" type="slidenum">
              <a:rPr lang="fr-BE" smtClean="0"/>
              <a:pPr/>
              <a:t>41</a:t>
            </a:fld>
            <a:endParaRPr lang="fr-BE" dirty="0"/>
          </a:p>
        </p:txBody>
      </p:sp>
      <p:pic>
        <p:nvPicPr>
          <p:cNvPr id="11"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0667" y="2780928"/>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218" y="2780928"/>
            <a:ext cx="4173793" cy="2700443"/>
          </a:xfrm>
          <a:prstGeom prst="rect">
            <a:avLst/>
          </a:prstGeom>
        </p:spPr>
      </p:pic>
    </p:spTree>
    <p:extLst>
      <p:ext uri="{BB962C8B-B14F-4D97-AF65-F5344CB8AC3E}">
        <p14:creationId xmlns:p14="http://schemas.microsoft.com/office/powerpoint/2010/main" val="91967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225752"/>
            <a:ext cx="5486400" cy="566738"/>
          </a:xfrm>
        </p:spPr>
        <p:txBody>
          <a:bodyPr>
            <a:noAutofit/>
          </a:bodyPr>
          <a:lstStyle/>
          <a:p>
            <a:r>
              <a:rPr lang="fr-FR" altLang="fr-FR" dirty="0"/>
              <a:t>Parasoles</a:t>
            </a:r>
            <a:r>
              <a:rPr lang="fr-FR" altLang="fr-FR" baseline="50000" dirty="0"/>
              <a:t>16</a:t>
            </a:r>
            <a:br>
              <a:rPr lang="fr-FR" altLang="fr-FR" dirty="0"/>
            </a:br>
            <a:r>
              <a:rPr lang="fr-FR" altLang="fr-FR" dirty="0" err="1"/>
              <a:t>Universidad</a:t>
            </a:r>
            <a:r>
              <a:rPr lang="fr-FR" altLang="fr-FR" dirty="0"/>
              <a:t> de Arizona, Centro de </a:t>
            </a:r>
            <a:r>
              <a:rPr lang="fr-FR" altLang="fr-FR" dirty="0" err="1"/>
              <a:t>investigación</a:t>
            </a:r>
            <a:r>
              <a:rPr lang="fr-FR" altLang="fr-FR" dirty="0"/>
              <a:t> </a:t>
            </a:r>
            <a:r>
              <a:rPr lang="fr-FR" altLang="fr-FR" dirty="0" err="1"/>
              <a:t>Médica</a:t>
            </a:r>
            <a:r>
              <a:rPr lang="fr-FR" altLang="fr-FR" dirty="0"/>
              <a:t> &amp; Centro de </a:t>
            </a:r>
            <a:r>
              <a:rPr lang="fr-FR" altLang="fr-FR" dirty="0" err="1"/>
              <a:t>Bioinvestigación</a:t>
            </a:r>
            <a:r>
              <a:rPr lang="fr-FR" altLang="fr-FR" dirty="0"/>
              <a:t> Thomas Keating</a:t>
            </a:r>
            <a:endParaRPr lang="nl-BE" dirty="0"/>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792288" y="612775"/>
            <a:ext cx="5486400" cy="3896345"/>
          </a:xfrm>
          <a:ln>
            <a:solidFill>
              <a:schemeClr val="tx1"/>
            </a:solidFill>
          </a:ln>
        </p:spPr>
      </p:pic>
      <p:sp>
        <p:nvSpPr>
          <p:cNvPr id="4" name="Text Placeholder 3"/>
          <p:cNvSpPr>
            <a:spLocks noGrp="1"/>
          </p:cNvSpPr>
          <p:nvPr>
            <p:ph type="body" sz="half" idx="2"/>
          </p:nvPr>
        </p:nvSpPr>
        <p:spPr>
          <a:xfrm>
            <a:off x="1792288" y="5792490"/>
            <a:ext cx="5486400" cy="804862"/>
          </a:xfrm>
        </p:spPr>
        <p:txBody>
          <a:bodyPr>
            <a:normAutofit fontScale="92500" lnSpcReduction="10000"/>
          </a:bodyPr>
          <a:lstStyle/>
          <a:p>
            <a:r>
              <a:rPr lang="fr-FR" altLang="fr-FR" sz="1600" dirty="0" err="1"/>
              <a:t>Toldo</a:t>
            </a:r>
            <a:endParaRPr lang="fr-FR" altLang="fr-FR" sz="1600" dirty="0"/>
          </a:p>
          <a:p>
            <a:pPr algn="just"/>
            <a:r>
              <a:rPr lang="fr-FR" altLang="fr-FR" sz="1600" dirty="0"/>
              <a:t>Malla con </a:t>
            </a:r>
            <a:r>
              <a:rPr lang="fr-FR" altLang="fr-FR" sz="1600" dirty="0" err="1"/>
              <a:t>abertura</a:t>
            </a:r>
            <a:r>
              <a:rPr lang="fr-FR" altLang="fr-FR" sz="1600" dirty="0"/>
              <a:t> </a:t>
            </a:r>
            <a:r>
              <a:rPr lang="fr-FR" altLang="fr-FR" sz="1600" dirty="0" err="1"/>
              <a:t>del</a:t>
            </a:r>
            <a:r>
              <a:rPr lang="fr-FR" altLang="fr-FR" sz="1600" dirty="0"/>
              <a:t> 43%: </a:t>
            </a:r>
            <a:r>
              <a:rPr lang="fr-FR" altLang="fr-FR" sz="1600" dirty="0" err="1"/>
              <a:t>Maximiza</a:t>
            </a:r>
            <a:r>
              <a:rPr lang="fr-FR" altLang="fr-FR" sz="1600" dirty="0"/>
              <a:t> la </a:t>
            </a:r>
            <a:r>
              <a:rPr lang="fr-FR" altLang="fr-FR" sz="1600" dirty="0" err="1"/>
              <a:t>protección</a:t>
            </a:r>
            <a:r>
              <a:rPr lang="fr-FR" altLang="fr-FR" sz="1600" dirty="0"/>
              <a:t> </a:t>
            </a:r>
            <a:r>
              <a:rPr lang="fr-FR" altLang="fr-FR" sz="1600" dirty="0" err="1"/>
              <a:t>del</a:t>
            </a:r>
            <a:r>
              <a:rPr lang="fr-FR" altLang="fr-FR" sz="1600" dirty="0"/>
              <a:t> sol </a:t>
            </a:r>
            <a:r>
              <a:rPr lang="fr-FR" altLang="fr-FR" sz="1600" dirty="0" err="1"/>
              <a:t>mientras</a:t>
            </a:r>
            <a:r>
              <a:rPr lang="fr-FR" altLang="fr-FR" sz="1600" dirty="0"/>
              <a:t> </a:t>
            </a:r>
            <a:r>
              <a:rPr lang="fr-FR" altLang="fr-FR" sz="1600" dirty="0" err="1"/>
              <a:t>permite</a:t>
            </a:r>
            <a:r>
              <a:rPr lang="fr-FR" altLang="fr-FR" sz="1600" dirty="0"/>
              <a:t> el paso </a:t>
            </a:r>
            <a:r>
              <a:rPr lang="fr-FR" altLang="fr-FR" sz="1600" dirty="0" err="1"/>
              <a:t>del</a:t>
            </a:r>
            <a:r>
              <a:rPr lang="fr-FR" altLang="fr-FR" sz="1600" dirty="0"/>
              <a:t> aire. </a:t>
            </a:r>
          </a:p>
        </p:txBody>
      </p:sp>
      <p:sp>
        <p:nvSpPr>
          <p:cNvPr id="8" name="Slide Number Placeholder 5"/>
          <p:cNvSpPr>
            <a:spLocks noGrp="1"/>
          </p:cNvSpPr>
          <p:nvPr>
            <p:ph type="sldNum" sz="quarter" idx="4"/>
          </p:nvPr>
        </p:nvSpPr>
        <p:spPr/>
        <p:txBody>
          <a:bodyPr/>
          <a:lstStyle/>
          <a:p>
            <a:fld id="{B054E35F-663F-4EAB-A428-74E5C0FC3BF2}" type="slidenum">
              <a:rPr lang="fr-FR" altLang="fr-FR" smtClean="0"/>
              <a:pPr/>
              <a:t>42</a:t>
            </a:fld>
            <a:endParaRPr lang="fr-FR" altLang="fr-FR"/>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endParaRPr>
          </a:p>
        </p:txBody>
      </p:sp>
    </p:spTree>
    <p:extLst>
      <p:ext uri="{BB962C8B-B14F-4D97-AF65-F5344CB8AC3E}">
        <p14:creationId xmlns:p14="http://schemas.microsoft.com/office/powerpoint/2010/main" val="757271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4. </a:t>
            </a:r>
            <a:r>
              <a:rPr lang="fr-FR" dirty="0" err="1"/>
              <a:t>Decoración</a:t>
            </a:r>
            <a:endParaRPr lang="fr-FR" dirty="0"/>
          </a:p>
        </p:txBody>
      </p:sp>
      <p:sp>
        <p:nvSpPr>
          <p:cNvPr id="3" name="Content Placeholder 2"/>
          <p:cNvSpPr>
            <a:spLocks noGrp="1"/>
          </p:cNvSpPr>
          <p:nvPr>
            <p:ph idx="1"/>
          </p:nvPr>
        </p:nvSpPr>
        <p:spPr/>
        <p:txBody>
          <a:bodyPr>
            <a:normAutofit fontScale="70000" lnSpcReduction="20000"/>
          </a:bodyPr>
          <a:lstStyle/>
          <a:p>
            <a:pPr marL="0" indent="0">
              <a:buNone/>
            </a:pPr>
            <a:r>
              <a:rPr lang="fr-FR" dirty="0" err="1"/>
              <a:t>Referencias</a:t>
            </a:r>
            <a:r>
              <a:rPr lang="fr-FR" dirty="0"/>
              <a:t>:</a:t>
            </a:r>
          </a:p>
          <a:p>
            <a:endParaRPr lang="fr-FR" dirty="0"/>
          </a:p>
          <a:p>
            <a:pPr marL="514350" indent="-514350">
              <a:buFont typeface="+mj-lt"/>
              <a:buAutoNum type="arabicPeriod"/>
            </a:pPr>
            <a:r>
              <a:rPr lang="fr-FR" dirty="0">
                <a:hlinkClick r:id="rId2"/>
              </a:rPr>
              <a:t>http://www.seoic.com/cable_railing.htm</a:t>
            </a:r>
            <a:endParaRPr lang="fr-FR" b="1" dirty="0">
              <a:solidFill>
                <a:srgbClr val="FF0000"/>
              </a:solidFill>
            </a:endParaRPr>
          </a:p>
          <a:p>
            <a:pPr marL="514350" indent="-514350">
              <a:buFont typeface="+mj-lt"/>
              <a:buAutoNum type="arabicPeriod"/>
            </a:pPr>
            <a:r>
              <a:rPr lang="fr-FR" dirty="0">
                <a:hlinkClick r:id="rId3"/>
              </a:rPr>
              <a:t>http://cambridgearchitectural.com/projects/louisiana-state-university-lsu-student-union-theater</a:t>
            </a:r>
            <a:endParaRPr lang="fr-FR" dirty="0"/>
          </a:p>
          <a:p>
            <a:pPr marL="514350" indent="-514350">
              <a:buFont typeface="+mj-lt"/>
              <a:buAutoNum type="arabicPeriod"/>
            </a:pPr>
            <a:r>
              <a:rPr lang="fr-FR" dirty="0">
                <a:hlinkClick r:id="rId4"/>
              </a:rPr>
              <a:t>http://www.twentinox.com/projects/item/36/Transparent+stainless+steel+curtain+panels</a:t>
            </a:r>
            <a:r>
              <a:rPr lang="fr-FR" dirty="0"/>
              <a:t> </a:t>
            </a:r>
          </a:p>
          <a:p>
            <a:pPr marL="514350" indent="-514350">
              <a:buFont typeface="+mj-lt"/>
              <a:buAutoNum type="arabicPeriod"/>
            </a:pPr>
            <a:r>
              <a:rPr lang="fr-FR" dirty="0">
                <a:hlinkClick r:id="rId5"/>
              </a:rPr>
              <a:t>http://www.uginox.com/fr/node/180</a:t>
            </a:r>
            <a:r>
              <a:rPr lang="fr-FR" dirty="0"/>
              <a:t> </a:t>
            </a:r>
          </a:p>
          <a:p>
            <a:pPr marL="514350" indent="-514350">
              <a:buFont typeface="+mj-lt"/>
              <a:buAutoNum type="arabicPeriod"/>
            </a:pPr>
            <a:r>
              <a:rPr lang="fr-FR" dirty="0">
                <a:hlinkClick r:id="rId6"/>
              </a:rPr>
              <a:t>http://www.cedinox.es</a:t>
            </a:r>
            <a:endParaRPr lang="fr-FR" dirty="0"/>
          </a:p>
          <a:p>
            <a:pPr marL="514350" indent="-514350">
              <a:buFont typeface="+mj-lt"/>
              <a:buAutoNum type="arabicPeriod"/>
            </a:pPr>
            <a:r>
              <a:rPr lang="fr-FR" dirty="0">
                <a:hlinkClick r:id="rId7"/>
              </a:rPr>
              <a:t>http://www.archilovers.com/projects/58425/mosteiro-da-batalha.html</a:t>
            </a:r>
            <a:r>
              <a:rPr lang="fr-FR" dirty="0"/>
              <a:t> </a:t>
            </a:r>
          </a:p>
          <a:p>
            <a:pPr marL="514350" indent="-514350">
              <a:buFont typeface="+mj-lt"/>
              <a:buAutoNum type="arabicPeriod"/>
            </a:pPr>
            <a:r>
              <a:rPr lang="fr-FR" dirty="0">
                <a:hlinkClick r:id="rId8"/>
              </a:rPr>
              <a:t>http://www.theinoxincolor.com/portfolio_category/decorative-mesh-projects/</a:t>
            </a:r>
            <a:r>
              <a:rPr lang="fr-FR" dirty="0"/>
              <a:t> </a:t>
            </a:r>
          </a:p>
          <a:p>
            <a:pPr marL="514350" indent="-514350">
              <a:buFont typeface="+mj-lt"/>
              <a:buAutoNum type="arabicPeriod"/>
            </a:pPr>
            <a:r>
              <a:rPr lang="fr-FR" dirty="0">
                <a:hlinkClick r:id="rId9"/>
              </a:rPr>
              <a:t>http://www.coop-himmelblau.at/architecture/projects/museum-of-contemporary-art-planning-exhibition</a:t>
            </a:r>
            <a:r>
              <a:rPr lang="fr-FR"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43</a:t>
            </a:fld>
            <a:endParaRPr lang="fr-BE" dirty="0"/>
          </a:p>
        </p:txBody>
      </p:sp>
      <p:sp>
        <p:nvSpPr>
          <p:cNvPr id="6" name="TextBox 5"/>
          <p:cNvSpPr txBox="1"/>
          <p:nvPr/>
        </p:nvSpPr>
        <p:spPr>
          <a:xfrm rot="1948694">
            <a:off x="7695976" y="469369"/>
            <a:ext cx="1237343" cy="276999"/>
          </a:xfrm>
          <a:prstGeom prst="rect">
            <a:avLst/>
          </a:prstGeom>
          <a:noFill/>
          <a:ln>
            <a:solidFill>
              <a:srgbClr val="FF0000"/>
            </a:solidFill>
          </a:ln>
        </p:spPr>
        <p:txBody>
          <a:bodyPr wrap="square" rtlCol="0">
            <a:spAutoFit/>
          </a:bodyPr>
          <a:lstStyle/>
          <a:p>
            <a:pPr algn="ctr"/>
            <a:r>
              <a:rPr lang="fr-FR" sz="1200" b="1" dirty="0">
                <a:solidFill>
                  <a:srgbClr val="FF0000"/>
                </a:solidFill>
              </a:rPr>
              <a:t>ACTUALIZADO </a:t>
            </a:r>
          </a:p>
        </p:txBody>
      </p:sp>
    </p:spTree>
    <p:extLst>
      <p:ext uri="{BB962C8B-B14F-4D97-AF65-F5344CB8AC3E}">
        <p14:creationId xmlns:p14="http://schemas.microsoft.com/office/powerpoint/2010/main" val="2785461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tom Made Modern Steel And Wood Stairc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tent Placeholder 2"/>
          <p:cNvSpPr txBox="1">
            <a:spLocks/>
          </p:cNvSpPr>
          <p:nvPr/>
        </p:nvSpPr>
        <p:spPr>
          <a:xfrm rot="16200000">
            <a:off x="-1984313" y="2890856"/>
            <a:ext cx="6141368" cy="1556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400" dirty="0"/>
              <a:t>En </a:t>
            </a:r>
            <a:r>
              <a:rPr lang="fr-FR" sz="1400" dirty="0" err="1"/>
              <a:t>sentido</a:t>
            </a:r>
            <a:r>
              <a:rPr lang="fr-FR" sz="1400" dirty="0"/>
              <a:t> </a:t>
            </a:r>
            <a:r>
              <a:rPr lang="fr-FR" sz="1400" dirty="0" err="1"/>
              <a:t>horario</a:t>
            </a:r>
            <a:r>
              <a:rPr lang="fr-FR" sz="1400" dirty="0"/>
              <a:t>, </a:t>
            </a:r>
            <a:r>
              <a:rPr lang="fr-FR" sz="1400" dirty="0" err="1"/>
              <a:t>desde</a:t>
            </a:r>
            <a:r>
              <a:rPr lang="fr-FR" sz="1400" dirty="0"/>
              <a:t> </a:t>
            </a:r>
            <a:r>
              <a:rPr lang="fr-FR" sz="1400" dirty="0" err="1"/>
              <a:t>arribaa</a:t>
            </a:r>
            <a:r>
              <a:rPr lang="fr-FR" sz="1400" dirty="0"/>
              <a:t> la </a:t>
            </a:r>
            <a:r>
              <a:rPr lang="fr-FR" sz="1400" dirty="0" err="1"/>
              <a:t>izquierda</a:t>
            </a:r>
            <a:r>
              <a:rPr lang="fr-FR" sz="1400" dirty="0"/>
              <a:t>:</a:t>
            </a:r>
          </a:p>
          <a:p>
            <a:pPr>
              <a:buFont typeface="Arial" pitchFamily="34" charset="0"/>
              <a:buAutoNum type="arabicPeriod"/>
            </a:pPr>
            <a:r>
              <a:rPr lang="fr-FR" sz="1400" dirty="0"/>
              <a:t>Escaleras de </a:t>
            </a:r>
            <a:r>
              <a:rPr lang="fr-FR" sz="1400" dirty="0" err="1"/>
              <a:t>madera</a:t>
            </a:r>
            <a:r>
              <a:rPr lang="fr-FR" sz="1400" dirty="0"/>
              <a:t> y </a:t>
            </a:r>
            <a:r>
              <a:rPr lang="fr-FR" sz="1400" dirty="0" err="1"/>
              <a:t>acero</a:t>
            </a:r>
            <a:r>
              <a:rPr lang="fr-FR" sz="1400" dirty="0"/>
              <a:t> </a:t>
            </a:r>
            <a:r>
              <a:rPr lang="fr-FR" sz="1400" dirty="0" err="1"/>
              <a:t>inoxidable</a:t>
            </a:r>
            <a:r>
              <a:rPr lang="fr-FR" sz="1400" dirty="0"/>
              <a:t> (</a:t>
            </a:r>
            <a:r>
              <a:rPr lang="fr-FR" sz="1400" dirty="0" err="1"/>
              <a:t>ubicación</a:t>
            </a:r>
            <a:r>
              <a:rPr lang="fr-FR" sz="1400" dirty="0"/>
              <a:t> </a:t>
            </a:r>
            <a:r>
              <a:rPr lang="fr-FR" sz="1400" dirty="0" err="1"/>
              <a:t>desconocida</a:t>
            </a:r>
            <a:r>
              <a:rPr lang="fr-FR" sz="1400" dirty="0"/>
              <a:t>)</a:t>
            </a:r>
          </a:p>
          <a:p>
            <a:pPr>
              <a:buFont typeface="Arial" pitchFamily="34" charset="0"/>
              <a:buAutoNum type="arabicPeriod"/>
            </a:pPr>
            <a:r>
              <a:rPr lang="fr-FR" sz="1400" dirty="0" err="1"/>
              <a:t>Techo</a:t>
            </a:r>
            <a:r>
              <a:rPr lang="fr-FR" sz="1400" dirty="0"/>
              <a:t> </a:t>
            </a:r>
            <a:r>
              <a:rPr lang="fr-FR" sz="1400" dirty="0" err="1"/>
              <a:t>curvoo</a:t>
            </a:r>
            <a:r>
              <a:rPr lang="fr-FR" sz="1400" dirty="0"/>
              <a:t> en malla </a:t>
            </a:r>
            <a:r>
              <a:rPr lang="fr-FR" sz="1400" dirty="0" err="1"/>
              <a:t>inoxidable</a:t>
            </a:r>
            <a:r>
              <a:rPr lang="fr-FR" sz="1400" dirty="0"/>
              <a:t> (</a:t>
            </a:r>
            <a:r>
              <a:rPr lang="fr-FR" sz="1400" dirty="0" err="1"/>
              <a:t>Univerdidad</a:t>
            </a:r>
            <a:r>
              <a:rPr lang="fr-FR" sz="1400" dirty="0"/>
              <a:t> </a:t>
            </a:r>
            <a:r>
              <a:rPr lang="fr-FR" sz="1400" dirty="0" err="1"/>
              <a:t>del</a:t>
            </a:r>
            <a:r>
              <a:rPr lang="fr-FR" sz="1400" dirty="0"/>
              <a:t> </a:t>
            </a:r>
            <a:r>
              <a:rPr lang="fr-FR" sz="1400" dirty="0" err="1"/>
              <a:t>estado</a:t>
            </a:r>
            <a:r>
              <a:rPr lang="fr-FR" sz="1400" dirty="0"/>
              <a:t> de </a:t>
            </a:r>
            <a:r>
              <a:rPr lang="fr-FR" sz="1400" dirty="0" err="1"/>
              <a:t>Louisiana</a:t>
            </a:r>
            <a:r>
              <a:rPr lang="fr-FR" sz="1400" dirty="0"/>
              <a:t> )</a:t>
            </a:r>
          </a:p>
          <a:p>
            <a:pPr>
              <a:buFont typeface="Arial" pitchFamily="34" charset="0"/>
              <a:buAutoNum type="arabicPeriod"/>
            </a:pPr>
            <a:r>
              <a:rPr lang="fr-FR" sz="1400" dirty="0" err="1"/>
              <a:t>Restaurante</a:t>
            </a:r>
            <a:r>
              <a:rPr lang="fr-FR" sz="1400" dirty="0"/>
              <a:t> en </a:t>
            </a:r>
            <a:r>
              <a:rPr lang="fr-FR" sz="1400" dirty="0" err="1"/>
              <a:t>finlandiacon</a:t>
            </a:r>
            <a:r>
              <a:rPr lang="fr-FR" sz="1400" dirty="0"/>
              <a:t> </a:t>
            </a:r>
            <a:r>
              <a:rPr lang="fr-FR" sz="1400" dirty="0" err="1"/>
              <a:t>separadores</a:t>
            </a:r>
            <a:r>
              <a:rPr lang="fr-FR" sz="1400" dirty="0"/>
              <a:t> transparentes</a:t>
            </a:r>
          </a:p>
          <a:p>
            <a:pPr>
              <a:buFont typeface="Arial" pitchFamily="34" charset="0"/>
              <a:buAutoNum type="arabicPeriod"/>
            </a:pPr>
            <a:r>
              <a:rPr lang="fr-FR" sz="1400" dirty="0" err="1"/>
              <a:t>Manecilla</a:t>
            </a:r>
            <a:endParaRPr lang="fr-FR" sz="1400" dirty="0"/>
          </a:p>
        </p:txBody>
      </p:sp>
      <p:sp>
        <p:nvSpPr>
          <p:cNvPr id="6" name="AutoShape 8" descr="http://cambridgearchitectural.com/sites/default/files/styles/large-inline/public/LSU_theater_1-2011_30-W1600.jpg?itok=BUrPOrOo"/>
          <p:cNvSpPr>
            <a:spLocks noChangeAspect="1" noChangeArrowheads="1"/>
          </p:cNvSpPr>
          <p:nvPr/>
        </p:nvSpPr>
        <p:spPr bwMode="auto">
          <a:xfrm>
            <a:off x="155575" y="-2171700"/>
            <a:ext cx="4524375" cy="452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44</a:t>
            </a:fld>
            <a:endParaRPr lang="fr-BE" dirty="0"/>
          </a:p>
        </p:txBody>
      </p:sp>
    </p:spTree>
    <p:extLst>
      <p:ext uri="{BB962C8B-B14F-4D97-AF65-F5344CB8AC3E}">
        <p14:creationId xmlns:p14="http://schemas.microsoft.com/office/powerpoint/2010/main" val="370966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Banco de Francia, Paris, Francia</a:t>
            </a:r>
            <a:r>
              <a:rPr lang="fr-FR" baseline="50000" dirty="0"/>
              <a:t>4</a:t>
            </a:r>
            <a:br>
              <a:rPr lang="fr-FR" baseline="50000" dirty="0"/>
            </a:br>
            <a:r>
              <a:rPr lang="fr-FR" dirty="0" err="1"/>
              <a:t>Arquitectos</a:t>
            </a:r>
            <a:r>
              <a:rPr lang="fr-FR" dirty="0"/>
              <a:t>: </a:t>
            </a:r>
            <a:r>
              <a:rPr lang="fr-FR" dirty="0" err="1"/>
              <a:t>Moati</a:t>
            </a:r>
            <a:r>
              <a:rPr lang="fr-FR" dirty="0"/>
              <a:t> -Rivière</a:t>
            </a:r>
          </a:p>
        </p:txBody>
      </p:sp>
      <p:pic>
        <p:nvPicPr>
          <p:cNvPr id="9" name="Picture 11" descr="MOATTI-RIVIERE_BANQUE-FRANCE_0113_12"/>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ln>
            <a:solidFill>
              <a:schemeClr val="tx1"/>
            </a:solidFill>
          </a:ln>
        </p:spPr>
      </p:pic>
      <p:sp>
        <p:nvSpPr>
          <p:cNvPr id="8" name="Text Placeholder 7"/>
          <p:cNvSpPr>
            <a:spLocks noGrp="1"/>
          </p:cNvSpPr>
          <p:nvPr>
            <p:ph type="body" sz="half" idx="2"/>
          </p:nvPr>
        </p:nvSpPr>
        <p:spPr/>
        <p:txBody>
          <a:bodyPr/>
          <a:lstStyle/>
          <a:p>
            <a:r>
              <a:rPr lang="fr-FR" dirty="0" err="1"/>
              <a:t>Acabado</a:t>
            </a:r>
            <a:r>
              <a:rPr lang="fr-FR" dirty="0"/>
              <a:t> </a:t>
            </a:r>
            <a:r>
              <a:rPr lang="fr-FR" dirty="0" err="1"/>
              <a:t>Espejo</a:t>
            </a:r>
            <a:r>
              <a:rPr lang="fr-FR" dirty="0"/>
              <a:t> EN 1.4301 (AISI 304)</a:t>
            </a:r>
          </a:p>
          <a:p>
            <a:endParaRPr lang="nl-BE"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45</a:t>
            </a:fld>
            <a:endParaRPr lang="fr-BE" dirty="0"/>
          </a:p>
        </p:txBody>
      </p:sp>
    </p:spTree>
    <p:extLst>
      <p:ext uri="{BB962C8B-B14F-4D97-AF65-F5344CB8AC3E}">
        <p14:creationId xmlns:p14="http://schemas.microsoft.com/office/powerpoint/2010/main" val="4256699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800600"/>
            <a:ext cx="6792416" cy="566738"/>
          </a:xfrm>
        </p:spPr>
        <p:txBody>
          <a:bodyPr>
            <a:normAutofit/>
          </a:bodyPr>
          <a:lstStyle/>
          <a:p>
            <a:r>
              <a:rPr lang="fr-FR" dirty="0" err="1"/>
              <a:t>Estacion</a:t>
            </a:r>
            <a:r>
              <a:rPr lang="fr-FR" dirty="0"/>
              <a:t> </a:t>
            </a:r>
            <a:r>
              <a:rPr lang="fr-FR" dirty="0" err="1"/>
              <a:t>del</a:t>
            </a:r>
            <a:r>
              <a:rPr lang="fr-FR" dirty="0"/>
              <a:t> </a:t>
            </a:r>
            <a:r>
              <a:rPr lang="fr-FR" dirty="0" err="1"/>
              <a:t>metro</a:t>
            </a:r>
            <a:r>
              <a:rPr lang="fr-FR" dirty="0"/>
              <a:t> L5 El Carmel, Barcelona, España</a:t>
            </a:r>
            <a:r>
              <a:rPr lang="fr-FR" baseline="50000" dirty="0"/>
              <a:t>5</a:t>
            </a:r>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1175792" y="5367338"/>
            <a:ext cx="6792416" cy="804862"/>
          </a:xfrm>
        </p:spPr>
        <p:txBody>
          <a:bodyPr>
            <a:normAutofit/>
          </a:bodyPr>
          <a:lstStyle/>
          <a:p>
            <a:r>
              <a:rPr lang="fr-FR" sz="1600" dirty="0"/>
              <a:t>Malla de </a:t>
            </a:r>
            <a:r>
              <a:rPr lang="fr-FR" sz="1600" dirty="0" err="1"/>
              <a:t>acero</a:t>
            </a:r>
            <a:r>
              <a:rPr lang="fr-FR" sz="1600" dirty="0"/>
              <a:t> </a:t>
            </a:r>
            <a:r>
              <a:rPr lang="fr-FR" sz="1600" dirty="0" err="1"/>
              <a:t>inoxidable</a:t>
            </a:r>
            <a:r>
              <a:rPr lang="fr-FR" sz="1600" dirty="0"/>
              <a:t> </a:t>
            </a:r>
            <a:r>
              <a:rPr lang="fr-FR" sz="1600" dirty="0" err="1"/>
              <a:t>forrando</a:t>
            </a:r>
            <a:r>
              <a:rPr lang="fr-FR" sz="1600" dirty="0"/>
              <a:t> </a:t>
            </a:r>
            <a:r>
              <a:rPr lang="fr-FR" sz="1600" dirty="0" err="1"/>
              <a:t>paredes</a:t>
            </a:r>
            <a:r>
              <a:rPr lang="fr-FR" sz="1600" dirty="0"/>
              <a:t> </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46</a:t>
            </a:fld>
            <a:endParaRPr lang="fr-BE"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792" y="332656"/>
            <a:ext cx="6792416" cy="4574296"/>
          </a:xfrm>
          <a:prstGeom prst="rect">
            <a:avLst/>
          </a:prstGeom>
          <a:ln>
            <a:solidFill>
              <a:schemeClr val="tx1"/>
            </a:solidFill>
          </a:ln>
        </p:spPr>
      </p:pic>
    </p:spTree>
    <p:extLst>
      <p:ext uri="{BB962C8B-B14F-4D97-AF65-F5344CB8AC3E}">
        <p14:creationId xmlns:p14="http://schemas.microsoft.com/office/powerpoint/2010/main" val="3743469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0598" y="4725144"/>
            <a:ext cx="6562801" cy="566738"/>
          </a:xfrm>
        </p:spPr>
        <p:txBody>
          <a:bodyPr/>
          <a:lstStyle/>
          <a:p>
            <a:r>
              <a:rPr lang="fr-FR" dirty="0" err="1"/>
              <a:t>Monasterio</a:t>
            </a:r>
            <a:r>
              <a:rPr lang="fr-FR" dirty="0"/>
              <a:t> de Batalha, Portugal</a:t>
            </a:r>
            <a:r>
              <a:rPr lang="fr-FR" baseline="50000" dirty="0"/>
              <a:t>6</a:t>
            </a:r>
          </a:p>
        </p:txBody>
      </p:sp>
      <p:sp>
        <p:nvSpPr>
          <p:cNvPr id="8" name="Text Placeholder 7"/>
          <p:cNvSpPr>
            <a:spLocks noGrp="1"/>
          </p:cNvSpPr>
          <p:nvPr>
            <p:ph type="body" sz="half" idx="2"/>
          </p:nvPr>
        </p:nvSpPr>
        <p:spPr>
          <a:xfrm>
            <a:off x="1290598" y="5291882"/>
            <a:ext cx="6562801" cy="804862"/>
          </a:xfrm>
        </p:spPr>
        <p:txBody>
          <a:bodyPr>
            <a:normAutofit fontScale="77500" lnSpcReduction="20000"/>
          </a:bodyPr>
          <a:lstStyle/>
          <a:p>
            <a:r>
              <a:rPr lang="fr-FR" dirty="0" err="1"/>
              <a:t>Cortina</a:t>
            </a:r>
            <a:r>
              <a:rPr lang="fr-FR" dirty="0"/>
              <a:t> malla de </a:t>
            </a:r>
            <a:r>
              <a:rPr lang="fr-FR" dirty="0" err="1"/>
              <a:t>acero</a:t>
            </a:r>
            <a:r>
              <a:rPr lang="fr-FR" dirty="0"/>
              <a:t> </a:t>
            </a:r>
            <a:r>
              <a:rPr lang="fr-FR" dirty="0" err="1"/>
              <a:t>inoxidable</a:t>
            </a:r>
            <a:endParaRPr lang="fr-FR" dirty="0"/>
          </a:p>
          <a:p>
            <a:r>
              <a:rPr lang="fr-FR" dirty="0" err="1"/>
              <a:t>Área</a:t>
            </a:r>
            <a:r>
              <a:rPr lang="fr-FR" dirty="0"/>
              <a:t> </a:t>
            </a:r>
            <a:r>
              <a:rPr lang="fr-FR" dirty="0" err="1"/>
              <a:t>abierta</a:t>
            </a:r>
            <a:r>
              <a:rPr lang="en-US" dirty="0"/>
              <a:t> 36 %</a:t>
            </a:r>
            <a:br>
              <a:rPr lang="en-US" dirty="0"/>
            </a:br>
            <a:r>
              <a:rPr lang="en-US" dirty="0"/>
              <a:t>Peso 0.25 Kg/m2</a:t>
            </a:r>
            <a:br>
              <a:rPr lang="en-US" dirty="0"/>
            </a:br>
            <a:r>
              <a:rPr lang="en-US" dirty="0"/>
              <a:t>Paso del cable 0.05 mm.</a:t>
            </a:r>
            <a:br>
              <a:rPr lang="en-US" dirty="0"/>
            </a:br>
            <a:r>
              <a:rPr lang="en-US" dirty="0"/>
              <a:t>Paso del </a:t>
            </a:r>
            <a:r>
              <a:rPr lang="en-US" dirty="0" err="1"/>
              <a:t>alambre</a:t>
            </a:r>
            <a:r>
              <a:rPr lang="en-US" dirty="0"/>
              <a:t> 0.13 x 0.13 mm.</a:t>
            </a:r>
            <a:endParaRPr lang="fr-FR"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47</a:t>
            </a:fld>
            <a:endParaRPr lang="fr-BE" dirty="0"/>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76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2924944"/>
            <a:ext cx="5486400" cy="566738"/>
          </a:xfrm>
        </p:spPr>
        <p:txBody>
          <a:bodyPr>
            <a:normAutofit/>
          </a:bodyPr>
          <a:lstStyle/>
          <a:p>
            <a:r>
              <a:rPr lang="fr-FR" dirty="0" err="1"/>
              <a:t>Cortina</a:t>
            </a:r>
            <a:r>
              <a:rPr lang="fr-FR" dirty="0"/>
              <a:t> en </a:t>
            </a:r>
            <a:r>
              <a:rPr lang="fr-FR" dirty="0" err="1"/>
              <a:t>vivienda</a:t>
            </a:r>
            <a:r>
              <a:rPr lang="fr-FR" dirty="0"/>
              <a:t>/</a:t>
            </a:r>
            <a:r>
              <a:rPr lang="fr-FR" dirty="0" err="1"/>
              <a:t>barandilla</a:t>
            </a:r>
            <a:r>
              <a:rPr lang="fr-FR" dirty="0"/>
              <a:t> </a:t>
            </a:r>
            <a:endParaRPr lang="fr-FR" baseline="50000" dirty="0"/>
          </a:p>
        </p:txBody>
      </p:sp>
      <p:sp>
        <p:nvSpPr>
          <p:cNvPr id="6" name="Text Placeholder 5"/>
          <p:cNvSpPr>
            <a:spLocks noGrp="1"/>
          </p:cNvSpPr>
          <p:nvPr>
            <p:ph type="body" sz="half" idx="2"/>
          </p:nvPr>
        </p:nvSpPr>
        <p:spPr>
          <a:xfrm>
            <a:off x="5004048" y="3501008"/>
            <a:ext cx="3816424" cy="1656184"/>
          </a:xfrm>
        </p:spPr>
        <p:txBody>
          <a:bodyPr>
            <a:normAutofit/>
          </a:bodyPr>
          <a:lstStyle/>
          <a:p>
            <a:r>
              <a:rPr lang="fr-FR" dirty="0" err="1"/>
              <a:t>Acero</a:t>
            </a:r>
            <a:r>
              <a:rPr lang="fr-FR" dirty="0"/>
              <a:t> </a:t>
            </a:r>
            <a:r>
              <a:rPr lang="fr-FR" dirty="0" err="1"/>
              <a:t>inoxidable</a:t>
            </a:r>
            <a:endParaRPr lang="fr-FR" dirty="0"/>
          </a:p>
          <a:p>
            <a:r>
              <a:rPr lang="fr-FR" dirty="0"/>
              <a:t>Area de paso 44 %</a:t>
            </a:r>
            <a:br>
              <a:rPr lang="fr-FR" dirty="0"/>
            </a:br>
            <a:r>
              <a:rPr lang="fr-FR" dirty="0"/>
              <a:t>Peso 5,2 Kg/m2</a:t>
            </a:r>
            <a:br>
              <a:rPr lang="fr-FR" dirty="0"/>
            </a:br>
            <a:r>
              <a:rPr lang="fr-FR" dirty="0" err="1"/>
              <a:t>Diametro</a:t>
            </a:r>
            <a:r>
              <a:rPr lang="fr-FR" dirty="0"/>
              <a:t> </a:t>
            </a:r>
            <a:r>
              <a:rPr lang="fr-FR" dirty="0" err="1"/>
              <a:t>del</a:t>
            </a:r>
            <a:r>
              <a:rPr lang="fr-FR" dirty="0"/>
              <a:t> </a:t>
            </a:r>
            <a:r>
              <a:rPr lang="fr-FR" dirty="0" err="1"/>
              <a:t>cable</a:t>
            </a:r>
            <a:r>
              <a:rPr lang="fr-FR" dirty="0"/>
              <a:t> 4 x 0,75 </a:t>
            </a:r>
            <a:r>
              <a:rPr lang="fr-FR" dirty="0" err="1"/>
              <a:t>mm.</a:t>
            </a:r>
            <a:br>
              <a:rPr lang="fr-FR" dirty="0"/>
            </a:br>
            <a:r>
              <a:rPr lang="fr-FR" dirty="0" err="1"/>
              <a:t>Diametro</a:t>
            </a:r>
            <a:r>
              <a:rPr lang="fr-FR" dirty="0"/>
              <a:t> </a:t>
            </a:r>
            <a:r>
              <a:rPr lang="fr-FR" dirty="0" err="1"/>
              <a:t>del</a:t>
            </a:r>
            <a:r>
              <a:rPr lang="fr-FR" dirty="0"/>
              <a:t> </a:t>
            </a:r>
            <a:r>
              <a:rPr lang="fr-FR" dirty="0" err="1"/>
              <a:t>redondo</a:t>
            </a:r>
            <a:r>
              <a:rPr lang="fr-FR" dirty="0"/>
              <a:t> 1,5 </a:t>
            </a:r>
            <a:r>
              <a:rPr lang="fr-FR" dirty="0" err="1"/>
              <a:t>mm.</a:t>
            </a:r>
            <a:br>
              <a:rPr lang="fr-FR" dirty="0"/>
            </a:br>
            <a:r>
              <a:rPr lang="fr-FR" dirty="0"/>
              <a:t>Paso </a:t>
            </a:r>
            <a:r>
              <a:rPr lang="fr-FR" dirty="0" err="1"/>
              <a:t>del</a:t>
            </a:r>
            <a:r>
              <a:rPr lang="fr-FR" dirty="0"/>
              <a:t> </a:t>
            </a:r>
            <a:r>
              <a:rPr lang="fr-FR" dirty="0" err="1"/>
              <a:t>cable</a:t>
            </a:r>
            <a:r>
              <a:rPr lang="fr-FR" dirty="0"/>
              <a:t> 26,4 </a:t>
            </a:r>
            <a:r>
              <a:rPr lang="fr-FR" dirty="0" err="1"/>
              <a:t>mm.</a:t>
            </a:r>
            <a:br>
              <a:rPr lang="fr-FR" dirty="0"/>
            </a:br>
            <a:r>
              <a:rPr lang="fr-FR" dirty="0"/>
              <a:t>Paso </a:t>
            </a:r>
            <a:r>
              <a:rPr lang="fr-FR" dirty="0" err="1"/>
              <a:t>del</a:t>
            </a:r>
            <a:r>
              <a:rPr lang="fr-FR" dirty="0"/>
              <a:t> </a:t>
            </a:r>
            <a:r>
              <a:rPr lang="fr-FR" dirty="0" err="1"/>
              <a:t>alambre</a:t>
            </a:r>
            <a:r>
              <a:rPr lang="fr-FR" dirty="0"/>
              <a:t> 3 </a:t>
            </a:r>
            <a:r>
              <a:rPr lang="fr-FR" dirty="0" err="1"/>
              <a:t>mm.</a:t>
            </a:r>
            <a:endParaRPr lang="fr-FR" dirty="0"/>
          </a:p>
          <a:p>
            <a:endParaRPr lang="nl-BE"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48</a:t>
            </a:fld>
            <a:endParaRPr lang="fr-BE" dirty="0"/>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4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013176"/>
            <a:ext cx="8748464" cy="720080"/>
          </a:xfrm>
        </p:spPr>
        <p:txBody>
          <a:bodyPr>
            <a:normAutofit/>
          </a:bodyPr>
          <a:lstStyle/>
          <a:p>
            <a:r>
              <a:rPr lang="fr-FR" dirty="0" err="1"/>
              <a:t>Museo</a:t>
            </a:r>
            <a:r>
              <a:rPr lang="fr-FR" dirty="0"/>
              <a:t> de </a:t>
            </a:r>
            <a:r>
              <a:rPr lang="fr-FR" dirty="0" err="1"/>
              <a:t>arte</a:t>
            </a:r>
            <a:r>
              <a:rPr lang="fr-FR" dirty="0"/>
              <a:t> </a:t>
            </a:r>
            <a:r>
              <a:rPr lang="fr-FR" dirty="0" err="1"/>
              <a:t>contemporaneo</a:t>
            </a:r>
            <a:r>
              <a:rPr lang="fr-FR" dirty="0"/>
              <a:t> , Shenzhen, China</a:t>
            </a:r>
            <a:r>
              <a:rPr lang="fr-FR" baseline="50000" dirty="0"/>
              <a:t>8</a:t>
            </a:r>
            <a:r>
              <a:rPr lang="fr-FR" dirty="0"/>
              <a:t>  (en </a:t>
            </a:r>
            <a:r>
              <a:rPr lang="fr-FR" dirty="0" err="1"/>
              <a:t>construcción</a:t>
            </a:r>
            <a:r>
              <a:rPr lang="fr-FR" dirty="0"/>
              <a:t>)</a:t>
            </a:r>
            <a:br>
              <a:rPr lang="fr-FR" dirty="0"/>
            </a:br>
            <a:r>
              <a:rPr lang="fr-FR" dirty="0" err="1"/>
              <a:t>Arquitecto</a:t>
            </a:r>
            <a:r>
              <a:rPr lang="fr-FR" dirty="0"/>
              <a:t>: </a:t>
            </a:r>
            <a:r>
              <a:rPr lang="fr-FR" dirty="0" err="1"/>
              <a:t>CoopHimmelblau</a:t>
            </a:r>
            <a:endParaRPr lang="fr-FR" dirty="0"/>
          </a:p>
        </p:txBody>
      </p:sp>
      <p:sp>
        <p:nvSpPr>
          <p:cNvPr id="4" name="Picture Placeholder 3"/>
          <p:cNvSpPr>
            <a:spLocks noGrp="1"/>
          </p:cNvSpPr>
          <p:nvPr>
            <p:ph type="pic" idx="1"/>
          </p:nvPr>
        </p:nvSpPr>
        <p:spPr/>
      </p:sp>
      <p:sp>
        <p:nvSpPr>
          <p:cNvPr id="3" name="Slide Number Placeholder 2"/>
          <p:cNvSpPr>
            <a:spLocks noGrp="1"/>
          </p:cNvSpPr>
          <p:nvPr>
            <p:ph type="sldNum" sz="quarter" idx="4"/>
          </p:nvPr>
        </p:nvSpPr>
        <p:spPr/>
        <p:txBody>
          <a:bodyPr/>
          <a:lstStyle/>
          <a:p>
            <a:fld id="{5AF66AA0-E37C-4065-8BE7-D4086C065B53}" type="slidenum">
              <a:rPr lang="fr-BE" smtClean="0"/>
              <a:pPr/>
              <a:t>49</a:t>
            </a:fld>
            <a:endParaRPr lang="fr-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08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F66AA0-E37C-4065-8BE7-D4086C065B53}" type="slidenum">
              <a:rPr lang="fr-BE" smtClean="0"/>
              <a:pPr/>
              <a:t>5</a:t>
            </a:fld>
            <a:endParaRPr lang="fr-BE" dirty="0"/>
          </a:p>
        </p:txBody>
      </p:sp>
      <p:sp>
        <p:nvSpPr>
          <p:cNvPr id="9" name="Text Placeholder 8"/>
          <p:cNvSpPr>
            <a:spLocks noGrp="1"/>
          </p:cNvSpPr>
          <p:nvPr>
            <p:ph type="body" sz="half" idx="4294967295"/>
          </p:nvPr>
        </p:nvSpPr>
        <p:spPr>
          <a:xfrm>
            <a:off x="0" y="4733925"/>
            <a:ext cx="8856663" cy="2124075"/>
          </a:xfrm>
        </p:spPr>
        <p:txBody>
          <a:bodyPr>
            <a:noAutofit/>
          </a:bodyPr>
          <a:lstStyle/>
          <a:p>
            <a:pPr marL="0" indent="0" algn="just">
              <a:buNone/>
            </a:pPr>
            <a:r>
              <a:rPr lang="fr-FR" sz="1600" dirty="0"/>
              <a:t>En </a:t>
            </a:r>
            <a:r>
              <a:rPr lang="fr-FR" sz="1600" dirty="0" err="1"/>
              <a:t>sentido</a:t>
            </a:r>
            <a:r>
              <a:rPr lang="fr-FR" sz="1600" dirty="0"/>
              <a:t> </a:t>
            </a:r>
            <a:r>
              <a:rPr lang="fr-FR" sz="1600" dirty="0" err="1"/>
              <a:t>horario</a:t>
            </a:r>
            <a:r>
              <a:rPr lang="fr-FR" sz="1600" dirty="0"/>
              <a:t> </a:t>
            </a:r>
            <a:r>
              <a:rPr lang="fr-FR" sz="1600" dirty="0" err="1"/>
              <a:t>desde</a:t>
            </a:r>
            <a:r>
              <a:rPr lang="fr-FR" sz="1600" dirty="0"/>
              <a:t> </a:t>
            </a:r>
            <a:r>
              <a:rPr lang="fr-FR" sz="1600" dirty="0" err="1"/>
              <a:t>arriba</a:t>
            </a:r>
            <a:r>
              <a:rPr lang="fr-FR" sz="1600" dirty="0"/>
              <a:t> a la </a:t>
            </a:r>
            <a:r>
              <a:rPr lang="fr-FR" sz="1600" dirty="0" err="1"/>
              <a:t>izquierda</a:t>
            </a:r>
            <a:r>
              <a:rPr lang="fr-FR" sz="1600" dirty="0"/>
              <a:t>: </a:t>
            </a:r>
          </a:p>
          <a:p>
            <a:pPr marL="342900" indent="-342900" algn="just">
              <a:buFont typeface="+mj-lt"/>
              <a:buAutoNum type="arabicPeriod"/>
            </a:pPr>
            <a:r>
              <a:rPr lang="fr-FR" sz="1600" dirty="0" err="1"/>
              <a:t>Fachada</a:t>
            </a:r>
            <a:r>
              <a:rPr lang="fr-FR" sz="1600" dirty="0"/>
              <a:t> </a:t>
            </a:r>
            <a:r>
              <a:rPr lang="fr-FR" sz="1600" dirty="0" err="1"/>
              <a:t>del</a:t>
            </a:r>
            <a:r>
              <a:rPr lang="fr-FR" sz="1600" dirty="0"/>
              <a:t> </a:t>
            </a:r>
            <a:r>
              <a:rPr lang="fr-FR" sz="1600" dirty="0" err="1"/>
              <a:t>centro</a:t>
            </a:r>
            <a:r>
              <a:rPr lang="fr-FR" sz="1600" dirty="0"/>
              <a:t> </a:t>
            </a:r>
            <a:r>
              <a:rPr lang="fr-FR" sz="1600" dirty="0" err="1"/>
              <a:t>comercial</a:t>
            </a:r>
            <a:r>
              <a:rPr lang="fr-FR" sz="1600" dirty="0"/>
              <a:t> Westfield Doncaster en Victoria, </a:t>
            </a:r>
            <a:r>
              <a:rPr lang="fr-FR" sz="1600" dirty="0" err="1"/>
              <a:t>Australia</a:t>
            </a:r>
            <a:r>
              <a:rPr lang="fr-FR" sz="1600" dirty="0"/>
              <a:t> </a:t>
            </a:r>
            <a:r>
              <a:rPr lang="fr-FR" sz="1600" baseline="50000" dirty="0"/>
              <a:t>4</a:t>
            </a:r>
          </a:p>
          <a:p>
            <a:pPr marL="342900" indent="-342900" algn="just">
              <a:buFont typeface="+mj-lt"/>
              <a:buAutoNum type="arabicPeriod"/>
            </a:pPr>
            <a:r>
              <a:rPr lang="fr-FR" sz="1600" dirty="0"/>
              <a:t>Parasol </a:t>
            </a:r>
            <a:r>
              <a:rPr lang="fr-FR" sz="1600" dirty="0" err="1"/>
              <a:t>realizado</a:t>
            </a:r>
            <a:r>
              <a:rPr lang="fr-FR" sz="1600" dirty="0"/>
              <a:t> en malla de </a:t>
            </a:r>
            <a:r>
              <a:rPr lang="fr-FR" sz="1600" dirty="0" err="1"/>
              <a:t>inoxidable</a:t>
            </a:r>
            <a:r>
              <a:rPr lang="fr-FR" sz="1600" dirty="0"/>
              <a:t> en la </a:t>
            </a:r>
            <a:r>
              <a:rPr lang="fr-FR" sz="1600" dirty="0" err="1"/>
              <a:t>fachada</a:t>
            </a:r>
            <a:r>
              <a:rPr lang="fr-FR" sz="1600" dirty="0"/>
              <a:t> de un </a:t>
            </a:r>
            <a:r>
              <a:rPr lang="fr-FR" sz="1600" dirty="0" err="1"/>
              <a:t>colegio</a:t>
            </a:r>
            <a:r>
              <a:rPr lang="fr-FR" sz="1600" dirty="0"/>
              <a:t> </a:t>
            </a:r>
            <a:r>
              <a:rPr lang="fr-FR" sz="1600" dirty="0" err="1"/>
              <a:t>cerca</a:t>
            </a:r>
            <a:r>
              <a:rPr lang="fr-FR" sz="1600" dirty="0"/>
              <a:t> de </a:t>
            </a:r>
            <a:r>
              <a:rPr lang="fr-FR" sz="1600" dirty="0" err="1"/>
              <a:t>Whashington</a:t>
            </a:r>
            <a:r>
              <a:rPr lang="fr-FR" sz="1600" dirty="0"/>
              <a:t>, DC, USA. </a:t>
            </a:r>
            <a:r>
              <a:rPr lang="fr-FR" sz="1600" dirty="0" err="1"/>
              <a:t>Reduce</a:t>
            </a:r>
            <a:r>
              <a:rPr lang="fr-FR" sz="1600" dirty="0"/>
              <a:t> </a:t>
            </a:r>
            <a:r>
              <a:rPr lang="fr-FR" sz="1600" dirty="0" err="1"/>
              <a:t>brillo</a:t>
            </a:r>
            <a:r>
              <a:rPr lang="fr-FR" sz="1600" dirty="0"/>
              <a:t>, </a:t>
            </a:r>
            <a:r>
              <a:rPr lang="fr-FR" sz="1600" dirty="0" err="1"/>
              <a:t>energía</a:t>
            </a:r>
            <a:r>
              <a:rPr lang="fr-FR" sz="1600" dirty="0"/>
              <a:t> y </a:t>
            </a:r>
            <a:r>
              <a:rPr lang="fr-FR" sz="1600" dirty="0" err="1"/>
              <a:t>ofrece</a:t>
            </a:r>
            <a:r>
              <a:rPr lang="fr-FR" sz="1600" dirty="0"/>
              <a:t> </a:t>
            </a:r>
            <a:r>
              <a:rPr lang="fr-FR" sz="1600" dirty="0" err="1"/>
              <a:t>una</a:t>
            </a:r>
            <a:r>
              <a:rPr lang="fr-FR" sz="1600" dirty="0"/>
              <a:t> </a:t>
            </a:r>
            <a:r>
              <a:rPr lang="fr-FR" sz="1600" dirty="0" err="1"/>
              <a:t>buena</a:t>
            </a:r>
            <a:r>
              <a:rPr lang="fr-FR" sz="1600" dirty="0"/>
              <a:t> visibilidad</a:t>
            </a:r>
            <a:r>
              <a:rPr lang="fr-FR" sz="1600" baseline="50000" dirty="0"/>
              <a:t>6</a:t>
            </a:r>
          </a:p>
          <a:p>
            <a:pPr marL="342900" indent="-342900" algn="just">
              <a:buFont typeface="+mj-lt"/>
              <a:buAutoNum type="arabicPeriod"/>
            </a:pPr>
            <a:r>
              <a:rPr lang="fr-FR" sz="1600" dirty="0"/>
              <a:t>Malla de </a:t>
            </a:r>
            <a:r>
              <a:rPr lang="fr-FR" sz="1600" dirty="0" err="1"/>
              <a:t>acero</a:t>
            </a:r>
            <a:r>
              <a:rPr lang="fr-FR" sz="1600" dirty="0"/>
              <a:t> </a:t>
            </a:r>
            <a:r>
              <a:rPr lang="fr-FR" sz="1600" dirty="0" err="1"/>
              <a:t>inoxidable</a:t>
            </a:r>
            <a:r>
              <a:rPr lang="fr-FR" sz="1600" dirty="0"/>
              <a:t> sobre patio, Arizona, USA. </a:t>
            </a:r>
            <a:r>
              <a:rPr lang="fr-FR" sz="1600" dirty="0" err="1"/>
              <a:t>Maximiza</a:t>
            </a:r>
            <a:r>
              <a:rPr lang="fr-FR" sz="1600" dirty="0"/>
              <a:t> la </a:t>
            </a:r>
            <a:r>
              <a:rPr lang="fr-FR" sz="1600" dirty="0" err="1"/>
              <a:t>proteccion</a:t>
            </a:r>
            <a:r>
              <a:rPr lang="fr-FR" sz="1600" dirty="0"/>
              <a:t> </a:t>
            </a:r>
            <a:r>
              <a:rPr lang="fr-FR" sz="1600" dirty="0" err="1"/>
              <a:t>solar</a:t>
            </a:r>
            <a:r>
              <a:rPr lang="fr-FR" sz="1600" dirty="0"/>
              <a:t> </a:t>
            </a:r>
            <a:r>
              <a:rPr lang="fr-FR" sz="1600" dirty="0" err="1"/>
              <a:t>mientras</a:t>
            </a:r>
            <a:r>
              <a:rPr lang="fr-FR" sz="1600" dirty="0"/>
              <a:t> </a:t>
            </a:r>
            <a:r>
              <a:rPr lang="fr-FR" sz="1600" dirty="0" err="1"/>
              <a:t>permite</a:t>
            </a:r>
            <a:r>
              <a:rPr lang="fr-FR" sz="1600" dirty="0"/>
              <a:t> el paso de aire</a:t>
            </a:r>
            <a:r>
              <a:rPr lang="fr-FR" sz="1600" baseline="50000" dirty="0"/>
              <a:t>6</a:t>
            </a:r>
          </a:p>
          <a:p>
            <a:pPr marL="342900" indent="-342900" algn="just">
              <a:buFont typeface="+mj-lt"/>
              <a:buAutoNum type="arabicPeriod"/>
            </a:pPr>
            <a:r>
              <a:rPr lang="fr-FR" sz="1600" dirty="0"/>
              <a:t>Centro de </a:t>
            </a:r>
            <a:r>
              <a:rPr lang="fr-FR" sz="1600" dirty="0" err="1"/>
              <a:t>investigación</a:t>
            </a:r>
            <a:r>
              <a:rPr lang="fr-FR" sz="1600" dirty="0"/>
              <a:t> </a:t>
            </a:r>
            <a:r>
              <a:rPr lang="fr-FR" sz="1600" dirty="0" err="1"/>
              <a:t>médica</a:t>
            </a:r>
            <a:r>
              <a:rPr lang="fr-FR" sz="1600" dirty="0"/>
              <a:t> Lou </a:t>
            </a:r>
            <a:r>
              <a:rPr lang="fr-FR" sz="1600" dirty="0" err="1"/>
              <a:t>Ruvo</a:t>
            </a:r>
            <a:r>
              <a:rPr lang="fr-FR" sz="1600" dirty="0"/>
              <a:t> </a:t>
            </a:r>
            <a:r>
              <a:rPr lang="fr-FR" sz="1600" dirty="0" err="1"/>
              <a:t>diseñado</a:t>
            </a:r>
            <a:r>
              <a:rPr lang="fr-FR" sz="1600" dirty="0"/>
              <a:t> </a:t>
            </a:r>
            <a:r>
              <a:rPr lang="fr-FR" sz="1600" dirty="0" err="1"/>
              <a:t>por</a:t>
            </a:r>
            <a:r>
              <a:rPr lang="fr-FR" sz="1600" dirty="0"/>
              <a:t> </a:t>
            </a:r>
            <a:r>
              <a:rPr lang="fr-FR" sz="1600" dirty="0" err="1"/>
              <a:t>Fank</a:t>
            </a:r>
            <a:r>
              <a:rPr lang="fr-FR" sz="1600" dirty="0"/>
              <a:t> </a:t>
            </a:r>
            <a:r>
              <a:rPr lang="fr-FR" sz="1600" dirty="0" err="1"/>
              <a:t>Gehry</a:t>
            </a:r>
            <a:r>
              <a:rPr lang="fr-FR" sz="1600" dirty="0"/>
              <a:t>, Las Vegas, USA</a:t>
            </a:r>
            <a:r>
              <a:rPr lang="fr-FR" sz="1600" baseline="50000" dirty="0"/>
              <a:t>5</a:t>
            </a:r>
          </a:p>
        </p:txBody>
      </p:sp>
      <p:grpSp>
        <p:nvGrpSpPr>
          <p:cNvPr id="24" name="Group 23"/>
          <p:cNvGrpSpPr>
            <a:grpSpLocks noChangeAspect="1"/>
          </p:cNvGrpSpPr>
          <p:nvPr/>
        </p:nvGrpSpPr>
        <p:grpSpPr>
          <a:xfrm>
            <a:off x="1691680" y="188640"/>
            <a:ext cx="5273557" cy="4536504"/>
            <a:chOff x="-36513" y="0"/>
            <a:chExt cx="7128001" cy="6131748"/>
          </a:xfrm>
        </p:grpSpPr>
        <p:pic>
          <p:nvPicPr>
            <p:cNvPr id="25"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1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513" y="307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1487" y="0"/>
              <a:ext cx="3060001" cy="30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1487" y="3071748"/>
              <a:ext cx="3060001" cy="30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8326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5. </a:t>
            </a:r>
            <a:r>
              <a:rPr lang="fr-FR" dirty="0" err="1"/>
              <a:t>Tuberia</a:t>
            </a:r>
            <a:r>
              <a:rPr lang="fr-FR" dirty="0"/>
              <a:t> de </a:t>
            </a:r>
            <a:r>
              <a:rPr lang="fr-FR" dirty="0" err="1"/>
              <a:t>acero</a:t>
            </a:r>
            <a:r>
              <a:rPr lang="fr-FR" dirty="0"/>
              <a:t> </a:t>
            </a:r>
            <a:r>
              <a:rPr lang="fr-FR" dirty="0" err="1"/>
              <a:t>inoxidable</a:t>
            </a:r>
            <a:endParaRPr lang="fr-FR" dirty="0"/>
          </a:p>
        </p:txBody>
      </p:sp>
      <p:sp>
        <p:nvSpPr>
          <p:cNvPr id="3" name="Content Placeholder 2"/>
          <p:cNvSpPr>
            <a:spLocks noGrp="1"/>
          </p:cNvSpPr>
          <p:nvPr>
            <p:ph idx="1"/>
          </p:nvPr>
        </p:nvSpPr>
        <p:spPr/>
        <p:txBody>
          <a:bodyPr>
            <a:normAutofit fontScale="85000" lnSpcReduction="20000"/>
          </a:bodyPr>
          <a:lstStyle/>
          <a:p>
            <a:pPr marL="0" indent="0">
              <a:buNone/>
            </a:pPr>
            <a:r>
              <a:rPr lang="fr-FR" dirty="0" err="1"/>
              <a:t>Referencias</a:t>
            </a:r>
            <a:r>
              <a:rPr lang="fr-FR" dirty="0"/>
              <a:t>:</a:t>
            </a:r>
            <a:endParaRPr lang="fr-FR" dirty="0">
              <a:hlinkClick r:id="rId3"/>
            </a:endParaRPr>
          </a:p>
          <a:p>
            <a:endParaRPr lang="fr-FR" dirty="0">
              <a:hlinkClick r:id="rId4"/>
            </a:endParaRPr>
          </a:p>
          <a:p>
            <a:pPr marL="514350" indent="-514350">
              <a:buFont typeface="+mj-lt"/>
              <a:buAutoNum type="arabicPeriod"/>
            </a:pPr>
            <a:r>
              <a:rPr lang="fr-FR" dirty="0">
                <a:hlinkClick r:id="rId5"/>
              </a:rPr>
              <a:t>https://www.worldstainless.org/Files/issf/non-image-files/PDF/Euro_Inox/PressFittingSystems_EN.pdf</a:t>
            </a:r>
            <a:endParaRPr lang="fr-FR" dirty="0"/>
          </a:p>
          <a:p>
            <a:pPr marL="514350" indent="-514350">
              <a:buFont typeface="+mj-lt"/>
              <a:buAutoNum type="arabicPeriod"/>
            </a:pPr>
            <a:r>
              <a:rPr lang="fr-FR" dirty="0">
                <a:hlinkClick r:id="rId6"/>
              </a:rPr>
              <a:t>http://www.nickelinstitute.org/~/media/Files/TechnicalLiterature/StainlessSteelPlumbing-color-EN_11019_.ashx</a:t>
            </a:r>
            <a:endParaRPr lang="fr-FR" dirty="0"/>
          </a:p>
          <a:p>
            <a:pPr marL="514350" indent="-514350">
              <a:buFont typeface="+mj-lt"/>
              <a:buAutoNum type="arabicPeriod"/>
            </a:pPr>
            <a:r>
              <a:rPr lang="fr-FR" dirty="0">
                <a:hlinkClick r:id="rId7"/>
              </a:rPr>
              <a:t>https://nickelinstitute.org/library/?opt_perpage=20&amp;opt_layout=grid&amp;searchTerm=pipes%20for%20buildings&amp;page=1</a:t>
            </a:r>
            <a:endParaRPr lang="fr-FR" dirty="0"/>
          </a:p>
          <a:p>
            <a:pPr marL="514350" indent="-514350">
              <a:buFont typeface="+mj-lt"/>
              <a:buAutoNum type="arabicPeriod"/>
            </a:pPr>
            <a:r>
              <a:rPr lang="fr-FR" dirty="0">
                <a:hlinkClick r:id="rId8"/>
              </a:rPr>
              <a:t>http://www.bssa.org.uk/cms/File/BSSA%20PLUMBING%20P.1-4.pdf</a:t>
            </a:r>
            <a:r>
              <a:rPr lang="fr-FR" dirty="0"/>
              <a:t> </a:t>
            </a:r>
          </a:p>
          <a:p>
            <a:pPr marL="514350" indent="-514350">
              <a:buFont typeface="+mj-lt"/>
              <a:buAutoNum type="arabicPeriod"/>
            </a:pPr>
            <a:r>
              <a:rPr lang="fr-FR" dirty="0">
                <a:hlinkClick r:id="rId9"/>
              </a:rPr>
              <a:t>https://www.grohe.de/de_de/badezimmer.html</a:t>
            </a:r>
            <a:endParaRPr lang="fr-FR"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50</a:t>
            </a:fld>
            <a:endParaRPr lang="fr-BE" dirty="0"/>
          </a:p>
        </p:txBody>
      </p:sp>
    </p:spTree>
    <p:extLst>
      <p:ext uri="{BB962C8B-B14F-4D97-AF65-F5344CB8AC3E}">
        <p14:creationId xmlns:p14="http://schemas.microsoft.com/office/powerpoint/2010/main" val="999612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Content Placeholder 2"/>
          <p:cNvSpPr txBox="1">
            <a:spLocks/>
          </p:cNvSpPr>
          <p:nvPr/>
        </p:nvSpPr>
        <p:spPr>
          <a:xfrm>
            <a:off x="1304098" y="4723194"/>
            <a:ext cx="3771958" cy="213480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err="1"/>
              <a:t>Sentido</a:t>
            </a:r>
            <a:r>
              <a:rPr lang="fr-FR" sz="2000" dirty="0"/>
              <a:t> </a:t>
            </a:r>
            <a:r>
              <a:rPr lang="fr-FR" sz="2000" dirty="0" err="1"/>
              <a:t>horario</a:t>
            </a:r>
            <a:r>
              <a:rPr lang="fr-FR" sz="2000" dirty="0"/>
              <a:t>, </a:t>
            </a:r>
            <a:r>
              <a:rPr lang="fr-FR" sz="2000" dirty="0" err="1"/>
              <a:t>desde</a:t>
            </a:r>
            <a:r>
              <a:rPr lang="fr-FR" sz="2000" dirty="0"/>
              <a:t> la </a:t>
            </a:r>
            <a:r>
              <a:rPr lang="fr-FR" sz="2000" dirty="0" err="1"/>
              <a:t>esquina</a:t>
            </a:r>
            <a:r>
              <a:rPr lang="fr-FR" sz="2000" dirty="0"/>
              <a:t> </a:t>
            </a:r>
            <a:r>
              <a:rPr lang="fr-FR" sz="2000" dirty="0" err="1"/>
              <a:t>superior</a:t>
            </a:r>
            <a:r>
              <a:rPr lang="fr-FR" sz="2000" dirty="0"/>
              <a:t> </a:t>
            </a:r>
            <a:r>
              <a:rPr lang="fr-FR" sz="2000" dirty="0" err="1"/>
              <a:t>izquierda</a:t>
            </a:r>
            <a:r>
              <a:rPr lang="fr-FR" sz="2000" dirty="0"/>
              <a:t>:</a:t>
            </a:r>
          </a:p>
          <a:p>
            <a:pPr>
              <a:buFont typeface="Arial" pitchFamily="34" charset="0"/>
              <a:buAutoNum type="arabicPeriod"/>
            </a:pPr>
            <a:r>
              <a:rPr lang="fr-FR" sz="2000" dirty="0" err="1"/>
              <a:t>Tubería</a:t>
            </a:r>
            <a:r>
              <a:rPr lang="fr-FR" sz="2000" dirty="0"/>
              <a:t> </a:t>
            </a:r>
            <a:r>
              <a:rPr lang="fr-FR" sz="2000" dirty="0" err="1"/>
              <a:t>sanitaria</a:t>
            </a:r>
            <a:endParaRPr lang="fr-FR" sz="2000" dirty="0"/>
          </a:p>
          <a:p>
            <a:pPr>
              <a:buFont typeface="Arial" pitchFamily="34" charset="0"/>
              <a:buAutoNum type="arabicPeriod"/>
            </a:pPr>
            <a:r>
              <a:rPr lang="fr-FR" sz="2000" dirty="0" err="1"/>
              <a:t>Tubos</a:t>
            </a:r>
            <a:r>
              <a:rPr lang="fr-FR" sz="2000" dirty="0"/>
              <a:t> </a:t>
            </a:r>
            <a:r>
              <a:rPr lang="fr-FR" sz="2000" dirty="0" err="1"/>
              <a:t>unidos</a:t>
            </a:r>
            <a:r>
              <a:rPr lang="fr-FR" sz="2000" dirty="0"/>
              <a:t> con </a:t>
            </a:r>
            <a:r>
              <a:rPr lang="fr-FR" sz="2000" dirty="0" err="1"/>
              <a:t>Press-Fitting</a:t>
            </a:r>
            <a:endParaRPr lang="fr-FR" sz="2000" dirty="0"/>
          </a:p>
          <a:p>
            <a:pPr>
              <a:buFont typeface="Arial" pitchFamily="34" charset="0"/>
              <a:buAutoNum type="arabicPeriod"/>
            </a:pPr>
            <a:r>
              <a:rPr lang="fr-FR" sz="2000" dirty="0" err="1"/>
              <a:t>Fregadero</a:t>
            </a:r>
            <a:r>
              <a:rPr lang="fr-FR" sz="2000" dirty="0"/>
              <a:t> </a:t>
            </a:r>
          </a:p>
          <a:p>
            <a:pPr>
              <a:buFont typeface="Arial" pitchFamily="34" charset="0"/>
              <a:buAutoNum type="arabicPeriod"/>
            </a:pPr>
            <a:r>
              <a:rPr lang="fr-FR" sz="2000" dirty="0" err="1"/>
              <a:t>Ducha</a:t>
            </a:r>
            <a:r>
              <a:rPr lang="fr-FR" sz="2000" dirty="0"/>
              <a:t> con </a:t>
            </a:r>
            <a:r>
              <a:rPr lang="fr-FR" sz="2000" dirty="0" err="1"/>
              <a:t>luz</a:t>
            </a:r>
            <a:endParaRPr lang="fr-FR" sz="2000" dirty="0"/>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51</a:t>
            </a:fld>
            <a:endParaRPr lang="fr-BE" dirty="0"/>
          </a:p>
        </p:txBody>
      </p:sp>
    </p:spTree>
    <p:extLst>
      <p:ext uri="{BB962C8B-B14F-4D97-AF65-F5344CB8AC3E}">
        <p14:creationId xmlns:p14="http://schemas.microsoft.com/office/powerpoint/2010/main" val="2205497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04106" y="5597557"/>
            <a:ext cx="5486400" cy="566738"/>
          </a:xfrm>
        </p:spPr>
        <p:txBody>
          <a:bodyPr/>
          <a:lstStyle/>
          <a:p>
            <a:r>
              <a:rPr lang="fr-FR" dirty="0" err="1"/>
              <a:t>Sistemas</a:t>
            </a:r>
            <a:r>
              <a:rPr lang="fr-FR" dirty="0"/>
              <a:t> de </a:t>
            </a:r>
            <a:r>
              <a:rPr lang="fr-FR" dirty="0" err="1"/>
              <a:t>tuberías</a:t>
            </a:r>
            <a:r>
              <a:rPr lang="fr-FR" dirty="0"/>
              <a:t> en </a:t>
            </a:r>
            <a:r>
              <a:rPr lang="fr-FR" dirty="0" err="1"/>
              <a:t>acero</a:t>
            </a:r>
            <a:r>
              <a:rPr lang="fr-FR" dirty="0"/>
              <a:t> </a:t>
            </a:r>
            <a:r>
              <a:rPr lang="fr-FR" dirty="0" err="1"/>
              <a:t>inoxidable</a:t>
            </a:r>
            <a:endParaRPr lang="fr-FR"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52</a:t>
            </a:fld>
            <a:endParaRPr lang="fr-BE" dirty="0"/>
          </a:p>
        </p:txBody>
      </p:sp>
      <p:pic>
        <p:nvPicPr>
          <p:cNvPr id="1026"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86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6. </a:t>
            </a:r>
            <a:r>
              <a:rPr lang="fr-FR" dirty="0" err="1"/>
              <a:t>Ascensores</a:t>
            </a:r>
            <a:r>
              <a:rPr lang="fr-FR" dirty="0"/>
              <a:t> y escaleras </a:t>
            </a:r>
            <a:r>
              <a:rPr lang="fr-FR" dirty="0" err="1"/>
              <a:t>mecánicas</a:t>
            </a:r>
            <a:endParaRPr lang="fr-FR" dirty="0"/>
          </a:p>
        </p:txBody>
      </p:sp>
      <p:sp>
        <p:nvSpPr>
          <p:cNvPr id="3" name="Content Placeholder 2"/>
          <p:cNvSpPr>
            <a:spLocks noGrp="1"/>
          </p:cNvSpPr>
          <p:nvPr>
            <p:ph idx="1"/>
          </p:nvPr>
        </p:nvSpPr>
        <p:spPr/>
        <p:txBody>
          <a:bodyPr>
            <a:noAutofit/>
          </a:bodyPr>
          <a:lstStyle/>
          <a:p>
            <a:pPr marL="0" indent="0">
              <a:buNone/>
            </a:pPr>
            <a:r>
              <a:rPr lang="fr-FR" sz="2400" dirty="0" err="1"/>
              <a:t>Referencias</a:t>
            </a:r>
            <a:r>
              <a:rPr lang="fr-FR" sz="2400" dirty="0"/>
              <a:t>:</a:t>
            </a:r>
            <a:endParaRPr lang="fr-FR" sz="2400" dirty="0">
              <a:hlinkClick r:id="rId3"/>
            </a:endParaRPr>
          </a:p>
          <a:p>
            <a:pPr marL="0" indent="0">
              <a:buNone/>
            </a:pPr>
            <a:endParaRPr lang="fr-FR" sz="2400" dirty="0">
              <a:hlinkClick r:id="rId4"/>
            </a:endParaRPr>
          </a:p>
          <a:p>
            <a:pPr marL="514350" indent="-514350">
              <a:buFont typeface="+mj-lt"/>
              <a:buAutoNum type="arabicPeriod"/>
            </a:pPr>
            <a:r>
              <a:rPr lang="fr-FR" sz="2400" dirty="0">
                <a:hlinkClick r:id="rId4"/>
              </a:rPr>
              <a:t>https://www.forms-surfaces.com/elevator-ceilings</a:t>
            </a:r>
            <a:r>
              <a:rPr lang="fr-FR" sz="2400" dirty="0"/>
              <a:t> </a:t>
            </a:r>
          </a:p>
          <a:p>
            <a:pPr marL="514350" indent="-514350">
              <a:buFont typeface="+mj-lt"/>
              <a:buAutoNum type="arabicPeriod"/>
            </a:pPr>
            <a:r>
              <a:rPr lang="fr-FR" sz="2400" dirty="0">
                <a:hlinkClick r:id="rId5"/>
              </a:rPr>
              <a:t>http://commons.wikimedia.org/wiki/File:Metro_bruxelles_laufband.jpg</a:t>
            </a:r>
            <a:endParaRPr lang="fr-FR" sz="2400" dirty="0"/>
          </a:p>
          <a:p>
            <a:pPr marL="514350" indent="-514350">
              <a:buFont typeface="+mj-lt"/>
              <a:buAutoNum type="arabicPeriod"/>
            </a:pPr>
            <a:r>
              <a:rPr lang="fr-FR" sz="2400" dirty="0">
                <a:hlinkClick r:id="rId6"/>
              </a:rPr>
              <a:t>http://cambridgearchitectural.com/projects/ft-lauderdale-hollywood-international-airport-rental-car-center</a:t>
            </a:r>
            <a:r>
              <a:rPr lang="fr-FR" sz="2400" dirty="0"/>
              <a:t> </a:t>
            </a:r>
          </a:p>
          <a:p>
            <a:pPr marL="514350" indent="-514350">
              <a:buFont typeface="+mj-lt"/>
              <a:buAutoNum type="arabicPeriod"/>
            </a:pPr>
            <a:r>
              <a:rPr lang="fr-FR" sz="2400" dirty="0">
                <a:hlinkClick r:id="rId7"/>
              </a:rPr>
              <a:t>http://www.cabworks.com/</a:t>
            </a:r>
            <a:r>
              <a:rPr lang="fr-FR" sz="2400" dirty="0"/>
              <a:t> </a:t>
            </a:r>
            <a:endParaRPr lang="fr-FR" sz="2400" b="1"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53</a:t>
            </a:fld>
            <a:endParaRPr lang="fr-BE" dirty="0"/>
          </a:p>
        </p:txBody>
      </p:sp>
    </p:spTree>
    <p:extLst>
      <p:ext uri="{BB962C8B-B14F-4D97-AF65-F5344CB8AC3E}">
        <p14:creationId xmlns:p14="http://schemas.microsoft.com/office/powerpoint/2010/main" val="1161067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rot="16200000">
            <a:off x="-1985274" y="3233369"/>
            <a:ext cx="5481700" cy="12961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err="1"/>
              <a:t>Sentido</a:t>
            </a:r>
            <a:r>
              <a:rPr lang="fr-FR" sz="1800" dirty="0"/>
              <a:t> </a:t>
            </a:r>
            <a:r>
              <a:rPr lang="fr-FR" sz="1800" dirty="0" err="1"/>
              <a:t>horario</a:t>
            </a:r>
            <a:r>
              <a:rPr lang="fr-FR" sz="1800" dirty="0"/>
              <a:t>, </a:t>
            </a:r>
            <a:r>
              <a:rPr lang="fr-FR" sz="1800" dirty="0" err="1"/>
              <a:t>desde</a:t>
            </a:r>
            <a:r>
              <a:rPr lang="fr-FR" sz="1800" dirty="0"/>
              <a:t> </a:t>
            </a:r>
            <a:r>
              <a:rPr lang="fr-FR" sz="1800" dirty="0" err="1"/>
              <a:t>esquina</a:t>
            </a:r>
            <a:r>
              <a:rPr lang="fr-FR" sz="1800" dirty="0"/>
              <a:t> </a:t>
            </a:r>
            <a:r>
              <a:rPr lang="fr-FR" sz="1800" dirty="0" err="1"/>
              <a:t>superior</a:t>
            </a:r>
            <a:r>
              <a:rPr lang="fr-FR" sz="1800" dirty="0"/>
              <a:t> </a:t>
            </a:r>
            <a:r>
              <a:rPr lang="fr-FR" sz="1800" dirty="0" err="1"/>
              <a:t>izquierda</a:t>
            </a:r>
            <a:r>
              <a:rPr lang="fr-FR" sz="1800" dirty="0"/>
              <a:t>:</a:t>
            </a:r>
          </a:p>
          <a:p>
            <a:pPr>
              <a:buFont typeface="Arial" pitchFamily="34" charset="0"/>
              <a:buAutoNum type="arabicPeriod"/>
            </a:pPr>
            <a:r>
              <a:rPr lang="fr-FR" sz="1800" dirty="0" err="1"/>
              <a:t>Ascensor</a:t>
            </a:r>
            <a:r>
              <a:rPr lang="fr-FR" sz="1800" dirty="0"/>
              <a:t> (no </a:t>
            </a:r>
            <a:r>
              <a:rPr lang="fr-FR" sz="1800" dirty="0" err="1"/>
              <a:t>especificada</a:t>
            </a:r>
            <a:r>
              <a:rPr lang="fr-FR" sz="1800" dirty="0"/>
              <a:t> la </a:t>
            </a:r>
            <a:r>
              <a:rPr lang="fr-FR" sz="1800" dirty="0" err="1"/>
              <a:t>localización</a:t>
            </a:r>
            <a:r>
              <a:rPr lang="fr-FR" sz="1800" dirty="0"/>
              <a:t>)</a:t>
            </a:r>
          </a:p>
          <a:p>
            <a:pPr>
              <a:buFont typeface="Arial" pitchFamily="34" charset="0"/>
              <a:buAutoNum type="arabicPeriod"/>
            </a:pPr>
            <a:r>
              <a:rPr lang="fr-FR" sz="1800" dirty="0"/>
              <a:t>Escaleras </a:t>
            </a:r>
            <a:r>
              <a:rPr lang="fr-FR" sz="1800" dirty="0" err="1"/>
              <a:t>mecánicas</a:t>
            </a:r>
            <a:r>
              <a:rPr lang="fr-FR" sz="1800" dirty="0"/>
              <a:t> (Metro de Praga)</a:t>
            </a:r>
          </a:p>
          <a:p>
            <a:pPr>
              <a:buFont typeface="Arial" pitchFamily="34" charset="0"/>
              <a:buAutoNum type="arabicPeriod"/>
            </a:pPr>
            <a:r>
              <a:rPr lang="fr-FR" sz="1800" dirty="0" err="1"/>
              <a:t>Pasarela</a:t>
            </a:r>
            <a:r>
              <a:rPr lang="fr-FR" sz="1800" dirty="0"/>
              <a:t> </a:t>
            </a:r>
            <a:r>
              <a:rPr lang="fr-FR" sz="1800" dirty="0" err="1"/>
              <a:t>móvil</a:t>
            </a:r>
            <a:r>
              <a:rPr lang="fr-FR" sz="1800" dirty="0"/>
              <a:t> (Metro </a:t>
            </a:r>
            <a:r>
              <a:rPr lang="fr-FR" sz="1800" dirty="0" err="1"/>
              <a:t>Bruselas</a:t>
            </a:r>
            <a:r>
              <a:rPr lang="fr-FR" sz="1800" dirty="0"/>
              <a:t>)</a:t>
            </a:r>
          </a:p>
        </p:txBody>
      </p:sp>
      <p:sp>
        <p:nvSpPr>
          <p:cNvPr id="4" name="AutoShape 2" descr="https://www.forms-surfaces.com/sites/default/files/imagecache/gal-reg-2x/images/6.1_MB_1830_01312013_0.jpg"/>
          <p:cNvSpPr>
            <a:spLocks noChangeAspect="1" noChangeArrowheads="1"/>
          </p:cNvSpPr>
          <p:nvPr/>
        </p:nvSpPr>
        <p:spPr bwMode="auto">
          <a:xfrm>
            <a:off x="155575" y="-2065338"/>
            <a:ext cx="6457950" cy="4305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547664" y="114059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54</a:t>
            </a:fld>
            <a:endParaRPr lang="fr-BE" dirty="0"/>
          </a:p>
        </p:txBody>
      </p:sp>
    </p:spTree>
    <p:extLst>
      <p:ext uri="{BB962C8B-B14F-4D97-AF65-F5344CB8AC3E}">
        <p14:creationId xmlns:p14="http://schemas.microsoft.com/office/powerpoint/2010/main" val="1443636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err="1"/>
              <a:t>Forro</a:t>
            </a:r>
            <a:r>
              <a:rPr lang="fr-FR" dirty="0"/>
              <a:t> con malla de </a:t>
            </a:r>
            <a:r>
              <a:rPr lang="fr-FR" dirty="0" err="1"/>
              <a:t>inoxidable</a:t>
            </a:r>
            <a:r>
              <a:rPr lang="fr-FR" dirty="0"/>
              <a:t> en ascensor</a:t>
            </a:r>
            <a:r>
              <a:rPr lang="fr-FR" baseline="50000" dirty="0"/>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4"/>
          </p:nvPr>
        </p:nvSpPr>
        <p:spPr/>
        <p:txBody>
          <a:bodyPr/>
          <a:lstStyle/>
          <a:p>
            <a:fld id="{5AF66AA0-E37C-4065-8BE7-D4086C065B53}" type="slidenum">
              <a:rPr lang="fr-BE" smtClean="0"/>
              <a:pPr/>
              <a:t>55</a:t>
            </a:fld>
            <a:endParaRPr lang="fr-BE" dirty="0"/>
          </a:p>
        </p:txBody>
      </p:sp>
    </p:spTree>
    <p:extLst>
      <p:ext uri="{BB962C8B-B14F-4D97-AF65-F5344CB8AC3E}">
        <p14:creationId xmlns:p14="http://schemas.microsoft.com/office/powerpoint/2010/main" val="2947158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602045"/>
            <a:ext cx="5486400" cy="566738"/>
          </a:xfrm>
        </p:spPr>
        <p:txBody>
          <a:bodyPr>
            <a:normAutofit fontScale="90000"/>
          </a:bodyPr>
          <a:lstStyle/>
          <a:p>
            <a:r>
              <a:rPr lang="fr-FR" dirty="0" err="1"/>
              <a:t>Entrada</a:t>
            </a:r>
            <a:r>
              <a:rPr lang="fr-FR" dirty="0"/>
              <a:t> a la </a:t>
            </a:r>
            <a:r>
              <a:rPr lang="fr-FR" dirty="0" err="1"/>
              <a:t>estacion</a:t>
            </a:r>
            <a:r>
              <a:rPr lang="fr-FR" dirty="0"/>
              <a:t> de </a:t>
            </a:r>
            <a:r>
              <a:rPr lang="fr-FR" dirty="0" err="1"/>
              <a:t>metro</a:t>
            </a:r>
            <a:r>
              <a:rPr lang="fr-FR" dirty="0"/>
              <a:t> de </a:t>
            </a:r>
            <a:r>
              <a:rPr lang="fr-FR" dirty="0" err="1"/>
              <a:t>Kraaiennest</a:t>
            </a:r>
            <a:r>
              <a:rPr lang="fr-FR" dirty="0"/>
              <a:t> Amsterdam, Holanda</a:t>
            </a:r>
            <a:r>
              <a:rPr lang="fr-FR" baseline="5000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56</a:t>
            </a:fld>
            <a:endParaRPr lang="fr-BE" dirty="0"/>
          </a:p>
        </p:txBody>
      </p:sp>
      <p:pic>
        <p:nvPicPr>
          <p:cNvPr id="4" name="Image 3"/>
          <p:cNvPicPr>
            <a:picLocks noChangeAspect="1"/>
          </p:cNvPicPr>
          <p:nvPr/>
        </p:nvPicPr>
        <p:blipFill>
          <a:blip r:embed="rId3"/>
          <a:stretch>
            <a:fillRect/>
          </a:stretch>
        </p:blipFill>
        <p:spPr>
          <a:xfrm>
            <a:off x="1333500" y="260648"/>
            <a:ext cx="6477000" cy="4314825"/>
          </a:xfrm>
          <a:prstGeom prst="rect">
            <a:avLst/>
          </a:prstGeom>
          <a:ln>
            <a:solidFill>
              <a:schemeClr val="tx1"/>
            </a:solidFill>
          </a:ln>
        </p:spPr>
      </p:pic>
    </p:spTree>
    <p:extLst>
      <p:ext uri="{BB962C8B-B14F-4D97-AF65-F5344CB8AC3E}">
        <p14:creationId xmlns:p14="http://schemas.microsoft.com/office/powerpoint/2010/main" val="2950842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7. </a:t>
            </a:r>
            <a:r>
              <a:rPr lang="fr-FR" dirty="0" err="1"/>
              <a:t>Aeropuertos</a:t>
            </a:r>
            <a:endParaRPr lang="fr-FR" dirty="0"/>
          </a:p>
        </p:txBody>
      </p:sp>
      <p:sp>
        <p:nvSpPr>
          <p:cNvPr id="3" name="Content Placeholder 2"/>
          <p:cNvSpPr>
            <a:spLocks noGrp="1"/>
          </p:cNvSpPr>
          <p:nvPr>
            <p:ph idx="1"/>
          </p:nvPr>
        </p:nvSpPr>
        <p:spPr/>
        <p:txBody>
          <a:bodyPr>
            <a:normAutofit fontScale="62500" lnSpcReduction="20000"/>
          </a:bodyPr>
          <a:lstStyle/>
          <a:p>
            <a:pPr marL="0" indent="0">
              <a:buNone/>
            </a:pPr>
            <a:r>
              <a:rPr lang="es-ES_tradnl" dirty="0"/>
              <a:t>Los aceros inoxidables se utilizan en cualquier sitio, ya que los requisitos son de  materiales que se espera vayan a ser utilizados por el público 365 días al año </a:t>
            </a:r>
            <a:r>
              <a:rPr lang="es-ES_tradnl" dirty="0" err="1"/>
              <a:t>mantieniendo</a:t>
            </a:r>
            <a:r>
              <a:rPr lang="es-ES_tradnl" dirty="0"/>
              <a:t> una apariencia estética excelente:</a:t>
            </a:r>
            <a:endParaRPr lang="en-GB" dirty="0"/>
          </a:p>
          <a:p>
            <a:pPr lvl="0"/>
            <a:r>
              <a:rPr lang="es-ES_tradnl" dirty="0"/>
              <a:t>Tejados</a:t>
            </a:r>
            <a:endParaRPr lang="en-GB" dirty="0"/>
          </a:p>
          <a:p>
            <a:pPr lvl="0"/>
            <a:r>
              <a:rPr lang="es-ES_tradnl" dirty="0"/>
              <a:t>Mobiliario urbano</a:t>
            </a:r>
            <a:endParaRPr lang="en-GB" dirty="0"/>
          </a:p>
          <a:p>
            <a:pPr lvl="0"/>
            <a:r>
              <a:rPr lang="es-ES_tradnl" dirty="0"/>
              <a:t>Mostradores</a:t>
            </a:r>
            <a:endParaRPr lang="en-GB" dirty="0"/>
          </a:p>
          <a:p>
            <a:pPr lvl="0"/>
            <a:r>
              <a:rPr lang="es-ES_tradnl" dirty="0"/>
              <a:t>Fuentes de agua potable</a:t>
            </a:r>
            <a:endParaRPr lang="en-GB" dirty="0"/>
          </a:p>
          <a:p>
            <a:pPr lvl="0"/>
            <a:r>
              <a:rPr lang="es-ES_tradnl" dirty="0"/>
              <a:t>Divisiones</a:t>
            </a:r>
            <a:endParaRPr lang="en-GB" dirty="0"/>
          </a:p>
          <a:p>
            <a:pPr lvl="0"/>
            <a:r>
              <a:rPr lang="es-ES_tradnl" dirty="0"/>
              <a:t>Equipos de ventilación</a:t>
            </a:r>
            <a:endParaRPr lang="en-GB" dirty="0"/>
          </a:p>
          <a:p>
            <a:pPr lvl="0"/>
            <a:r>
              <a:rPr lang="es-ES_tradnl" dirty="0"/>
              <a:t>Barandillas</a:t>
            </a:r>
            <a:endParaRPr lang="en-GB" dirty="0"/>
          </a:p>
          <a:p>
            <a:pPr lvl="0"/>
            <a:r>
              <a:rPr lang="es-ES_tradnl" dirty="0"/>
              <a:t>Ascensores, escaleras mecánicas, caminos rodantes</a:t>
            </a:r>
            <a:endParaRPr lang="en-GB" dirty="0"/>
          </a:p>
          <a:p>
            <a:pPr lvl="0"/>
            <a:r>
              <a:rPr lang="es-ES_tradnl" dirty="0"/>
              <a:t>Cinta de salida de equipajes</a:t>
            </a:r>
            <a:endParaRPr lang="en-GB" dirty="0"/>
          </a:p>
          <a:p>
            <a:pPr lvl="0"/>
            <a:r>
              <a:rPr lang="es-ES_tradnl" dirty="0"/>
              <a:t>Carretillas</a:t>
            </a:r>
            <a:endParaRPr lang="en-GB" dirty="0"/>
          </a:p>
          <a:p>
            <a:pPr lvl="0"/>
            <a:r>
              <a:rPr lang="es-ES_tradnl" dirty="0"/>
              <a:t>Cierres</a:t>
            </a:r>
            <a:endParaRPr lang="en-GB" dirty="0"/>
          </a:p>
          <a:p>
            <a:pPr lvl="0"/>
            <a:r>
              <a:rPr lang="es-ES_tradnl" dirty="0" err="1"/>
              <a:t>Etc</a:t>
            </a:r>
            <a:r>
              <a:rPr lang="es-ES_tradnl" dirty="0"/>
              <a:t>…</a:t>
            </a:r>
            <a:endParaRPr lang="en-GB"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57</a:t>
            </a:fld>
            <a:endParaRPr lang="fr-BE" dirty="0"/>
          </a:p>
        </p:txBody>
      </p:sp>
    </p:spTree>
    <p:extLst>
      <p:ext uri="{BB962C8B-B14F-4D97-AF65-F5344CB8AC3E}">
        <p14:creationId xmlns:p14="http://schemas.microsoft.com/office/powerpoint/2010/main" val="3525943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58</a:t>
            </a:fld>
            <a:endParaRPr lang="fr-BE" dirty="0"/>
          </a:p>
        </p:txBody>
      </p:sp>
      <p:sp>
        <p:nvSpPr>
          <p:cNvPr id="7" name="Content Placeholder 2"/>
          <p:cNvSpPr>
            <a:spLocks noGrp="1"/>
          </p:cNvSpPr>
          <p:nvPr>
            <p:ph idx="4294967295"/>
          </p:nvPr>
        </p:nvSpPr>
        <p:spPr>
          <a:xfrm rot="16200000">
            <a:off x="0" y="2722563"/>
            <a:ext cx="6176963" cy="1541462"/>
          </a:xfrm>
        </p:spPr>
        <p:txBody>
          <a:bodyPr>
            <a:noAutofit/>
          </a:bodyPr>
          <a:lstStyle/>
          <a:p>
            <a:pPr marL="0" indent="0">
              <a:buNone/>
            </a:pPr>
            <a:r>
              <a:rPr lang="fr-FR" sz="1800" dirty="0" err="1">
                <a:solidFill>
                  <a:schemeClr val="accent1"/>
                </a:solidFill>
              </a:rPr>
              <a:t>Clockwise</a:t>
            </a:r>
            <a:r>
              <a:rPr lang="fr-FR" sz="1800" dirty="0">
                <a:solidFill>
                  <a:schemeClr val="accent1"/>
                </a:solidFill>
              </a:rPr>
              <a:t>, </a:t>
            </a:r>
            <a:r>
              <a:rPr lang="fr-FR" sz="1800" dirty="0" err="1">
                <a:solidFill>
                  <a:schemeClr val="accent1"/>
                </a:solidFill>
              </a:rPr>
              <a:t>from</a:t>
            </a:r>
            <a:r>
              <a:rPr lang="fr-FR" sz="1800" dirty="0">
                <a:solidFill>
                  <a:schemeClr val="accent1"/>
                </a:solidFill>
              </a:rPr>
              <a:t> top </a:t>
            </a:r>
            <a:r>
              <a:rPr lang="fr-FR" sz="1800" dirty="0" err="1">
                <a:solidFill>
                  <a:schemeClr val="accent1"/>
                </a:solidFill>
              </a:rPr>
              <a:t>left</a:t>
            </a:r>
            <a:r>
              <a:rPr lang="fr-FR" sz="1800" dirty="0">
                <a:solidFill>
                  <a:schemeClr val="accent1"/>
                </a:solidFill>
              </a:rPr>
              <a:t>: </a:t>
            </a:r>
            <a:r>
              <a:rPr lang="fr-FR" sz="1800" dirty="0" err="1">
                <a:solidFill>
                  <a:schemeClr val="accent1"/>
                </a:solidFill>
              </a:rPr>
              <a:t>stainless</a:t>
            </a:r>
            <a:r>
              <a:rPr lang="fr-FR" sz="1800" dirty="0">
                <a:solidFill>
                  <a:schemeClr val="accent1"/>
                </a:solidFill>
              </a:rPr>
              <a:t> </a:t>
            </a:r>
            <a:r>
              <a:rPr lang="fr-FR" sz="1800" dirty="0" err="1">
                <a:solidFill>
                  <a:schemeClr val="accent1"/>
                </a:solidFill>
              </a:rPr>
              <a:t>equipment</a:t>
            </a:r>
            <a:r>
              <a:rPr lang="fr-FR" sz="1800" dirty="0">
                <a:solidFill>
                  <a:schemeClr val="accent1"/>
                </a:solidFill>
              </a:rPr>
              <a:t> at </a:t>
            </a:r>
            <a:r>
              <a:rPr lang="fr-FR" sz="1800" dirty="0" err="1">
                <a:solidFill>
                  <a:schemeClr val="accent1"/>
                </a:solidFill>
              </a:rPr>
              <a:t>Montreal</a:t>
            </a:r>
            <a:r>
              <a:rPr lang="fr-FR" sz="1800" dirty="0">
                <a:solidFill>
                  <a:schemeClr val="accent1"/>
                </a:solidFill>
              </a:rPr>
              <a:t> </a:t>
            </a:r>
            <a:r>
              <a:rPr lang="fr-FR" sz="1800" dirty="0" err="1">
                <a:solidFill>
                  <a:schemeClr val="accent1"/>
                </a:solidFill>
              </a:rPr>
              <a:t>Airport</a:t>
            </a:r>
            <a:r>
              <a:rPr lang="fr-FR" sz="1800" dirty="0">
                <a:solidFill>
                  <a:schemeClr val="accent1"/>
                </a:solidFill>
              </a:rPr>
              <a:t>, Canada</a:t>
            </a:r>
          </a:p>
          <a:p>
            <a:pPr>
              <a:buAutoNum type="arabicPeriod"/>
            </a:pPr>
            <a:r>
              <a:rPr lang="fr-FR" sz="1800" dirty="0" err="1">
                <a:solidFill>
                  <a:schemeClr val="accent1"/>
                </a:solidFill>
              </a:rPr>
              <a:t>Boarding</a:t>
            </a:r>
            <a:r>
              <a:rPr lang="fr-FR" sz="1800" dirty="0">
                <a:solidFill>
                  <a:schemeClr val="accent1"/>
                </a:solidFill>
              </a:rPr>
              <a:t> </a:t>
            </a:r>
            <a:r>
              <a:rPr lang="fr-FR" sz="1800" dirty="0" err="1">
                <a:solidFill>
                  <a:schemeClr val="accent1"/>
                </a:solidFill>
              </a:rPr>
              <a:t>counter</a:t>
            </a:r>
            <a:r>
              <a:rPr lang="fr-FR" sz="1800" dirty="0">
                <a:solidFill>
                  <a:schemeClr val="accent1"/>
                </a:solidFill>
              </a:rPr>
              <a:t>, Balustrade and </a:t>
            </a:r>
            <a:r>
              <a:rPr lang="fr-FR" sz="1800" dirty="0" err="1">
                <a:solidFill>
                  <a:schemeClr val="accent1"/>
                </a:solidFill>
              </a:rPr>
              <a:t>Garbage</a:t>
            </a:r>
            <a:r>
              <a:rPr lang="fr-FR" sz="1800" dirty="0">
                <a:solidFill>
                  <a:schemeClr val="accent1"/>
                </a:solidFill>
              </a:rPr>
              <a:t> bin</a:t>
            </a:r>
          </a:p>
          <a:p>
            <a:pPr>
              <a:buAutoNum type="arabicPeriod"/>
            </a:pPr>
            <a:r>
              <a:rPr lang="fr-FR" sz="1800" dirty="0" err="1">
                <a:solidFill>
                  <a:schemeClr val="accent1"/>
                </a:solidFill>
              </a:rPr>
              <a:t>Drinking</a:t>
            </a:r>
            <a:r>
              <a:rPr lang="fr-FR" sz="1800" dirty="0">
                <a:solidFill>
                  <a:schemeClr val="accent1"/>
                </a:solidFill>
              </a:rPr>
              <a:t> </a:t>
            </a:r>
            <a:r>
              <a:rPr lang="fr-FR" sz="1800" dirty="0" err="1">
                <a:solidFill>
                  <a:schemeClr val="accent1"/>
                </a:solidFill>
              </a:rPr>
              <a:t>fountain</a:t>
            </a:r>
            <a:endParaRPr lang="fr-FR" sz="1800" dirty="0">
              <a:solidFill>
                <a:schemeClr val="accent1"/>
              </a:solidFill>
            </a:endParaRPr>
          </a:p>
          <a:p>
            <a:pPr>
              <a:buAutoNum type="arabicPeriod"/>
            </a:pPr>
            <a:r>
              <a:rPr lang="fr-FR" sz="1800" dirty="0">
                <a:solidFill>
                  <a:schemeClr val="accent1"/>
                </a:solidFill>
              </a:rPr>
              <a:t>Bar </a:t>
            </a:r>
            <a:r>
              <a:rPr lang="fr-FR" sz="1800" dirty="0" err="1">
                <a:solidFill>
                  <a:schemeClr val="accent1"/>
                </a:solidFill>
              </a:rPr>
              <a:t>counter</a:t>
            </a:r>
            <a:r>
              <a:rPr lang="fr-FR" sz="1800" dirty="0">
                <a:solidFill>
                  <a:schemeClr val="accent1"/>
                </a:solidFill>
              </a:rPr>
              <a:t> and </a:t>
            </a:r>
            <a:r>
              <a:rPr lang="fr-FR" sz="1800" dirty="0" err="1">
                <a:solidFill>
                  <a:schemeClr val="accent1"/>
                </a:solidFill>
              </a:rPr>
              <a:t>footrest</a:t>
            </a:r>
            <a:r>
              <a:rPr lang="fr-FR" sz="1800" dirty="0">
                <a:solidFill>
                  <a:schemeClr val="accent1"/>
                </a:solidFill>
              </a:rPr>
              <a:t> </a:t>
            </a:r>
          </a:p>
        </p:txBody>
      </p:sp>
      <p:grpSp>
        <p:nvGrpSpPr>
          <p:cNvPr id="2" name="Group 1"/>
          <p:cNvGrpSpPr/>
          <p:nvPr/>
        </p:nvGrpSpPr>
        <p:grpSpPr>
          <a:xfrm>
            <a:off x="1648754" y="924745"/>
            <a:ext cx="7187514" cy="5672416"/>
            <a:chOff x="1685568" y="690950"/>
            <a:chExt cx="7187514" cy="5672416"/>
          </a:xfrm>
        </p:grpSpPr>
        <p:pic>
          <p:nvPicPr>
            <p:cNvPr id="4099" name="Picture 3" descr="D:\Mes docs\Mes images\2013\MTL052013\2013-05-23-0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5568" y="3534950"/>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692696"/>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5568" y="690950"/>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887881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59</a:t>
            </a:fld>
            <a:endParaRPr lang="fr-BE" dirty="0"/>
          </a:p>
        </p:txBody>
      </p:sp>
      <p:sp>
        <p:nvSpPr>
          <p:cNvPr id="5" name="Content Placeholder 2"/>
          <p:cNvSpPr>
            <a:spLocks noGrp="1"/>
          </p:cNvSpPr>
          <p:nvPr>
            <p:ph idx="4294967295"/>
          </p:nvPr>
        </p:nvSpPr>
        <p:spPr>
          <a:xfrm rot="16200000">
            <a:off x="0" y="3416300"/>
            <a:ext cx="5056188" cy="1338263"/>
          </a:xfrm>
        </p:spPr>
        <p:txBody>
          <a:bodyPr>
            <a:noAutofit/>
          </a:bodyPr>
          <a:lstStyle/>
          <a:p>
            <a:pPr marL="0" indent="0">
              <a:buNone/>
            </a:pPr>
            <a:r>
              <a:rPr lang="fr-FR" sz="1600" dirty="0" err="1">
                <a:solidFill>
                  <a:srgbClr val="0070C0"/>
                </a:solidFill>
              </a:rPr>
              <a:t>Clockwise</a:t>
            </a:r>
            <a:r>
              <a:rPr lang="fr-FR" sz="1600" dirty="0">
                <a:solidFill>
                  <a:srgbClr val="0070C0"/>
                </a:solidFill>
              </a:rPr>
              <a:t>, </a:t>
            </a:r>
            <a:r>
              <a:rPr lang="fr-FR" sz="1600" dirty="0" err="1">
                <a:solidFill>
                  <a:srgbClr val="0070C0"/>
                </a:solidFill>
              </a:rPr>
              <a:t>from</a:t>
            </a:r>
            <a:r>
              <a:rPr lang="fr-FR" sz="1600" dirty="0">
                <a:solidFill>
                  <a:srgbClr val="0070C0"/>
                </a:solidFill>
              </a:rPr>
              <a:t> top </a:t>
            </a:r>
            <a:r>
              <a:rPr lang="fr-FR" sz="1600" dirty="0" err="1">
                <a:solidFill>
                  <a:srgbClr val="0070C0"/>
                </a:solidFill>
              </a:rPr>
              <a:t>left</a:t>
            </a:r>
            <a:r>
              <a:rPr lang="fr-FR" sz="1600" dirty="0">
                <a:solidFill>
                  <a:srgbClr val="0070C0"/>
                </a:solidFill>
              </a:rPr>
              <a:t>:</a:t>
            </a:r>
          </a:p>
          <a:p>
            <a:pPr>
              <a:buAutoNum type="arabicPeriod"/>
            </a:pPr>
            <a:r>
              <a:rPr lang="fr-FR" sz="1600" dirty="0" err="1">
                <a:solidFill>
                  <a:srgbClr val="0070C0"/>
                </a:solidFill>
              </a:rPr>
              <a:t>Baggage</a:t>
            </a:r>
            <a:r>
              <a:rPr lang="fr-FR" sz="1600" dirty="0">
                <a:solidFill>
                  <a:srgbClr val="0070C0"/>
                </a:solidFill>
              </a:rPr>
              <a:t> </a:t>
            </a:r>
            <a:r>
              <a:rPr lang="fr-FR" sz="1600" dirty="0" err="1">
                <a:solidFill>
                  <a:srgbClr val="0070C0"/>
                </a:solidFill>
              </a:rPr>
              <a:t>delivery</a:t>
            </a:r>
            <a:r>
              <a:rPr lang="fr-FR" sz="1600" dirty="0">
                <a:solidFill>
                  <a:srgbClr val="0070C0"/>
                </a:solidFill>
              </a:rPr>
              <a:t> </a:t>
            </a:r>
            <a:r>
              <a:rPr lang="fr-FR" sz="1600" dirty="0" err="1">
                <a:solidFill>
                  <a:srgbClr val="0070C0"/>
                </a:solidFill>
              </a:rPr>
              <a:t>belt</a:t>
            </a:r>
            <a:r>
              <a:rPr lang="fr-FR" sz="1600" dirty="0">
                <a:solidFill>
                  <a:srgbClr val="0070C0"/>
                </a:solidFill>
              </a:rPr>
              <a:t>, </a:t>
            </a:r>
            <a:r>
              <a:rPr lang="fr-FR" sz="1600" dirty="0" err="1">
                <a:solidFill>
                  <a:srgbClr val="0070C0"/>
                </a:solidFill>
              </a:rPr>
              <a:t>Manila</a:t>
            </a:r>
            <a:r>
              <a:rPr lang="fr-FR" sz="1600" dirty="0">
                <a:solidFill>
                  <a:srgbClr val="0070C0"/>
                </a:solidFill>
              </a:rPr>
              <a:t> </a:t>
            </a:r>
            <a:r>
              <a:rPr lang="fr-FR" sz="1600" dirty="0" err="1">
                <a:solidFill>
                  <a:srgbClr val="0070C0"/>
                </a:solidFill>
              </a:rPr>
              <a:t>Airport</a:t>
            </a:r>
            <a:r>
              <a:rPr lang="fr-FR" sz="1600" dirty="0">
                <a:solidFill>
                  <a:srgbClr val="0070C0"/>
                </a:solidFill>
              </a:rPr>
              <a:t>, Philippines</a:t>
            </a:r>
          </a:p>
          <a:p>
            <a:pPr>
              <a:buAutoNum type="arabicPeriod"/>
            </a:pPr>
            <a:r>
              <a:rPr lang="fr-FR" sz="1600" dirty="0" err="1">
                <a:solidFill>
                  <a:srgbClr val="0070C0"/>
                </a:solidFill>
              </a:rPr>
              <a:t>Moving</a:t>
            </a:r>
            <a:r>
              <a:rPr lang="fr-FR" sz="1600" dirty="0">
                <a:solidFill>
                  <a:srgbClr val="0070C0"/>
                </a:solidFill>
              </a:rPr>
              <a:t> </a:t>
            </a:r>
            <a:r>
              <a:rPr lang="fr-FR" sz="1600" dirty="0" err="1">
                <a:solidFill>
                  <a:srgbClr val="0070C0"/>
                </a:solidFill>
              </a:rPr>
              <a:t>sidewalk</a:t>
            </a:r>
            <a:r>
              <a:rPr lang="fr-FR" sz="1600" dirty="0">
                <a:solidFill>
                  <a:srgbClr val="0070C0"/>
                </a:solidFill>
              </a:rPr>
              <a:t>, </a:t>
            </a:r>
            <a:r>
              <a:rPr lang="fr-FR" sz="1600" dirty="0" err="1">
                <a:solidFill>
                  <a:srgbClr val="0070C0"/>
                </a:solidFill>
              </a:rPr>
              <a:t>Montreal</a:t>
            </a:r>
            <a:r>
              <a:rPr lang="fr-FR" sz="1600" dirty="0">
                <a:solidFill>
                  <a:srgbClr val="0070C0"/>
                </a:solidFill>
              </a:rPr>
              <a:t> </a:t>
            </a:r>
            <a:r>
              <a:rPr lang="fr-FR" sz="1600" dirty="0" err="1">
                <a:solidFill>
                  <a:srgbClr val="0070C0"/>
                </a:solidFill>
              </a:rPr>
              <a:t>Airport</a:t>
            </a:r>
            <a:r>
              <a:rPr lang="fr-FR" sz="1600" dirty="0">
                <a:solidFill>
                  <a:srgbClr val="0070C0"/>
                </a:solidFill>
              </a:rPr>
              <a:t>, Canada</a:t>
            </a:r>
          </a:p>
          <a:p>
            <a:pPr>
              <a:buAutoNum type="arabicPeriod"/>
            </a:pPr>
            <a:r>
              <a:rPr lang="fr-FR" sz="1600" dirty="0">
                <a:solidFill>
                  <a:srgbClr val="0070C0"/>
                </a:solidFill>
              </a:rPr>
              <a:t>Security net in </a:t>
            </a:r>
            <a:r>
              <a:rPr lang="fr-FR" sz="1600" dirty="0" err="1">
                <a:solidFill>
                  <a:srgbClr val="0070C0"/>
                </a:solidFill>
              </a:rPr>
              <a:t>Copenhagen</a:t>
            </a:r>
            <a:r>
              <a:rPr lang="fr-FR" sz="1600" dirty="0">
                <a:solidFill>
                  <a:srgbClr val="0070C0"/>
                </a:solidFill>
              </a:rPr>
              <a:t> </a:t>
            </a:r>
            <a:r>
              <a:rPr lang="fr-FR" sz="1600" dirty="0" err="1">
                <a:solidFill>
                  <a:srgbClr val="0070C0"/>
                </a:solidFill>
              </a:rPr>
              <a:t>Airport</a:t>
            </a:r>
            <a:r>
              <a:rPr lang="fr-FR" sz="1600" dirty="0">
                <a:solidFill>
                  <a:srgbClr val="0070C0"/>
                </a:solidFill>
              </a:rPr>
              <a:t>, </a:t>
            </a:r>
            <a:r>
              <a:rPr lang="fr-FR" sz="1600" dirty="0" err="1">
                <a:solidFill>
                  <a:srgbClr val="0070C0"/>
                </a:solidFill>
              </a:rPr>
              <a:t>Denmark</a:t>
            </a:r>
            <a:endParaRPr lang="fr-FR" sz="1600" dirty="0">
              <a:solidFill>
                <a:srgbClr val="0070C0"/>
              </a:solidFill>
            </a:endParaRPr>
          </a:p>
        </p:txBody>
      </p:sp>
      <p:grpSp>
        <p:nvGrpSpPr>
          <p:cNvPr id="2" name="Group 1"/>
          <p:cNvGrpSpPr/>
          <p:nvPr/>
        </p:nvGrpSpPr>
        <p:grpSpPr>
          <a:xfrm>
            <a:off x="1357528" y="854094"/>
            <a:ext cx="7527882" cy="5760639"/>
            <a:chOff x="1331638" y="116632"/>
            <a:chExt cx="7527882" cy="5760639"/>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340556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descr="Westfield2---72dpiRGB"/>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Content Placeholder 2"/>
          <p:cNvSpPr txBox="1">
            <a:spLocks/>
          </p:cNvSpPr>
          <p:nvPr/>
        </p:nvSpPr>
        <p:spPr>
          <a:xfrm rot="16200000">
            <a:off x="-2761036" y="3233896"/>
            <a:ext cx="6480722" cy="6782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err="1"/>
              <a:t>Fachada</a:t>
            </a:r>
            <a:r>
              <a:rPr lang="fr-FR" sz="1800" dirty="0"/>
              <a:t> de </a:t>
            </a:r>
            <a:r>
              <a:rPr lang="fr-FR" sz="1800" dirty="0" err="1"/>
              <a:t>acero</a:t>
            </a:r>
            <a:r>
              <a:rPr lang="fr-FR" sz="1800" dirty="0"/>
              <a:t> </a:t>
            </a:r>
            <a:r>
              <a:rPr lang="fr-FR" sz="1800" dirty="0" err="1"/>
              <a:t>inoxidable</a:t>
            </a:r>
            <a:r>
              <a:rPr lang="fr-FR" sz="1800" dirty="0"/>
              <a:t> de 285m de </a:t>
            </a:r>
            <a:r>
              <a:rPr lang="fr-FR" sz="1800" dirty="0" err="1"/>
              <a:t>altura</a:t>
            </a:r>
            <a:r>
              <a:rPr lang="fr-FR" sz="1800" dirty="0"/>
              <a:t> en </a:t>
            </a:r>
            <a:r>
              <a:rPr lang="fr-FR" sz="1800" dirty="0" err="1"/>
              <a:t>edificio</a:t>
            </a:r>
            <a:r>
              <a:rPr lang="fr-FR" sz="1800" dirty="0"/>
              <a:t> de </a:t>
            </a:r>
            <a:r>
              <a:rPr lang="fr-FR" sz="1800" dirty="0" err="1"/>
              <a:t>apartamentos</a:t>
            </a:r>
            <a:r>
              <a:rPr lang="fr-FR" sz="1800" dirty="0"/>
              <a:t> , New York, USA. </a:t>
            </a:r>
            <a:r>
              <a:rPr lang="fr-FR" sz="1800" dirty="0" err="1"/>
              <a:t>Architecto</a:t>
            </a:r>
            <a:r>
              <a:rPr lang="fr-FR" sz="1800" dirty="0"/>
              <a:t>: Frank </a:t>
            </a:r>
            <a:r>
              <a:rPr lang="fr-FR" sz="1800" dirty="0" err="1"/>
              <a:t>Gehry</a:t>
            </a:r>
            <a:r>
              <a:rPr lang="fr-FR" sz="1800" baseline="50000" dirty="0"/>
              <a:t> 7</a:t>
            </a:r>
          </a:p>
        </p:txBody>
      </p:sp>
      <p:sp>
        <p:nvSpPr>
          <p:cNvPr id="2" name="AutoShape 2" descr="http://www.archi-europe.com/pictures/gehrys1.jpg"/>
          <p:cNvSpPr>
            <a:spLocks noChangeAspect="1" noChangeArrowheads="1"/>
          </p:cNvSpPr>
          <p:nvPr/>
        </p:nvSpPr>
        <p:spPr bwMode="auto">
          <a:xfrm>
            <a:off x="155575" y="-2278063"/>
            <a:ext cx="4752975" cy="475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87624" y="0"/>
            <a:ext cx="71294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utoShape 5" descr="http://www.lemoniteur.fr/media/IMAGE/2010/09/27/378x505xIMAGE_2010_09_27_12174917-380x505.jpg.pagespeed.ic.hCsU1O0L-M.jpg"/>
          <p:cNvSpPr>
            <a:spLocks noChangeAspect="1" noChangeArrowheads="1"/>
          </p:cNvSpPr>
          <p:nvPr/>
        </p:nvSpPr>
        <p:spPr bwMode="auto">
          <a:xfrm>
            <a:off x="155575" y="-2308225"/>
            <a:ext cx="360045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Slide Number Placeholder 6"/>
          <p:cNvSpPr>
            <a:spLocks noGrp="1"/>
          </p:cNvSpPr>
          <p:nvPr>
            <p:ph type="sldNum" sz="quarter" idx="4"/>
          </p:nvPr>
        </p:nvSpPr>
        <p:spPr/>
        <p:txBody>
          <a:bodyPr/>
          <a:lstStyle/>
          <a:p>
            <a:fld id="{5AF66AA0-E37C-4065-8BE7-D4086C065B53}" type="slidenum">
              <a:rPr lang="fr-BE" smtClean="0"/>
              <a:pPr/>
              <a:t>6</a:t>
            </a:fld>
            <a:endParaRPr lang="fr-BE" dirty="0"/>
          </a:p>
        </p:txBody>
      </p:sp>
    </p:spTree>
    <p:extLst>
      <p:ext uri="{BB962C8B-B14F-4D97-AF65-F5344CB8AC3E}">
        <p14:creationId xmlns:p14="http://schemas.microsoft.com/office/powerpoint/2010/main" val="190222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8. </a:t>
            </a:r>
            <a:r>
              <a:rPr lang="fr-FR" dirty="0" err="1"/>
              <a:t>Mobiliario</a:t>
            </a:r>
            <a:r>
              <a:rPr lang="fr-FR" dirty="0"/>
              <a:t> </a:t>
            </a:r>
            <a:r>
              <a:rPr lang="fr-FR" dirty="0" err="1"/>
              <a:t>urbano</a:t>
            </a:r>
            <a:endParaRPr lang="fr-FR" dirty="0"/>
          </a:p>
        </p:txBody>
      </p:sp>
      <p:sp>
        <p:nvSpPr>
          <p:cNvPr id="3" name="Content Placeholder 2"/>
          <p:cNvSpPr>
            <a:spLocks noGrp="1"/>
          </p:cNvSpPr>
          <p:nvPr>
            <p:ph idx="1"/>
          </p:nvPr>
        </p:nvSpPr>
        <p:spPr/>
        <p:txBody>
          <a:bodyPr>
            <a:normAutofit/>
          </a:bodyPr>
          <a:lstStyle/>
          <a:p>
            <a:pPr marL="0" indent="0">
              <a:buNone/>
            </a:pPr>
            <a:r>
              <a:rPr lang="fr-FR" sz="2400" dirty="0" err="1"/>
              <a:t>Referencias</a:t>
            </a:r>
            <a:r>
              <a:rPr lang="fr-FR" sz="2400" dirty="0"/>
              <a:t>:</a:t>
            </a:r>
            <a:endParaRPr lang="fr-FR" sz="2400" dirty="0">
              <a:hlinkClick r:id="rId3"/>
            </a:endParaRPr>
          </a:p>
          <a:p>
            <a:endParaRPr lang="fr-FR" sz="2400" dirty="0">
              <a:hlinkClick r:id="rId4"/>
            </a:endParaRPr>
          </a:p>
          <a:p>
            <a:pPr marL="514350" indent="-514350">
              <a:buFont typeface="+mj-lt"/>
              <a:buAutoNum type="arabicPeriod"/>
            </a:pPr>
            <a:r>
              <a:rPr lang="en-GB" sz="2400" dirty="0">
                <a:hlinkClick r:id="rId5"/>
              </a:rPr>
              <a:t>https://www.worldstainless.org/applications/architecture-building-and-construction-applications/street-furniture/ </a:t>
            </a:r>
            <a:endParaRPr lang="en-GB" sz="2400" dirty="0"/>
          </a:p>
          <a:p>
            <a:pPr marL="514350" indent="-514350">
              <a:buFont typeface="+mj-lt"/>
              <a:buAutoNum type="arabicPeriod"/>
            </a:pPr>
            <a:r>
              <a:rPr lang="fr-FR" sz="2400" dirty="0">
                <a:hlinkClick r:id="rId6"/>
              </a:rPr>
              <a:t>http://norcor.free.fr/piazza_superbe_inox.jpg</a:t>
            </a:r>
            <a:endParaRPr lang="fr-FR" sz="2400" dirty="0"/>
          </a:p>
          <a:p>
            <a:pPr marL="514350" indent="-514350">
              <a:buFont typeface="+mj-lt"/>
              <a:buAutoNum type="arabicPeriod"/>
            </a:pPr>
            <a:r>
              <a:rPr lang="fr-FR" sz="2400" dirty="0">
                <a:hlinkClick r:id="rId7"/>
              </a:rPr>
              <a:t>http://listraveltips.com/wellington-street-art-stainless-steel-braille-sculpture/</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60</a:t>
            </a:fld>
            <a:endParaRPr lang="fr-BE" dirty="0"/>
          </a:p>
        </p:txBody>
      </p:sp>
    </p:spTree>
    <p:extLst>
      <p:ext uri="{BB962C8B-B14F-4D97-AF65-F5344CB8AC3E}">
        <p14:creationId xmlns:p14="http://schemas.microsoft.com/office/powerpoint/2010/main" val="231579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727" y="5301208"/>
            <a:ext cx="7588546" cy="1468760"/>
          </a:xfrm>
        </p:spPr>
        <p:txBody>
          <a:bodyPr>
            <a:noAutofit/>
          </a:bodyPr>
          <a:lstStyle/>
          <a:p>
            <a:pPr marL="0" indent="0">
              <a:buNone/>
            </a:pPr>
            <a:r>
              <a:rPr lang="fr-FR" sz="1400" dirty="0"/>
              <a:t>En </a:t>
            </a:r>
            <a:r>
              <a:rPr lang="fr-FR" sz="1400" dirty="0" err="1"/>
              <a:t>sentido</a:t>
            </a:r>
            <a:r>
              <a:rPr lang="fr-FR" sz="1400" dirty="0"/>
              <a:t> </a:t>
            </a:r>
            <a:r>
              <a:rPr lang="fr-FR" sz="1400" dirty="0" err="1"/>
              <a:t>horario</a:t>
            </a:r>
            <a:r>
              <a:rPr lang="fr-FR" sz="1400" dirty="0"/>
              <a:t>, </a:t>
            </a:r>
            <a:r>
              <a:rPr lang="fr-FR" sz="1400" dirty="0" err="1"/>
              <a:t>desde</a:t>
            </a:r>
            <a:r>
              <a:rPr lang="fr-FR" sz="1400" dirty="0"/>
              <a:t> </a:t>
            </a:r>
            <a:r>
              <a:rPr lang="fr-FR" sz="1400" dirty="0" err="1"/>
              <a:t>arriba</a:t>
            </a:r>
            <a:r>
              <a:rPr lang="fr-FR" sz="1400" dirty="0"/>
              <a:t> a la </a:t>
            </a:r>
            <a:r>
              <a:rPr lang="fr-FR" sz="1400" dirty="0" err="1"/>
              <a:t>izquierda</a:t>
            </a:r>
            <a:r>
              <a:rPr lang="fr-FR" sz="1400" dirty="0"/>
              <a:t>:</a:t>
            </a:r>
          </a:p>
          <a:p>
            <a:pPr>
              <a:buAutoNum type="arabicPeriod"/>
            </a:pPr>
            <a:r>
              <a:rPr lang="fr-FR" sz="1400" dirty="0"/>
              <a:t>Valla </a:t>
            </a:r>
            <a:r>
              <a:rPr lang="fr-FR" sz="1400" dirty="0" err="1"/>
              <a:t>cerca</a:t>
            </a:r>
            <a:r>
              <a:rPr lang="fr-FR" sz="1400" dirty="0"/>
              <a:t> de un </a:t>
            </a:r>
            <a:r>
              <a:rPr lang="fr-FR" sz="1400" dirty="0" err="1"/>
              <a:t>colegio</a:t>
            </a:r>
            <a:r>
              <a:rPr lang="fr-FR" sz="1400" dirty="0"/>
              <a:t> en </a:t>
            </a:r>
            <a:r>
              <a:rPr lang="fr-FR" sz="1400" dirty="0" err="1"/>
              <a:t>Budang</a:t>
            </a:r>
            <a:r>
              <a:rPr lang="fr-FR" sz="1400" dirty="0"/>
              <a:t>, </a:t>
            </a:r>
            <a:r>
              <a:rPr lang="fr-FR" sz="1400" dirty="0" err="1"/>
              <a:t>Korea</a:t>
            </a:r>
            <a:r>
              <a:rPr lang="fr-FR" sz="1400" dirty="0"/>
              <a:t>. </a:t>
            </a:r>
            <a:r>
              <a:rPr lang="fr-FR" sz="1400" dirty="0" err="1"/>
              <a:t>Tipos</a:t>
            </a:r>
            <a:r>
              <a:rPr lang="fr-FR" sz="1400" dirty="0"/>
              <a:t>: STS439 / STS304 </a:t>
            </a:r>
            <a:r>
              <a:rPr lang="fr-FR" sz="1400" dirty="0" err="1"/>
              <a:t>Acabado</a:t>
            </a:r>
            <a:r>
              <a:rPr lang="fr-FR" sz="1400" dirty="0"/>
              <a:t>: 2B / HL / </a:t>
            </a:r>
            <a:r>
              <a:rPr lang="fr-FR" sz="1400" dirty="0" err="1"/>
              <a:t>Pulido</a:t>
            </a:r>
            <a:endParaRPr lang="fr-FR" sz="1400" dirty="0"/>
          </a:p>
          <a:p>
            <a:pPr>
              <a:buAutoNum type="arabicPeriod"/>
            </a:pPr>
            <a:r>
              <a:rPr lang="fr-FR" sz="1400" dirty="0" err="1"/>
              <a:t>Barandilla</a:t>
            </a:r>
            <a:r>
              <a:rPr lang="fr-FR" sz="1400" dirty="0"/>
              <a:t> en Gijón, España. </a:t>
            </a:r>
            <a:r>
              <a:rPr lang="fr-FR" sz="1400" dirty="0" err="1"/>
              <a:t>Tipo</a:t>
            </a:r>
            <a:r>
              <a:rPr lang="fr-FR" sz="1400" dirty="0"/>
              <a:t>: 316L   </a:t>
            </a:r>
            <a:r>
              <a:rPr lang="fr-FR" sz="1400" dirty="0" err="1"/>
              <a:t>Acabado</a:t>
            </a:r>
            <a:r>
              <a:rPr lang="fr-FR" sz="1400" dirty="0"/>
              <a:t>: </a:t>
            </a:r>
            <a:r>
              <a:rPr lang="fr-FR" sz="1400" dirty="0" err="1"/>
              <a:t>Pulido</a:t>
            </a:r>
            <a:endParaRPr lang="fr-FR" sz="1400" dirty="0"/>
          </a:p>
          <a:p>
            <a:pPr>
              <a:buAutoNum type="arabicPeriod"/>
            </a:pPr>
            <a:r>
              <a:rPr lang="fr-FR" sz="1400" dirty="0" err="1"/>
              <a:t>Barandilla</a:t>
            </a:r>
            <a:r>
              <a:rPr lang="fr-FR" sz="1400" dirty="0"/>
              <a:t>, </a:t>
            </a:r>
            <a:r>
              <a:rPr lang="fr-FR" sz="1400" dirty="0" err="1"/>
              <a:t>India</a:t>
            </a:r>
            <a:endParaRPr lang="fr-FR" sz="1400" dirty="0"/>
          </a:p>
          <a:p>
            <a:pPr>
              <a:buAutoNum type="arabicPeriod"/>
            </a:pPr>
            <a:r>
              <a:rPr lang="en-US" sz="1400" dirty="0"/>
              <a:t>Terminal sur Ferry </a:t>
            </a:r>
            <a:r>
              <a:rPr lang="en-US" sz="1400" dirty="0" err="1"/>
              <a:t>en</a:t>
            </a:r>
            <a:r>
              <a:rPr lang="en-US" sz="1400" dirty="0"/>
              <a:t> Lower Manhattan's  “See it split, see it change” de Doug and Mike </a:t>
            </a:r>
            <a:r>
              <a:rPr lang="en-US" sz="1400" dirty="0" err="1"/>
              <a:t>Starn</a:t>
            </a:r>
            <a:endParaRPr lang="fr-FR" sz="1400" dirty="0"/>
          </a:p>
        </p:txBody>
      </p:sp>
      <p:sp>
        <p:nvSpPr>
          <p:cNvPr id="6" name="Slide Number Placeholder 5"/>
          <p:cNvSpPr>
            <a:spLocks noGrp="1"/>
          </p:cNvSpPr>
          <p:nvPr>
            <p:ph type="sldNum" sz="quarter" idx="4"/>
          </p:nvPr>
        </p:nvSpPr>
        <p:spPr/>
        <p:txBody>
          <a:bodyPr/>
          <a:lstStyle/>
          <a:p>
            <a:fld id="{5AF66AA0-E37C-4065-8BE7-D4086C065B53}" type="slidenum">
              <a:rPr lang="fr-BE" smtClean="0"/>
              <a:pPr/>
              <a:t>61</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 name="Group 1"/>
          <p:cNvGrpSpPr/>
          <p:nvPr/>
        </p:nvGrpSpPr>
        <p:grpSpPr>
          <a:xfrm>
            <a:off x="777727" y="12812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80971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674" y="4725144"/>
            <a:ext cx="7468651" cy="1368152"/>
          </a:xfrm>
        </p:spPr>
        <p:txBody>
          <a:bodyPr>
            <a:noAutofit/>
          </a:bodyPr>
          <a:lstStyle/>
          <a:p>
            <a:pPr marL="0" indent="0">
              <a:buNone/>
            </a:pPr>
            <a:r>
              <a:rPr lang="fr-FR" sz="1400" dirty="0" err="1"/>
              <a:t>Sentido</a:t>
            </a:r>
            <a:r>
              <a:rPr lang="fr-FR" sz="1400" dirty="0"/>
              <a:t> </a:t>
            </a:r>
            <a:r>
              <a:rPr lang="fr-FR" sz="1400" dirty="0" err="1"/>
              <a:t>horario</a:t>
            </a:r>
            <a:r>
              <a:rPr lang="fr-FR" sz="1400" dirty="0"/>
              <a:t>, </a:t>
            </a:r>
            <a:r>
              <a:rPr lang="fr-FR" sz="1400" dirty="0" err="1"/>
              <a:t>desde</a:t>
            </a:r>
            <a:r>
              <a:rPr lang="fr-FR" sz="1400" dirty="0"/>
              <a:t> </a:t>
            </a:r>
            <a:r>
              <a:rPr lang="fr-FR" sz="1400" dirty="0" err="1"/>
              <a:t>arriba</a:t>
            </a:r>
            <a:r>
              <a:rPr lang="fr-FR" sz="1400" dirty="0"/>
              <a:t> a la </a:t>
            </a:r>
            <a:r>
              <a:rPr lang="fr-FR" sz="1400" dirty="0" err="1"/>
              <a:t>izquierda</a:t>
            </a:r>
            <a:r>
              <a:rPr lang="fr-FR" sz="1400" dirty="0"/>
              <a:t>:</a:t>
            </a:r>
          </a:p>
          <a:p>
            <a:pPr>
              <a:buAutoNum type="arabicPeriod"/>
            </a:pPr>
            <a:r>
              <a:rPr lang="fr-FR" sz="1400" dirty="0"/>
              <a:t>Banco en </a:t>
            </a:r>
            <a:r>
              <a:rPr lang="fr-FR" sz="1400" dirty="0" err="1"/>
              <a:t>Paulinia</a:t>
            </a:r>
            <a:r>
              <a:rPr lang="fr-FR" sz="1400" dirty="0"/>
              <a:t> (SP),  Brasil.  </a:t>
            </a:r>
            <a:r>
              <a:rPr lang="fr-FR" sz="1400" dirty="0" err="1"/>
              <a:t>Tipo</a:t>
            </a:r>
            <a:r>
              <a:rPr lang="fr-FR" sz="1400" dirty="0"/>
              <a:t>: 304  STS304  </a:t>
            </a:r>
            <a:r>
              <a:rPr lang="fr-FR" sz="1400" dirty="0" err="1"/>
              <a:t>Acabado</a:t>
            </a:r>
            <a:r>
              <a:rPr lang="fr-FR" sz="1400" dirty="0"/>
              <a:t> </a:t>
            </a:r>
            <a:r>
              <a:rPr lang="fr-FR" sz="1400" dirty="0" err="1"/>
              <a:t>satinado</a:t>
            </a:r>
            <a:endParaRPr lang="fr-FR" sz="1400" dirty="0"/>
          </a:p>
          <a:p>
            <a:pPr>
              <a:buAutoNum type="arabicPeriod"/>
            </a:pPr>
            <a:r>
              <a:rPr lang="fr-FR" sz="1400" dirty="0"/>
              <a:t>Banco </a:t>
            </a:r>
            <a:r>
              <a:rPr lang="fr-FR" sz="1400" dirty="0" err="1"/>
              <a:t>mariposa</a:t>
            </a:r>
            <a:r>
              <a:rPr lang="fr-FR" sz="1400" dirty="0"/>
              <a:t> en San Luis Potosi, </a:t>
            </a:r>
            <a:r>
              <a:rPr lang="fr-FR" sz="1400" dirty="0" err="1"/>
              <a:t>Méjico</a:t>
            </a:r>
            <a:endParaRPr lang="fr-FR" sz="1400" dirty="0"/>
          </a:p>
          <a:p>
            <a:pPr>
              <a:buAutoNum type="arabicPeriod"/>
            </a:pPr>
            <a:r>
              <a:rPr lang="fr-FR" sz="1400" dirty="0"/>
              <a:t>Banco en malla de </a:t>
            </a:r>
            <a:r>
              <a:rPr lang="fr-FR" sz="1400" dirty="0" err="1"/>
              <a:t>inoxidable</a:t>
            </a:r>
            <a:r>
              <a:rPr lang="fr-FR" sz="1400" dirty="0"/>
              <a:t>, Francia</a:t>
            </a:r>
          </a:p>
          <a:p>
            <a:pPr>
              <a:buAutoNum type="arabicPeriod"/>
            </a:pPr>
            <a:r>
              <a:rPr lang="fr-FR" sz="1400" dirty="0" err="1"/>
              <a:t>Farola</a:t>
            </a:r>
            <a:r>
              <a:rPr lang="fr-FR" sz="1400" dirty="0"/>
              <a:t>, Seoul, </a:t>
            </a:r>
            <a:r>
              <a:rPr lang="fr-FR" sz="1400" dirty="0" err="1"/>
              <a:t>Korea</a:t>
            </a:r>
            <a:r>
              <a:rPr lang="fr-FR" sz="1400" dirty="0"/>
              <a:t>  </a:t>
            </a:r>
            <a:r>
              <a:rPr lang="en-US" sz="1400" dirty="0"/>
              <a:t>: STS439 / STS304 / STS304N1 </a:t>
            </a:r>
            <a:r>
              <a:rPr lang="en-US" sz="1400" dirty="0" err="1"/>
              <a:t>Acabado</a:t>
            </a:r>
            <a:r>
              <a:rPr lang="en-US" sz="1400" dirty="0"/>
              <a:t>: 2B / BA / Pulido</a:t>
            </a:r>
            <a:endParaRPr lang="fr-FR" sz="1400" dirty="0"/>
          </a:p>
        </p:txBody>
      </p:sp>
      <p:sp>
        <p:nvSpPr>
          <p:cNvPr id="8" name="Slide Number Placeholder 7"/>
          <p:cNvSpPr>
            <a:spLocks noGrp="1"/>
          </p:cNvSpPr>
          <p:nvPr>
            <p:ph type="sldNum" sz="quarter" idx="4"/>
          </p:nvPr>
        </p:nvSpPr>
        <p:spPr/>
        <p:txBody>
          <a:bodyPr/>
          <a:lstStyle/>
          <a:p>
            <a:fld id="{5AF66AA0-E37C-4065-8BE7-D4086C065B53}" type="slidenum">
              <a:rPr lang="fr-BE" smtClean="0"/>
              <a:pPr/>
              <a:t>62</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7" descr="http://www.stainlessindia.org/picUpload/large2_1423805776.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 name="Group 13"/>
          <p:cNvGrpSpPr/>
          <p:nvPr/>
        </p:nvGrpSpPr>
        <p:grpSpPr>
          <a:xfrm>
            <a:off x="837675" y="116632"/>
            <a:ext cx="7468651" cy="4431816"/>
            <a:chOff x="1115615" y="349396"/>
            <a:chExt cx="7468651" cy="4431816"/>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90088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514" y="5168178"/>
            <a:ext cx="7362972" cy="1684784"/>
          </a:xfrm>
        </p:spPr>
        <p:txBody>
          <a:bodyPr>
            <a:noAutofit/>
          </a:bodyPr>
          <a:lstStyle/>
          <a:p>
            <a:pPr marL="0" indent="0">
              <a:buNone/>
            </a:pPr>
            <a:r>
              <a:rPr lang="fr-FR" sz="1400" dirty="0" err="1"/>
              <a:t>Sentido</a:t>
            </a:r>
            <a:r>
              <a:rPr lang="fr-FR" sz="1400" dirty="0"/>
              <a:t> </a:t>
            </a:r>
            <a:r>
              <a:rPr lang="fr-FR" sz="1400" dirty="0" err="1"/>
              <a:t>horario</a:t>
            </a:r>
            <a:r>
              <a:rPr lang="fr-FR" sz="1400" dirty="0"/>
              <a:t>, </a:t>
            </a:r>
            <a:r>
              <a:rPr lang="fr-FR" sz="1400" dirty="0" err="1"/>
              <a:t>desde</a:t>
            </a:r>
            <a:r>
              <a:rPr lang="fr-FR" sz="1400" dirty="0"/>
              <a:t> la parte </a:t>
            </a:r>
            <a:r>
              <a:rPr lang="fr-FR" sz="1400" dirty="0" err="1"/>
              <a:t>superior</a:t>
            </a:r>
            <a:r>
              <a:rPr lang="fr-FR" sz="1400" dirty="0"/>
              <a:t> </a:t>
            </a:r>
            <a:r>
              <a:rPr lang="fr-FR" sz="1400" dirty="0" err="1"/>
              <a:t>izquierda</a:t>
            </a:r>
            <a:r>
              <a:rPr lang="fr-FR" sz="1400" dirty="0"/>
              <a:t>:</a:t>
            </a:r>
          </a:p>
          <a:p>
            <a:pPr>
              <a:buAutoNum type="arabicPeriod"/>
            </a:pPr>
            <a:r>
              <a:rPr lang="fr-FR" sz="1400" dirty="0"/>
              <a:t>Parada de </a:t>
            </a:r>
            <a:r>
              <a:rPr lang="fr-FR" sz="1400" dirty="0" err="1"/>
              <a:t>autobús</a:t>
            </a:r>
            <a:r>
              <a:rPr lang="fr-FR" sz="1400" dirty="0"/>
              <a:t>, </a:t>
            </a:r>
            <a:r>
              <a:rPr lang="fr-FR" sz="1400" dirty="0" err="1"/>
              <a:t>Estanbul</a:t>
            </a:r>
            <a:r>
              <a:rPr lang="fr-FR" sz="1400" dirty="0"/>
              <a:t>, </a:t>
            </a:r>
            <a:r>
              <a:rPr lang="fr-FR" sz="1400" dirty="0" err="1"/>
              <a:t>Turquía</a:t>
            </a:r>
            <a:r>
              <a:rPr lang="fr-FR" sz="1400" dirty="0"/>
              <a:t>.  </a:t>
            </a:r>
            <a:r>
              <a:rPr lang="fr-FR" sz="1400" dirty="0" err="1"/>
              <a:t>Tipos</a:t>
            </a:r>
            <a:r>
              <a:rPr lang="en-US" sz="1400" dirty="0"/>
              <a:t>: AISI 304 y AISI 316 </a:t>
            </a:r>
            <a:r>
              <a:rPr lang="en-US" sz="1400" dirty="0" err="1"/>
              <a:t>Acabado</a:t>
            </a:r>
            <a:r>
              <a:rPr lang="en-US" sz="1400" dirty="0"/>
              <a:t>: 2B / BA / Pulido / Scotch Brite.</a:t>
            </a:r>
          </a:p>
          <a:p>
            <a:pPr>
              <a:buAutoNum type="arabicPeriod"/>
            </a:pPr>
            <a:r>
              <a:rPr lang="en-US" sz="1400" dirty="0" err="1"/>
              <a:t>Aparca</a:t>
            </a:r>
            <a:r>
              <a:rPr lang="en-US" sz="1400" dirty="0"/>
              <a:t> </a:t>
            </a:r>
            <a:r>
              <a:rPr lang="en-US" sz="1400" dirty="0" err="1"/>
              <a:t>bicis</a:t>
            </a:r>
            <a:r>
              <a:rPr lang="en-US" sz="1400" dirty="0"/>
              <a:t>, </a:t>
            </a:r>
            <a:r>
              <a:rPr lang="en-US" sz="1400" dirty="0" err="1"/>
              <a:t>Albenga</a:t>
            </a:r>
            <a:r>
              <a:rPr lang="en-US" sz="1400" dirty="0"/>
              <a:t>, Italia.  </a:t>
            </a:r>
            <a:r>
              <a:rPr lang="en-US" sz="1400" dirty="0" err="1"/>
              <a:t>Tipos</a:t>
            </a:r>
            <a:r>
              <a:rPr lang="fr-FR" sz="1400" dirty="0"/>
              <a:t>:  EN 1.4301 (AISI 304)</a:t>
            </a:r>
          </a:p>
          <a:p>
            <a:pPr>
              <a:buAutoNum type="arabicPeriod"/>
            </a:pPr>
            <a:r>
              <a:rPr lang="fr-FR" sz="1400" dirty="0" err="1"/>
              <a:t>Escultura</a:t>
            </a:r>
            <a:r>
              <a:rPr lang="fr-FR" sz="1400" dirty="0"/>
              <a:t> , « Invisible City » , Wellington, </a:t>
            </a:r>
            <a:r>
              <a:rPr lang="fr-FR" sz="1400" dirty="0" err="1"/>
              <a:t>Nueva</a:t>
            </a:r>
            <a:r>
              <a:rPr lang="fr-FR" sz="1400" dirty="0"/>
              <a:t>  </a:t>
            </a:r>
            <a:r>
              <a:rPr lang="fr-FR" sz="1400" dirty="0" err="1"/>
              <a:t>Zelanda</a:t>
            </a:r>
            <a:endParaRPr lang="fr-FR" sz="1400" dirty="0"/>
          </a:p>
          <a:p>
            <a:pPr>
              <a:buAutoNum type="arabicPeriod"/>
            </a:pPr>
            <a:r>
              <a:rPr lang="fr-FR" sz="1400" dirty="0" err="1"/>
              <a:t>Escultura</a:t>
            </a:r>
            <a:r>
              <a:rPr lang="fr-FR" sz="1400" dirty="0"/>
              <a:t> Joana </a:t>
            </a:r>
            <a:r>
              <a:rPr lang="fr-FR" sz="1400" dirty="0" err="1"/>
              <a:t>Vasconcelos’s</a:t>
            </a:r>
            <a:r>
              <a:rPr lang="fr-FR" sz="1400" dirty="0"/>
              <a:t>  </a:t>
            </a:r>
            <a:r>
              <a:rPr lang="fr-FR" sz="1400" dirty="0" err="1"/>
              <a:t>titulada</a:t>
            </a:r>
            <a:r>
              <a:rPr lang="fr-FR" sz="1400" dirty="0"/>
              <a:t>  « Marylin » y </a:t>
            </a:r>
            <a:r>
              <a:rPr lang="fr-FR" sz="1400" dirty="0" err="1"/>
              <a:t>realizada</a:t>
            </a:r>
            <a:r>
              <a:rPr lang="fr-FR" sz="1400" dirty="0"/>
              <a:t> con </a:t>
            </a:r>
            <a:r>
              <a:rPr lang="fr-FR" sz="1400" dirty="0" err="1"/>
              <a:t>cacerolas</a:t>
            </a:r>
            <a:r>
              <a:rPr lang="fr-FR" sz="1400" dirty="0"/>
              <a:t> de </a:t>
            </a:r>
            <a:r>
              <a:rPr lang="fr-FR" sz="1400" dirty="0" err="1"/>
              <a:t>acero</a:t>
            </a:r>
            <a:r>
              <a:rPr lang="fr-FR" sz="1400" dirty="0"/>
              <a:t> </a:t>
            </a:r>
            <a:r>
              <a:rPr lang="fr-FR" sz="1400" dirty="0" err="1"/>
              <a:t>inoxidable</a:t>
            </a:r>
            <a:endParaRPr lang="fr-FR" sz="14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63</a:t>
            </a:fld>
            <a:endParaRPr lang="fr-BE" dirty="0"/>
          </a:p>
        </p:txBody>
      </p:sp>
      <p:grpSp>
        <p:nvGrpSpPr>
          <p:cNvPr id="17" name="Group 16"/>
          <p:cNvGrpSpPr/>
          <p:nvPr/>
        </p:nvGrpSpPr>
        <p:grpSpPr>
          <a:xfrm>
            <a:off x="890514" y="116632"/>
            <a:ext cx="7362972" cy="5051546"/>
            <a:chOff x="890514" y="373596"/>
            <a:chExt cx="7362972" cy="5051546"/>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1509" y="2561500"/>
              <a:ext cx="4731977" cy="2863642"/>
            </a:xfrm>
            <a:prstGeom prst="rect">
              <a:avLst/>
            </a:prstGeom>
            <a:ln>
              <a:solidFill>
                <a:schemeClr val="tx1"/>
              </a:solidFill>
            </a:ln>
          </p:spPr>
        </p:pic>
      </p:grpSp>
    </p:spTree>
    <p:extLst>
      <p:ext uri="{BB962C8B-B14F-4D97-AF65-F5344CB8AC3E}">
        <p14:creationId xmlns:p14="http://schemas.microsoft.com/office/powerpoint/2010/main" val="3191876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a:ln>
            <a:noFill/>
          </a:ln>
        </p:spPr>
        <p:txBody>
          <a:bodyPr/>
          <a:lstStyle/>
          <a:p>
            <a:fld id="{5AF66AA0-E37C-4065-8BE7-D4086C065B53}" type="slidenum">
              <a:rPr lang="fr-BE" smtClean="0"/>
              <a:pPr/>
              <a:t>64</a:t>
            </a:fld>
            <a:endParaRPr lang="fr-BE" dirty="0"/>
          </a:p>
        </p:txBody>
      </p:sp>
    </p:spTree>
    <p:extLst>
      <p:ext uri="{BB962C8B-B14F-4D97-AF65-F5344CB8AC3E}">
        <p14:creationId xmlns:p14="http://schemas.microsoft.com/office/powerpoint/2010/main" val="1233629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9. </a:t>
            </a:r>
            <a:r>
              <a:rPr lang="fr-FR" dirty="0" err="1"/>
              <a:t>Rehabilitación</a:t>
            </a:r>
            <a:endParaRPr lang="fr-FR" dirty="0"/>
          </a:p>
        </p:txBody>
      </p:sp>
      <p:sp>
        <p:nvSpPr>
          <p:cNvPr id="3" name="Content Placeholder 2"/>
          <p:cNvSpPr>
            <a:spLocks noGrp="1"/>
          </p:cNvSpPr>
          <p:nvPr>
            <p:ph idx="1"/>
          </p:nvPr>
        </p:nvSpPr>
        <p:spPr/>
        <p:txBody>
          <a:bodyPr>
            <a:normAutofit/>
          </a:bodyPr>
          <a:lstStyle/>
          <a:p>
            <a:pPr marL="0" indent="0">
              <a:buNone/>
            </a:pPr>
            <a:r>
              <a:rPr lang="fr-FR" sz="2400" dirty="0" err="1"/>
              <a:t>Referencias</a:t>
            </a:r>
            <a:r>
              <a:rPr lang="fr-FR" sz="2400" dirty="0"/>
              <a:t>:</a:t>
            </a:r>
            <a:endParaRPr lang="fr-FR" sz="2400" dirty="0">
              <a:hlinkClick r:id="rId3"/>
            </a:endParaRPr>
          </a:p>
          <a:p>
            <a:endParaRPr lang="fr-FR" sz="2400" dirty="0">
              <a:hlinkClick r:id="rId4"/>
            </a:endParaRPr>
          </a:p>
          <a:p>
            <a:pPr marL="514350" indent="-514350">
              <a:buFont typeface="+mj-lt"/>
              <a:buAutoNum type="arabicPeriod"/>
            </a:pPr>
            <a:r>
              <a:rPr lang="fr-FR" sz="2400" dirty="0">
                <a:hlinkClick r:id="rId5"/>
              </a:rPr>
              <a:t>http://www.worldstainless.org/Files/issf/non-image-files/PDF/Euro_Inox/New_meets_Old_SP.pdf</a:t>
            </a:r>
            <a:endParaRPr lang="fr-FR" sz="2400" b="1"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65</a:t>
            </a:fld>
            <a:endParaRPr lang="fr-BE" dirty="0"/>
          </a:p>
        </p:txBody>
      </p:sp>
    </p:spTree>
    <p:extLst>
      <p:ext uri="{BB962C8B-B14F-4D97-AF65-F5344CB8AC3E}">
        <p14:creationId xmlns:p14="http://schemas.microsoft.com/office/powerpoint/2010/main" val="20911060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3307" y="4005064"/>
            <a:ext cx="8408715"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err="1"/>
              <a:t>Izquierda</a:t>
            </a:r>
            <a:r>
              <a:rPr lang="fr-FR" sz="2000" dirty="0"/>
              <a:t>: </a:t>
            </a:r>
            <a:r>
              <a:rPr lang="fr-FR" sz="2000" dirty="0" err="1"/>
              <a:t>Entrada</a:t>
            </a:r>
            <a:r>
              <a:rPr lang="fr-FR" sz="2000" dirty="0"/>
              <a:t> en </a:t>
            </a:r>
            <a:r>
              <a:rPr lang="fr-FR" sz="2000" dirty="0" err="1"/>
              <a:t>acero</a:t>
            </a:r>
            <a:r>
              <a:rPr lang="fr-FR" sz="2000" dirty="0"/>
              <a:t> </a:t>
            </a:r>
            <a:r>
              <a:rPr lang="fr-FR" sz="2000" dirty="0" err="1"/>
              <a:t>inoxidable</a:t>
            </a:r>
            <a:r>
              <a:rPr lang="fr-FR" sz="2000" dirty="0"/>
              <a:t> a la </a:t>
            </a:r>
            <a:r>
              <a:rPr lang="fr-FR" sz="2000" dirty="0" err="1"/>
              <a:t>cripta</a:t>
            </a:r>
            <a:r>
              <a:rPr lang="fr-FR" sz="2000" dirty="0"/>
              <a:t> de la </a:t>
            </a:r>
            <a:r>
              <a:rPr lang="fr-FR" sz="2000" dirty="0" err="1"/>
              <a:t>iglesia</a:t>
            </a:r>
            <a:r>
              <a:rPr lang="fr-FR" sz="2000" dirty="0"/>
              <a:t> de St Martin-in-the-Field, Londres</a:t>
            </a:r>
          </a:p>
          <a:p>
            <a:pPr marL="0" indent="0">
              <a:buNone/>
            </a:pPr>
            <a:r>
              <a:rPr lang="en-US" sz="2000" dirty="0" err="1"/>
              <a:t>Derecha</a:t>
            </a:r>
            <a:r>
              <a:rPr lang="en-US" sz="2000" dirty="0"/>
              <a:t>: </a:t>
            </a:r>
            <a:r>
              <a:rPr lang="en-US" sz="2000" dirty="0" err="1"/>
              <a:t>Acero</a:t>
            </a:r>
            <a:r>
              <a:rPr lang="en-US" sz="2000" dirty="0"/>
              <a:t> </a:t>
            </a:r>
            <a:r>
              <a:rPr lang="en-US" sz="2000" dirty="0" err="1"/>
              <a:t>inoxidable</a:t>
            </a:r>
            <a:r>
              <a:rPr lang="en-US" sz="2000" dirty="0"/>
              <a:t> y </a:t>
            </a:r>
            <a:r>
              <a:rPr lang="en-US" sz="2000" dirty="0" err="1"/>
              <a:t>cristal</a:t>
            </a:r>
            <a:r>
              <a:rPr lang="en-US" sz="2000" dirty="0"/>
              <a:t> </a:t>
            </a:r>
            <a:r>
              <a:rPr lang="en-US" sz="2000" dirty="0" err="1"/>
              <a:t>en</a:t>
            </a:r>
            <a:r>
              <a:rPr lang="en-US" sz="2000" dirty="0"/>
              <a:t> la </a:t>
            </a:r>
            <a:r>
              <a:rPr lang="en-US" sz="2000" dirty="0" err="1"/>
              <a:t>pirámide</a:t>
            </a:r>
            <a:r>
              <a:rPr lang="en-US" sz="2000" dirty="0"/>
              <a:t> del Louvre , Paris</a:t>
            </a:r>
            <a:endParaRPr lang="fr-FR" sz="2000" dirty="0"/>
          </a:p>
        </p:txBody>
      </p:sp>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66</a:t>
            </a:fld>
            <a:endParaRPr lang="fr-BE" dirty="0"/>
          </a:p>
        </p:txBody>
      </p:sp>
    </p:spTree>
    <p:extLst>
      <p:ext uri="{BB962C8B-B14F-4D97-AF65-F5344CB8AC3E}">
        <p14:creationId xmlns:p14="http://schemas.microsoft.com/office/powerpoint/2010/main" val="1184396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4581128"/>
            <a:ext cx="8229600" cy="22768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400" dirty="0">
              <a:solidFill>
                <a:srgbClr val="0070C0"/>
              </a:solidFill>
            </a:endParaRPr>
          </a:p>
        </p:txBody>
      </p:sp>
      <p:sp>
        <p:nvSpPr>
          <p:cNvPr id="3" name="Title 2"/>
          <p:cNvSpPr>
            <a:spLocks noGrp="1"/>
          </p:cNvSpPr>
          <p:nvPr>
            <p:ph type="title"/>
          </p:nvPr>
        </p:nvSpPr>
        <p:spPr>
          <a:xfrm>
            <a:off x="1692940" y="4617031"/>
            <a:ext cx="5759242" cy="566738"/>
          </a:xfrm>
        </p:spPr>
        <p:txBody>
          <a:bodyPr/>
          <a:lstStyle/>
          <a:p>
            <a:r>
              <a:rPr lang="en-GB" dirty="0" err="1"/>
              <a:t>Teatro</a:t>
            </a:r>
            <a:r>
              <a:rPr lang="en-GB" dirty="0"/>
              <a:t> de la </a:t>
            </a:r>
            <a:r>
              <a:rPr lang="en-GB" dirty="0" err="1"/>
              <a:t>Ópera</a:t>
            </a:r>
            <a:r>
              <a:rPr lang="en-GB" dirty="0"/>
              <a:t> </a:t>
            </a:r>
            <a:r>
              <a:rPr lang="en-GB" dirty="0" err="1"/>
              <a:t>en</a:t>
            </a:r>
            <a:r>
              <a:rPr lang="en-GB" dirty="0"/>
              <a:t> Verona,  Italia</a:t>
            </a:r>
          </a:p>
        </p:txBody>
      </p:sp>
      <p:sp>
        <p:nvSpPr>
          <p:cNvPr id="5" name="Text Placeholder 4"/>
          <p:cNvSpPr>
            <a:spLocks noGrp="1"/>
          </p:cNvSpPr>
          <p:nvPr>
            <p:ph type="body" sz="half" idx="2"/>
          </p:nvPr>
        </p:nvSpPr>
        <p:spPr>
          <a:xfrm>
            <a:off x="1692940" y="5157192"/>
            <a:ext cx="5759242" cy="804862"/>
          </a:xfrm>
        </p:spPr>
        <p:txBody>
          <a:bodyPr>
            <a:noAutofit/>
          </a:bodyPr>
          <a:lstStyle/>
          <a:p>
            <a:pPr algn="just"/>
            <a:r>
              <a:rPr lang="en-GB" sz="1300" dirty="0"/>
              <a:t>Este grandioso </a:t>
            </a:r>
            <a:r>
              <a:rPr lang="en-GB" sz="1300" dirty="0" err="1"/>
              <a:t>monumento</a:t>
            </a:r>
            <a:r>
              <a:rPr lang="en-GB" sz="1300" dirty="0"/>
              <a:t> </a:t>
            </a:r>
            <a:r>
              <a:rPr lang="en-GB" sz="1300" dirty="0" err="1"/>
              <a:t>romano</a:t>
            </a:r>
            <a:r>
              <a:rPr lang="en-GB" sz="1300" dirty="0"/>
              <a:t> data de la </a:t>
            </a:r>
            <a:r>
              <a:rPr lang="en-GB" sz="1300" dirty="0" err="1"/>
              <a:t>primera</a:t>
            </a:r>
            <a:r>
              <a:rPr lang="en-GB" sz="1300" dirty="0"/>
              <a:t> </a:t>
            </a:r>
            <a:r>
              <a:rPr lang="en-GB" sz="1300" dirty="0" err="1"/>
              <a:t>mitad</a:t>
            </a:r>
            <a:r>
              <a:rPr lang="en-GB" sz="1300" dirty="0"/>
              <a:t> del </a:t>
            </a:r>
            <a:r>
              <a:rPr lang="en-GB" sz="1300" dirty="0" err="1"/>
              <a:t>siglo</a:t>
            </a:r>
            <a:r>
              <a:rPr lang="en-GB" sz="1300" dirty="0"/>
              <a:t> 1DC y </a:t>
            </a:r>
            <a:r>
              <a:rPr lang="en-GB" sz="1300" dirty="0" err="1"/>
              <a:t>es</a:t>
            </a:r>
            <a:r>
              <a:rPr lang="en-GB" sz="1300" dirty="0"/>
              <a:t> </a:t>
            </a:r>
            <a:r>
              <a:rPr lang="en-GB" sz="1300" dirty="0" err="1"/>
              <a:t>conocido</a:t>
            </a:r>
            <a:r>
              <a:rPr lang="en-GB" sz="1300" dirty="0"/>
              <a:t> </a:t>
            </a:r>
            <a:r>
              <a:rPr lang="en-GB" sz="1300" dirty="0" err="1"/>
              <a:t>como</a:t>
            </a:r>
            <a:r>
              <a:rPr lang="en-GB" sz="1300" dirty="0"/>
              <a:t> el </a:t>
            </a:r>
            <a:r>
              <a:rPr lang="en-GB" sz="1300" dirty="0" err="1"/>
              <a:t>recinto</a:t>
            </a:r>
            <a:r>
              <a:rPr lang="en-GB" sz="1300" dirty="0"/>
              <a:t> al </a:t>
            </a:r>
            <a:r>
              <a:rPr lang="en-GB" sz="1300" dirty="0" err="1"/>
              <a:t>aire</a:t>
            </a:r>
            <a:r>
              <a:rPr lang="en-GB" sz="1300" dirty="0"/>
              <a:t> </a:t>
            </a:r>
            <a:r>
              <a:rPr lang="en-GB" sz="1300" dirty="0" err="1"/>
              <a:t>libre</a:t>
            </a:r>
            <a:r>
              <a:rPr lang="en-GB" sz="1300" dirty="0"/>
              <a:t> de </a:t>
            </a:r>
            <a:r>
              <a:rPr lang="en-GB" sz="1300" dirty="0" err="1"/>
              <a:t>ópera</a:t>
            </a:r>
            <a:r>
              <a:rPr lang="en-GB" sz="1300" dirty="0"/>
              <a:t> </a:t>
            </a:r>
            <a:r>
              <a:rPr lang="en-GB" sz="1300" dirty="0" err="1"/>
              <a:t>más</a:t>
            </a:r>
            <a:r>
              <a:rPr lang="en-GB" sz="1300" dirty="0"/>
              <a:t> </a:t>
            </a:r>
            <a:r>
              <a:rPr lang="en-GB" sz="1300" dirty="0" err="1"/>
              <a:t>importante</a:t>
            </a:r>
            <a:r>
              <a:rPr lang="en-GB" sz="1300" dirty="0"/>
              <a:t>. La </a:t>
            </a:r>
            <a:r>
              <a:rPr lang="en-GB" sz="1300" dirty="0" err="1"/>
              <a:t>reciente</a:t>
            </a:r>
            <a:r>
              <a:rPr lang="en-GB" sz="1300" dirty="0"/>
              <a:t> </a:t>
            </a:r>
            <a:r>
              <a:rPr lang="en-GB" sz="1300" dirty="0" err="1"/>
              <a:t>restauración</a:t>
            </a:r>
            <a:r>
              <a:rPr lang="en-GB" sz="1300" dirty="0"/>
              <a:t> </a:t>
            </a:r>
            <a:r>
              <a:rPr lang="en-GB" sz="1300" dirty="0" err="1"/>
              <a:t>conllevó</a:t>
            </a:r>
            <a:r>
              <a:rPr lang="en-GB" sz="1300" dirty="0"/>
              <a:t> </a:t>
            </a:r>
            <a:r>
              <a:rPr lang="en-GB" sz="1300" dirty="0" err="1"/>
              <a:t>una</a:t>
            </a:r>
            <a:r>
              <a:rPr lang="en-GB" sz="1300" dirty="0"/>
              <a:t> </a:t>
            </a:r>
            <a:r>
              <a:rPr lang="en-GB" sz="1300" dirty="0" err="1"/>
              <a:t>nueva</a:t>
            </a:r>
            <a:r>
              <a:rPr lang="en-GB" sz="1300" dirty="0"/>
              <a:t> </a:t>
            </a:r>
            <a:r>
              <a:rPr lang="en-GB" sz="1300" dirty="0" err="1"/>
              <a:t>cobertura</a:t>
            </a:r>
            <a:r>
              <a:rPr lang="en-GB" sz="1300" dirty="0"/>
              <a:t> para la zona de la </a:t>
            </a:r>
            <a:r>
              <a:rPr lang="en-GB" sz="1300" dirty="0" err="1"/>
              <a:t>orquesta</a:t>
            </a:r>
            <a:r>
              <a:rPr lang="en-GB" sz="1300" dirty="0"/>
              <a:t>, </a:t>
            </a:r>
            <a:r>
              <a:rPr lang="en-GB" sz="1300" dirty="0" err="1"/>
              <a:t>así</a:t>
            </a:r>
            <a:r>
              <a:rPr lang="en-GB" sz="1300" dirty="0"/>
              <a:t> </a:t>
            </a:r>
            <a:r>
              <a:rPr lang="en-GB" sz="1300" dirty="0" err="1"/>
              <a:t>como</a:t>
            </a:r>
            <a:r>
              <a:rPr lang="en-GB" sz="1300" dirty="0"/>
              <a:t> </a:t>
            </a:r>
            <a:r>
              <a:rPr lang="en-GB" sz="1300" dirty="0" err="1"/>
              <a:t>los</a:t>
            </a:r>
            <a:r>
              <a:rPr lang="en-GB" sz="1300" dirty="0"/>
              <a:t> </a:t>
            </a:r>
            <a:r>
              <a:rPr lang="en-GB" sz="1300" dirty="0" err="1"/>
              <a:t>bajos</a:t>
            </a:r>
            <a:r>
              <a:rPr lang="en-GB" sz="1300" dirty="0"/>
              <a:t> y </a:t>
            </a:r>
            <a:r>
              <a:rPr lang="en-GB" sz="1300" dirty="0" err="1"/>
              <a:t>y</a:t>
            </a:r>
            <a:r>
              <a:rPr lang="en-GB" sz="1300" dirty="0"/>
              <a:t> </a:t>
            </a:r>
            <a:r>
              <a:rPr lang="en-GB" sz="1300" dirty="0" err="1"/>
              <a:t>tuneles</a:t>
            </a:r>
            <a:r>
              <a:rPr lang="en-GB" sz="1300" dirty="0"/>
              <a:t> </a:t>
            </a:r>
            <a:r>
              <a:rPr lang="en-GB" sz="1300" dirty="0" err="1"/>
              <a:t>subterraneos</a:t>
            </a:r>
            <a:r>
              <a:rPr lang="en-GB" sz="1300" dirty="0"/>
              <a:t>. Se ha </a:t>
            </a:r>
            <a:r>
              <a:rPr lang="en-GB" sz="1300" dirty="0" err="1"/>
              <a:t>empleado</a:t>
            </a:r>
            <a:r>
              <a:rPr lang="en-GB" sz="1300" dirty="0"/>
              <a:t> un </a:t>
            </a:r>
            <a:r>
              <a:rPr lang="en-GB" sz="1300" dirty="0" err="1"/>
              <a:t>sistema</a:t>
            </a:r>
            <a:r>
              <a:rPr lang="en-GB" sz="1300" dirty="0"/>
              <a:t> de </a:t>
            </a:r>
            <a:r>
              <a:rPr lang="en-GB" sz="1300" dirty="0" err="1"/>
              <a:t>tensores</a:t>
            </a:r>
            <a:r>
              <a:rPr lang="en-GB" sz="1300" dirty="0"/>
              <a:t> </a:t>
            </a:r>
            <a:r>
              <a:rPr lang="en-GB" sz="1300" dirty="0" err="1"/>
              <a:t>en</a:t>
            </a:r>
            <a:r>
              <a:rPr lang="en-GB" sz="1300" dirty="0"/>
              <a:t> </a:t>
            </a:r>
            <a:r>
              <a:rPr lang="en-GB" sz="1300" dirty="0" err="1"/>
              <a:t>inoxidable</a:t>
            </a:r>
            <a:r>
              <a:rPr lang="en-GB" sz="1300" dirty="0"/>
              <a:t> con </a:t>
            </a:r>
            <a:r>
              <a:rPr lang="en-GB" sz="1300" dirty="0" err="1"/>
              <a:t>barras</a:t>
            </a:r>
            <a:r>
              <a:rPr lang="en-GB" sz="1300" dirty="0"/>
              <a:t> </a:t>
            </a:r>
            <a:r>
              <a:rPr lang="en-GB" sz="1300" dirty="0" err="1"/>
              <a:t>roscadas</a:t>
            </a:r>
            <a:r>
              <a:rPr lang="en-GB" sz="1300" dirty="0"/>
              <a:t> que </a:t>
            </a:r>
            <a:r>
              <a:rPr lang="en-GB" sz="1300" dirty="0" err="1"/>
              <a:t>permiten</a:t>
            </a:r>
            <a:r>
              <a:rPr lang="en-GB" sz="1300" dirty="0"/>
              <a:t> regular la </a:t>
            </a:r>
            <a:r>
              <a:rPr lang="en-GB" sz="1300" dirty="0" err="1"/>
              <a:t>tensión</a:t>
            </a:r>
            <a:r>
              <a:rPr lang="en-GB" sz="1300" dirty="0"/>
              <a:t> </a:t>
            </a:r>
            <a:r>
              <a:rPr lang="en-GB" sz="1300" dirty="0" err="1"/>
              <a:t>mientras</a:t>
            </a:r>
            <a:r>
              <a:rPr lang="en-GB" sz="1300" dirty="0"/>
              <a:t> se </a:t>
            </a:r>
            <a:r>
              <a:rPr lang="en-GB" sz="1300" dirty="0" err="1"/>
              <a:t>garantiza</a:t>
            </a:r>
            <a:r>
              <a:rPr lang="en-GB" sz="1300" dirty="0"/>
              <a:t> la </a:t>
            </a:r>
            <a:r>
              <a:rPr lang="en-GB" sz="1300" dirty="0" err="1"/>
              <a:t>seguridad</a:t>
            </a:r>
            <a:r>
              <a:rPr lang="en-GB" sz="1300" dirty="0"/>
              <a:t> y </a:t>
            </a:r>
            <a:r>
              <a:rPr lang="en-GB" sz="1300" dirty="0" err="1"/>
              <a:t>durabilidad</a:t>
            </a:r>
            <a:r>
              <a:rPr lang="en-GB" sz="1300" dirty="0"/>
              <a:t>.</a:t>
            </a:r>
          </a:p>
        </p:txBody>
      </p:sp>
      <p:sp>
        <p:nvSpPr>
          <p:cNvPr id="4" name="Slide Number Placeholder 3"/>
          <p:cNvSpPr>
            <a:spLocks noGrp="1"/>
          </p:cNvSpPr>
          <p:nvPr>
            <p:ph type="sldNum" sz="quarter" idx="4"/>
          </p:nvPr>
        </p:nvSpPr>
        <p:spPr/>
        <p:txBody>
          <a:bodyPr/>
          <a:lstStyle/>
          <a:p>
            <a:fld id="{5AF66AA0-E37C-4065-8BE7-D4086C065B53}" type="slidenum">
              <a:rPr lang="fr-BE" smtClean="0"/>
              <a:pPr/>
              <a:t>67</a:t>
            </a:fld>
            <a:endParaRPr lang="fr-BE" dirty="0"/>
          </a:p>
        </p:txBody>
      </p:sp>
      <p:grpSp>
        <p:nvGrpSpPr>
          <p:cNvPr id="2" name="Group 1"/>
          <p:cNvGrpSpPr/>
          <p:nvPr/>
        </p:nvGrpSpPr>
        <p:grpSpPr>
          <a:xfrm>
            <a:off x="1691660" y="243512"/>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7817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Teatro</a:t>
            </a:r>
            <a:r>
              <a:rPr lang="fr-FR" dirty="0"/>
              <a:t> Romano, </a:t>
            </a:r>
            <a:r>
              <a:rPr lang="fr-FR" dirty="0" err="1"/>
              <a:t>Frejus</a:t>
            </a:r>
            <a:r>
              <a:rPr lang="fr-FR" dirty="0"/>
              <a:t>, Francia</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367338"/>
            <a:ext cx="4182919" cy="1158006"/>
          </a:xfrm>
        </p:spPr>
        <p:txBody>
          <a:bodyPr/>
          <a:lstStyle/>
          <a:p>
            <a:pPr algn="just"/>
            <a:r>
              <a:rPr lang="fr-FR" dirty="0" err="1"/>
              <a:t>Restauración</a:t>
            </a:r>
            <a:r>
              <a:rPr lang="fr-FR" dirty="0"/>
              <a:t> </a:t>
            </a:r>
            <a:r>
              <a:rPr lang="fr-FR" dirty="0" err="1"/>
              <a:t>del</a:t>
            </a:r>
            <a:r>
              <a:rPr lang="fr-FR" dirty="0"/>
              <a:t> </a:t>
            </a:r>
            <a:r>
              <a:rPr lang="fr-FR" dirty="0" err="1"/>
              <a:t>teatro</a:t>
            </a:r>
            <a:r>
              <a:rPr lang="fr-FR" dirty="0"/>
              <a:t> romano </a:t>
            </a:r>
            <a:r>
              <a:rPr lang="fr-FR" dirty="0" err="1"/>
              <a:t>empleando</a:t>
            </a:r>
            <a:r>
              <a:rPr lang="fr-FR" dirty="0"/>
              <a:t> </a:t>
            </a:r>
            <a:r>
              <a:rPr lang="fr-FR" dirty="0" err="1"/>
              <a:t>chapa</a:t>
            </a:r>
            <a:r>
              <a:rPr lang="fr-FR" dirty="0"/>
              <a:t> </a:t>
            </a:r>
            <a:r>
              <a:rPr lang="fr-FR" dirty="0" err="1"/>
              <a:t>perforada</a:t>
            </a:r>
            <a:r>
              <a:rPr lang="fr-FR" dirty="0"/>
              <a:t> de 3mm de </a:t>
            </a:r>
            <a:r>
              <a:rPr lang="fr-FR" dirty="0" err="1"/>
              <a:t>espesor</a:t>
            </a:r>
            <a:r>
              <a:rPr lang="fr-FR" dirty="0"/>
              <a:t> en el </a:t>
            </a:r>
            <a:r>
              <a:rPr lang="fr-FR" dirty="0" err="1"/>
              <a:t>tipo</a:t>
            </a:r>
            <a:r>
              <a:rPr lang="fr-FR" dirty="0"/>
              <a:t> EN1.4571 </a:t>
            </a:r>
          </a:p>
        </p:txBody>
      </p:sp>
      <p:sp>
        <p:nvSpPr>
          <p:cNvPr id="5" name="Slide Number Placeholder 4"/>
          <p:cNvSpPr>
            <a:spLocks noGrp="1"/>
          </p:cNvSpPr>
          <p:nvPr>
            <p:ph type="sldNum" sz="quarter" idx="4"/>
          </p:nvPr>
        </p:nvSpPr>
        <p:spPr/>
        <p:txBody>
          <a:bodyPr/>
          <a:lstStyle/>
          <a:p>
            <a:fld id="{5AF66AA0-E37C-4065-8BE7-D4086C065B53}" type="slidenum">
              <a:rPr lang="fr-BE" smtClean="0"/>
              <a:pPr/>
              <a:t>68</a:t>
            </a:fld>
            <a:endParaRPr lang="fr-BE" dirty="0"/>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495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10. </a:t>
            </a:r>
            <a:r>
              <a:rPr lang="fr-FR" dirty="0" err="1"/>
              <a:t>Estadios</a:t>
            </a:r>
            <a:endParaRPr lang="fr-FR" dirty="0"/>
          </a:p>
        </p:txBody>
      </p:sp>
      <p:sp>
        <p:nvSpPr>
          <p:cNvPr id="3" name="Content Placeholder 2"/>
          <p:cNvSpPr>
            <a:spLocks noGrp="1"/>
          </p:cNvSpPr>
          <p:nvPr>
            <p:ph idx="1"/>
          </p:nvPr>
        </p:nvSpPr>
        <p:spPr/>
        <p:txBody>
          <a:bodyPr>
            <a:noAutofit/>
          </a:bodyPr>
          <a:lstStyle/>
          <a:p>
            <a:pPr marL="0" indent="0">
              <a:buNone/>
            </a:pPr>
            <a:r>
              <a:rPr lang="fr-FR" sz="2000" dirty="0" err="1"/>
              <a:t>Referencias</a:t>
            </a:r>
            <a:r>
              <a:rPr lang="fr-FR" sz="2000" dirty="0"/>
              <a:t>:</a:t>
            </a:r>
            <a:endParaRPr lang="fr-FR" sz="2000" dirty="0">
              <a:hlinkClick r:id="rId2"/>
            </a:endParaRPr>
          </a:p>
          <a:p>
            <a:endParaRPr lang="fr-FR" sz="2000" dirty="0">
              <a:hlinkClick r:id="rId3"/>
            </a:endParaRPr>
          </a:p>
          <a:p>
            <a:pPr marL="514350" indent="-514350">
              <a:buFont typeface="+mj-lt"/>
              <a:buAutoNum type="arabicPeriod"/>
            </a:pPr>
            <a:r>
              <a:rPr lang="fr-FR" sz="2000" dirty="0">
                <a:hlinkClick r:id="rId4"/>
              </a:rPr>
              <a:t>http://www.cmf.co.uk/products/products.asp?id=92&amp;product_id=4</a:t>
            </a:r>
            <a:r>
              <a:rPr lang="fr-FR" sz="2000" dirty="0"/>
              <a:t> </a:t>
            </a:r>
          </a:p>
          <a:p>
            <a:pPr marL="514350" indent="-514350">
              <a:buFont typeface="+mj-lt"/>
              <a:buAutoNum type="arabicPeriod"/>
            </a:pPr>
            <a:r>
              <a:rPr lang="fr-FR" sz="2000" dirty="0">
                <a:hlinkClick r:id="rId5"/>
              </a:rPr>
              <a:t>http://www.assda.asn.au/blog/223-stainless-welcome-for-sports-fans</a:t>
            </a:r>
            <a:r>
              <a:rPr lang="fr-FR" sz="2000" dirty="0"/>
              <a:t> </a:t>
            </a:r>
            <a:endParaRPr lang="fr-FR" sz="2000" b="1" dirty="0">
              <a:solidFill>
                <a:srgbClr val="FF0000"/>
              </a:solidFill>
            </a:endParaRPr>
          </a:p>
          <a:p>
            <a:pPr marL="514350" indent="-514350">
              <a:buFont typeface="+mj-lt"/>
              <a:buAutoNum type="arabicPeriod"/>
            </a:pPr>
            <a:r>
              <a:rPr lang="fr-FR" sz="2000" dirty="0">
                <a:hlinkClick r:id="rId6"/>
              </a:rPr>
              <a:t>http://www.controlledaccess.com/</a:t>
            </a:r>
            <a:r>
              <a:rPr lang="fr-FR" sz="2000" dirty="0"/>
              <a:t> </a:t>
            </a:r>
          </a:p>
          <a:p>
            <a:pPr marL="514350" indent="-514350">
              <a:buFont typeface="+mj-lt"/>
              <a:buAutoNum type="arabicPeriod"/>
            </a:pPr>
            <a:r>
              <a:rPr lang="fr-FR" sz="2000" dirty="0">
                <a:hlinkClick r:id="rId7"/>
              </a:rPr>
              <a:t>https://gkd-india.com/metalfabrics/yamuna-sports-stadium</a:t>
            </a:r>
            <a:r>
              <a:rPr lang="fr-FR" sz="2000" dirty="0"/>
              <a:t> </a:t>
            </a:r>
            <a:r>
              <a:rPr lang="fr-FR" sz="2000" dirty="0">
                <a:solidFill>
                  <a:srgbClr val="FF0000"/>
                </a:solidFill>
              </a:rPr>
              <a:t>              </a:t>
            </a:r>
            <a:endParaRPr lang="fr-FR" sz="2000" dirty="0">
              <a:solidFill>
                <a:srgbClr val="FF0000"/>
              </a:solidFill>
              <a:hlinkClick r:id="rId3"/>
            </a:endParaRPr>
          </a:p>
          <a:p>
            <a:pPr marL="514350" indent="-514350">
              <a:buFont typeface="+mj-lt"/>
              <a:buAutoNum type="arabicPeriod"/>
            </a:pPr>
            <a:r>
              <a:rPr lang="fr-FR" sz="2000" dirty="0">
                <a:hlinkClick r:id="rId8"/>
              </a:rPr>
              <a:t>http://www.vigliecca.com.br/en/projects/castelao-arena#gallery;%20</a:t>
            </a:r>
            <a:endParaRPr lang="fr-FR" sz="2000" dirty="0">
              <a:hlinkClick r:id="rId3"/>
            </a:endParaRPr>
          </a:p>
          <a:p>
            <a:pPr marL="514350" indent="-514350">
              <a:buFont typeface="+mj-lt"/>
              <a:buAutoNum type="arabicPeriod"/>
            </a:pPr>
            <a:r>
              <a:rPr lang="fr-FR" sz="2000" dirty="0">
                <a:hlinkClick r:id="rId9"/>
              </a:rPr>
              <a:t>http://www.copa2014.gov.br/en/noticia/see-details-castelaos-architecture-project </a:t>
            </a:r>
            <a:endParaRPr lang="fr-FR" sz="2000" dirty="0">
              <a:hlinkClick r:id="rId3"/>
            </a:endParaRPr>
          </a:p>
          <a:p>
            <a:pPr marL="514350" indent="-514350">
              <a:buFont typeface="+mj-lt"/>
              <a:buAutoNum type="arabicPeriod"/>
            </a:pPr>
            <a:r>
              <a:rPr lang="fr-FR" sz="2000" dirty="0">
                <a:solidFill>
                  <a:srgbClr val="FF0000"/>
                </a:solidFill>
                <a:hlinkClick r:id="rId10"/>
              </a:rPr>
              <a:t>http://edorocha.com.br/portfolio/allianz-parque/</a:t>
            </a:r>
            <a:r>
              <a:rPr lang="fr-FR" sz="2000" dirty="0">
                <a:solidFill>
                  <a:srgbClr val="FF0000"/>
                </a:solidFill>
              </a:rPr>
              <a:t> </a:t>
            </a:r>
            <a:endParaRPr lang="fr-FR" sz="2000" dirty="0"/>
          </a:p>
          <a:p>
            <a:pPr marL="514350" indent="-514350">
              <a:buFont typeface="+mj-lt"/>
              <a:buAutoNum type="arabicPeriod"/>
            </a:pPr>
            <a:r>
              <a:rPr lang="fr-FR" sz="2000" dirty="0">
                <a:hlinkClick r:id="rId11"/>
              </a:rPr>
              <a:t>https://www.osram.com/ls/projects/grand-stade-lille/index.jsp</a:t>
            </a:r>
            <a:r>
              <a:rPr lang="fr-FR" sz="20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69</a:t>
            </a:fld>
            <a:endParaRPr lang="fr-BE" dirty="0"/>
          </a:p>
        </p:txBody>
      </p:sp>
    </p:spTree>
    <p:extLst>
      <p:ext uri="{BB962C8B-B14F-4D97-AF65-F5344CB8AC3E}">
        <p14:creationId xmlns:p14="http://schemas.microsoft.com/office/powerpoint/2010/main" val="298025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027178" y="2971800"/>
            <a:ext cx="6837363" cy="935038"/>
          </a:xfrm>
        </p:spPr>
        <p:txBody>
          <a:bodyPr>
            <a:noAutofit/>
          </a:bodyPr>
          <a:lstStyle/>
          <a:p>
            <a:pPr marL="0" indent="0" algn="just"/>
            <a:r>
              <a:rPr lang="fr-FR" sz="1800" dirty="0" err="1"/>
              <a:t>Acero</a:t>
            </a:r>
            <a:r>
              <a:rPr lang="fr-FR" sz="1800" dirty="0"/>
              <a:t> </a:t>
            </a:r>
            <a:r>
              <a:rPr lang="fr-FR" sz="1800" dirty="0" err="1"/>
              <a:t>inoxidable</a:t>
            </a:r>
            <a:r>
              <a:rPr lang="fr-FR" sz="1800" dirty="0"/>
              <a:t> </a:t>
            </a:r>
            <a:r>
              <a:rPr lang="fr-FR" sz="1800" dirty="0" err="1"/>
              <a:t>reflectante</a:t>
            </a:r>
            <a:r>
              <a:rPr lang="fr-FR" sz="1800" dirty="0"/>
              <a:t> </a:t>
            </a:r>
            <a:r>
              <a:rPr lang="fr-FR" sz="1800" dirty="0" err="1"/>
              <a:t>insertado</a:t>
            </a:r>
            <a:r>
              <a:rPr lang="fr-FR" sz="1800" dirty="0"/>
              <a:t> en </a:t>
            </a:r>
            <a:r>
              <a:rPr lang="fr-FR" sz="1800" dirty="0" err="1"/>
              <a:t>una</a:t>
            </a:r>
            <a:r>
              <a:rPr lang="fr-FR" sz="1800" dirty="0"/>
              <a:t> </a:t>
            </a:r>
            <a:r>
              <a:rPr lang="fr-FR" sz="1800" dirty="0" err="1"/>
              <a:t>pared</a:t>
            </a:r>
            <a:r>
              <a:rPr lang="fr-FR" sz="1800" dirty="0"/>
              <a:t> de </a:t>
            </a:r>
            <a:r>
              <a:rPr lang="fr-FR" sz="1800" dirty="0" err="1"/>
              <a:t>hormigón</a:t>
            </a:r>
            <a:r>
              <a:rPr lang="fr-FR" sz="1800" dirty="0"/>
              <a:t> para </a:t>
            </a:r>
            <a:r>
              <a:rPr lang="fr-FR" sz="1800" dirty="0" err="1"/>
              <a:t>una</a:t>
            </a:r>
            <a:r>
              <a:rPr lang="fr-FR" sz="1800" dirty="0"/>
              <a:t> </a:t>
            </a:r>
            <a:r>
              <a:rPr lang="fr-FR" sz="1800" dirty="0" err="1"/>
              <a:t>biblioteca</a:t>
            </a:r>
            <a:r>
              <a:rPr lang="fr-FR" sz="1800" dirty="0"/>
              <a:t>,  Bure-</a:t>
            </a:r>
            <a:r>
              <a:rPr lang="fr-FR" sz="1800" dirty="0" err="1"/>
              <a:t>Saudron</a:t>
            </a:r>
            <a:r>
              <a:rPr lang="fr-FR" sz="1800" dirty="0"/>
              <a:t> (51), Francia</a:t>
            </a:r>
            <a:r>
              <a:rPr lang="fr-FR" sz="1800" baseline="50000" dirty="0"/>
              <a:t>8</a:t>
            </a:r>
            <a:endParaRPr lang="en-GB" sz="1800" baseline="50000" dirty="0"/>
          </a:p>
        </p:txBody>
      </p:sp>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71663" y="-9520"/>
            <a:ext cx="5400675" cy="6867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fld id="{5AF66AA0-E37C-4065-8BE7-D4086C065B53}" type="slidenum">
              <a:rPr lang="fr-BE" smtClean="0"/>
              <a:pPr/>
              <a:t>7</a:t>
            </a:fld>
            <a:endParaRPr lang="fr-BE" dirty="0"/>
          </a:p>
        </p:txBody>
      </p:sp>
    </p:spTree>
    <p:extLst>
      <p:ext uri="{BB962C8B-B14F-4D97-AF65-F5344CB8AC3E}">
        <p14:creationId xmlns:p14="http://schemas.microsoft.com/office/powerpoint/2010/main" val="2826487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turnstilesupplier.com/photo/pl1001148-304_stainless_steel_swing_tubular_barrier_pedestrain_electric_gate_turnstile.jpg"/>
          <p:cNvSpPr>
            <a:spLocks noChangeAspect="1" noChangeArrowheads="1"/>
          </p:cNvSpPr>
          <p:nvPr/>
        </p:nvSpPr>
        <p:spPr bwMode="auto">
          <a:xfrm>
            <a:off x="155575" y="-2308225"/>
            <a:ext cx="578167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descr="Wembley Stadium"/>
          <p:cNvSpPr>
            <a:spLocks noChangeAspect="1" noChangeArrowheads="1"/>
          </p:cNvSpPr>
          <p:nvPr/>
        </p:nvSpPr>
        <p:spPr bwMode="auto">
          <a:xfrm>
            <a:off x="155575" y="-2027238"/>
            <a:ext cx="5734050" cy="422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tent Placeholder 2"/>
          <p:cNvSpPr txBox="1">
            <a:spLocks/>
          </p:cNvSpPr>
          <p:nvPr/>
        </p:nvSpPr>
        <p:spPr>
          <a:xfrm rot="16200000">
            <a:off x="-2762137" y="2762136"/>
            <a:ext cx="6664275" cy="1139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fr-FR" sz="1600" dirty="0"/>
              <a:t>En </a:t>
            </a:r>
            <a:r>
              <a:rPr lang="fr-FR" sz="1600" dirty="0" err="1"/>
              <a:t>sentido</a:t>
            </a:r>
            <a:r>
              <a:rPr lang="fr-FR" sz="1600" dirty="0"/>
              <a:t> </a:t>
            </a:r>
            <a:r>
              <a:rPr lang="fr-FR" sz="1600" dirty="0" err="1"/>
              <a:t>horario</a:t>
            </a:r>
            <a:r>
              <a:rPr lang="fr-FR" sz="1600" dirty="0"/>
              <a:t>, </a:t>
            </a:r>
            <a:r>
              <a:rPr lang="fr-FR" sz="1600" dirty="0" err="1"/>
              <a:t>desde</a:t>
            </a:r>
            <a:r>
              <a:rPr lang="fr-FR" sz="1600" dirty="0"/>
              <a:t> la parte </a:t>
            </a:r>
            <a:r>
              <a:rPr lang="fr-FR" sz="1600" dirty="0" err="1"/>
              <a:t>superior</a:t>
            </a:r>
            <a:r>
              <a:rPr lang="fr-FR" sz="1600" dirty="0"/>
              <a:t> </a:t>
            </a:r>
            <a:r>
              <a:rPr lang="fr-FR" sz="1600" dirty="0" err="1"/>
              <a:t>izquierda</a:t>
            </a:r>
            <a:r>
              <a:rPr lang="fr-FR" sz="1600" dirty="0"/>
              <a:t>:  </a:t>
            </a:r>
            <a:r>
              <a:rPr lang="fr-FR" sz="1600" baseline="50000" dirty="0"/>
              <a:t>1-3</a:t>
            </a:r>
          </a:p>
          <a:p>
            <a:pPr marL="0" indent="0" algn="just">
              <a:buFont typeface="Arial" pitchFamily="34" charset="0"/>
              <a:buNone/>
            </a:pPr>
            <a:r>
              <a:rPr lang="fr-FR" sz="1600" dirty="0"/>
              <a:t>1. </a:t>
            </a:r>
            <a:r>
              <a:rPr lang="fr-FR" sz="1600" dirty="0" err="1"/>
              <a:t>Barandilla</a:t>
            </a:r>
            <a:r>
              <a:rPr lang="fr-FR" sz="1600" dirty="0"/>
              <a:t> en escaleras </a:t>
            </a:r>
            <a:r>
              <a:rPr lang="fr-FR" sz="1600" dirty="0" err="1"/>
              <a:t>acceso</a:t>
            </a:r>
            <a:r>
              <a:rPr lang="fr-FR" sz="1600" dirty="0"/>
              <a:t> a zona VIP, Wembley, UK;  2. </a:t>
            </a:r>
            <a:r>
              <a:rPr lang="fr-FR" sz="1600" dirty="0" err="1"/>
              <a:t>Tornos</a:t>
            </a:r>
            <a:r>
              <a:rPr lang="fr-FR" sz="1600" dirty="0"/>
              <a:t>   3. </a:t>
            </a:r>
            <a:r>
              <a:rPr lang="fr-FR" sz="1600" dirty="0" err="1"/>
              <a:t>Taquillas</a:t>
            </a:r>
            <a:r>
              <a:rPr lang="fr-FR" sz="1600" dirty="0"/>
              <a:t>/consignas.;  4. </a:t>
            </a:r>
            <a:r>
              <a:rPr lang="fr-FR" sz="1600" dirty="0" err="1"/>
              <a:t>Cubierta</a:t>
            </a:r>
            <a:r>
              <a:rPr lang="fr-FR" sz="1600" dirty="0"/>
              <a:t> </a:t>
            </a:r>
            <a:r>
              <a:rPr lang="fr-FR" sz="1600" dirty="0" err="1"/>
              <a:t>acero</a:t>
            </a:r>
            <a:r>
              <a:rPr lang="fr-FR" sz="1600" dirty="0"/>
              <a:t> </a:t>
            </a:r>
            <a:r>
              <a:rPr lang="fr-FR" sz="1600" dirty="0" err="1"/>
              <a:t>inoxidable</a:t>
            </a:r>
            <a:r>
              <a:rPr lang="fr-FR" sz="1600" dirty="0"/>
              <a:t> y </a:t>
            </a:r>
            <a:r>
              <a:rPr lang="fr-FR" sz="1600" dirty="0" err="1"/>
              <a:t>barandilla</a:t>
            </a:r>
            <a:r>
              <a:rPr lang="fr-FR" sz="1600" dirty="0"/>
              <a:t> en </a:t>
            </a:r>
            <a:r>
              <a:rPr lang="fr-FR" sz="1600" dirty="0" err="1"/>
              <a:t>Bourke</a:t>
            </a:r>
            <a:r>
              <a:rPr lang="fr-FR" sz="1600" dirty="0"/>
              <a:t> St </a:t>
            </a:r>
            <a:r>
              <a:rPr lang="fr-FR" sz="1600" dirty="0" err="1"/>
              <a:t>puente</a:t>
            </a:r>
            <a:r>
              <a:rPr lang="fr-FR" sz="1600" dirty="0"/>
              <a:t> </a:t>
            </a:r>
            <a:r>
              <a:rPr lang="fr-FR" sz="1600" dirty="0" err="1"/>
              <a:t>peatonal</a:t>
            </a:r>
            <a:r>
              <a:rPr lang="fr-FR" sz="1600" dirty="0"/>
              <a:t> </a:t>
            </a:r>
            <a:r>
              <a:rPr lang="fr-FR" sz="1600" dirty="0" err="1"/>
              <a:t>hacia</a:t>
            </a:r>
            <a:r>
              <a:rPr lang="fr-FR" sz="1600" dirty="0"/>
              <a:t>  el </a:t>
            </a:r>
            <a:r>
              <a:rPr lang="fr-FR" sz="1600" dirty="0" err="1"/>
              <a:t>estadio</a:t>
            </a:r>
            <a:r>
              <a:rPr lang="fr-FR" sz="1600" dirty="0"/>
              <a:t> </a:t>
            </a:r>
            <a:r>
              <a:rPr lang="fr-FR" sz="1600" dirty="0" err="1"/>
              <a:t>Melbourne’s</a:t>
            </a:r>
            <a:r>
              <a:rPr lang="fr-FR" sz="1600" dirty="0"/>
              <a:t> Colonial , </a:t>
            </a:r>
            <a:r>
              <a:rPr lang="fr-FR" sz="1600" dirty="0" err="1"/>
              <a:t>Australia</a:t>
            </a:r>
            <a:endParaRPr lang="fr-FR" sz="1600" dirty="0"/>
          </a:p>
        </p:txBody>
      </p:sp>
      <p:grpSp>
        <p:nvGrpSpPr>
          <p:cNvPr id="3" name="Group 2"/>
          <p:cNvGrpSpPr/>
          <p:nvPr/>
        </p:nvGrpSpPr>
        <p:grpSpPr>
          <a:xfrm>
            <a:off x="1295575" y="908720"/>
            <a:ext cx="7499052" cy="568863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70</a:t>
            </a:fld>
            <a:endParaRPr lang="fr-BE" dirty="0"/>
          </a:p>
        </p:txBody>
      </p:sp>
    </p:spTree>
    <p:extLst>
      <p:ext uri="{BB962C8B-B14F-4D97-AF65-F5344CB8AC3E}">
        <p14:creationId xmlns:p14="http://schemas.microsoft.com/office/powerpoint/2010/main" val="4280205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1301" y="4581128"/>
            <a:ext cx="5486400" cy="566738"/>
          </a:xfrm>
        </p:spPr>
        <p:txBody>
          <a:bodyPr>
            <a:normAutofit fontScale="90000"/>
          </a:bodyPr>
          <a:lstStyle/>
          <a:p>
            <a:r>
              <a:rPr lang="fr-FR" dirty="0" err="1"/>
              <a:t>Estadio</a:t>
            </a:r>
            <a:r>
              <a:rPr lang="fr-FR" dirty="0"/>
              <a:t> Yamuna, Delhi, </a:t>
            </a:r>
            <a:r>
              <a:rPr lang="fr-FR" dirty="0" err="1"/>
              <a:t>India</a:t>
            </a:r>
            <a:r>
              <a:rPr lang="fr-FR" dirty="0"/>
              <a:t> </a:t>
            </a:r>
            <a:r>
              <a:rPr lang="fr-FR" baseline="50000" dirty="0"/>
              <a:t>4</a:t>
            </a:r>
            <a:br>
              <a:rPr lang="fr-FR" dirty="0"/>
            </a:br>
            <a:r>
              <a:rPr lang="fr-FR" dirty="0" err="1"/>
              <a:t>Arquitectos</a:t>
            </a:r>
            <a:r>
              <a:rPr lang="fr-FR" dirty="0"/>
              <a:t>: </a:t>
            </a:r>
            <a:r>
              <a:rPr lang="fr-FR" dirty="0" err="1"/>
              <a:t>Peddle</a:t>
            </a:r>
            <a:r>
              <a:rPr lang="fr-FR" dirty="0"/>
              <a:t> </a:t>
            </a:r>
            <a:r>
              <a:rPr lang="fr-FR" dirty="0" err="1"/>
              <a:t>Thorb</a:t>
            </a:r>
            <a:endParaRPr lang="fr-FR" dirty="0"/>
          </a:p>
        </p:txBody>
      </p:sp>
      <p:sp>
        <p:nvSpPr>
          <p:cNvPr id="6" name="Text Placeholder 5"/>
          <p:cNvSpPr>
            <a:spLocks noGrp="1"/>
          </p:cNvSpPr>
          <p:nvPr>
            <p:ph type="body" sz="half" idx="2"/>
          </p:nvPr>
        </p:nvSpPr>
        <p:spPr>
          <a:xfrm>
            <a:off x="671300" y="5229200"/>
            <a:ext cx="7801397" cy="804862"/>
          </a:xfrm>
        </p:spPr>
        <p:txBody>
          <a:bodyPr>
            <a:normAutofit fontScale="77500" lnSpcReduction="20000"/>
          </a:bodyPr>
          <a:lstStyle/>
          <a:p>
            <a:pPr algn="just"/>
            <a:r>
              <a:rPr lang="en-US" sz="1600" dirty="0"/>
              <a:t>Con </a:t>
            </a:r>
            <a:r>
              <a:rPr lang="en-US" sz="1600" dirty="0" err="1"/>
              <a:t>ocasión</a:t>
            </a:r>
            <a:r>
              <a:rPr lang="en-US" sz="1600" dirty="0"/>
              <a:t> de </a:t>
            </a:r>
            <a:r>
              <a:rPr lang="en-US" sz="1600" dirty="0" err="1"/>
              <a:t>los</a:t>
            </a:r>
            <a:r>
              <a:rPr lang="en-US" sz="1600" dirty="0"/>
              <a:t> </a:t>
            </a:r>
            <a:r>
              <a:rPr lang="en-US" sz="1600" dirty="0" err="1"/>
              <a:t>juegos</a:t>
            </a:r>
            <a:r>
              <a:rPr lang="en-US" sz="1600" dirty="0"/>
              <a:t> de la Commonwealth </a:t>
            </a:r>
            <a:r>
              <a:rPr lang="en-US" sz="1600" dirty="0" err="1"/>
              <a:t>en</a:t>
            </a:r>
            <a:r>
              <a:rPr lang="en-US" sz="1600" dirty="0"/>
              <a:t> 2010, se </a:t>
            </a:r>
            <a:r>
              <a:rPr lang="en-US" sz="1600" dirty="0" err="1"/>
              <a:t>contruyó</a:t>
            </a:r>
            <a:r>
              <a:rPr lang="en-US" sz="1600" dirty="0"/>
              <a:t> un </a:t>
            </a:r>
            <a:r>
              <a:rPr lang="en-US" sz="1600" dirty="0" err="1"/>
              <a:t>estadio</a:t>
            </a:r>
            <a:r>
              <a:rPr lang="en-US" sz="1600" dirty="0"/>
              <a:t> </a:t>
            </a:r>
            <a:r>
              <a:rPr lang="en-US" sz="1600" dirty="0" err="1"/>
              <a:t>multifuncional</a:t>
            </a:r>
            <a:r>
              <a:rPr lang="en-US" sz="1600" dirty="0"/>
              <a:t> </a:t>
            </a:r>
            <a:r>
              <a:rPr lang="en-US" sz="1600" dirty="0" err="1"/>
              <a:t>en</a:t>
            </a:r>
            <a:r>
              <a:rPr lang="en-US" sz="1600" dirty="0"/>
              <a:t> Nueva Delhi. Con </a:t>
            </a:r>
            <a:r>
              <a:rPr lang="en-US" sz="1600" dirty="0" err="1"/>
              <a:t>su</a:t>
            </a:r>
            <a:r>
              <a:rPr lang="en-US" sz="1600" dirty="0"/>
              <a:t> </a:t>
            </a:r>
            <a:r>
              <a:rPr lang="en-US" sz="1600" dirty="0" err="1"/>
              <a:t>superficie</a:t>
            </a:r>
            <a:r>
              <a:rPr lang="en-US" sz="1600" dirty="0"/>
              <a:t> </a:t>
            </a:r>
            <a:r>
              <a:rPr lang="en-US" sz="1600" dirty="0" err="1"/>
              <a:t>brillante</a:t>
            </a:r>
            <a:r>
              <a:rPr lang="en-US" sz="1600" dirty="0"/>
              <a:t>, gracias a la </a:t>
            </a:r>
            <a:r>
              <a:rPr lang="en-US" sz="1600" dirty="0" err="1"/>
              <a:t>malla</a:t>
            </a:r>
            <a:r>
              <a:rPr lang="en-US" sz="1600" dirty="0"/>
              <a:t> de </a:t>
            </a:r>
            <a:r>
              <a:rPr lang="en-US" sz="1600" dirty="0" err="1"/>
              <a:t>acero</a:t>
            </a:r>
            <a:r>
              <a:rPr lang="en-US" sz="1600" dirty="0"/>
              <a:t> </a:t>
            </a:r>
            <a:r>
              <a:rPr lang="en-US" sz="1600" dirty="0" err="1"/>
              <a:t>inoxidable</a:t>
            </a:r>
            <a:r>
              <a:rPr lang="en-US" sz="1600" dirty="0"/>
              <a:t> </a:t>
            </a:r>
            <a:r>
              <a:rPr lang="en-US" sz="1600" dirty="0" err="1"/>
              <a:t>instalada</a:t>
            </a:r>
            <a:r>
              <a:rPr lang="en-US" sz="1600" dirty="0"/>
              <a:t> </a:t>
            </a:r>
            <a:r>
              <a:rPr lang="en-US" sz="1600" dirty="0" err="1"/>
              <a:t>en</a:t>
            </a:r>
            <a:r>
              <a:rPr lang="en-US" sz="1600" dirty="0"/>
              <a:t> </a:t>
            </a:r>
            <a:r>
              <a:rPr lang="en-US" sz="1600" dirty="0" err="1"/>
              <a:t>su</a:t>
            </a:r>
            <a:r>
              <a:rPr lang="en-US" sz="1600" dirty="0"/>
              <a:t> </a:t>
            </a:r>
            <a:r>
              <a:rPr lang="en-US" sz="1600" dirty="0" err="1"/>
              <a:t>fachada</a:t>
            </a:r>
            <a:r>
              <a:rPr lang="en-US" sz="1600" dirty="0"/>
              <a:t>, el </a:t>
            </a:r>
            <a:r>
              <a:rPr lang="en-US" sz="1600" dirty="0" err="1"/>
              <a:t>estacio</a:t>
            </a:r>
            <a:r>
              <a:rPr lang="en-US" sz="1600" dirty="0"/>
              <a:t> </a:t>
            </a:r>
            <a:r>
              <a:rPr lang="en-US" sz="1600" dirty="0" err="1"/>
              <a:t>muestra</a:t>
            </a:r>
            <a:r>
              <a:rPr lang="en-US" sz="1600" dirty="0"/>
              <a:t> al </a:t>
            </a:r>
            <a:r>
              <a:rPr lang="en-US" sz="1600" dirty="0" err="1"/>
              <a:t>deporte</a:t>
            </a:r>
            <a:r>
              <a:rPr lang="en-US" sz="1600" dirty="0"/>
              <a:t> </a:t>
            </a:r>
            <a:r>
              <a:rPr lang="en-US" sz="1600" dirty="0" err="1"/>
              <a:t>como</a:t>
            </a:r>
            <a:r>
              <a:rPr lang="en-US" sz="1600" dirty="0"/>
              <a:t> un </a:t>
            </a:r>
            <a:r>
              <a:rPr lang="en-US" sz="1600" dirty="0" err="1"/>
              <a:t>simbolo</a:t>
            </a:r>
            <a:r>
              <a:rPr lang="en-US" sz="1600" dirty="0"/>
              <a:t> de </a:t>
            </a:r>
            <a:r>
              <a:rPr lang="en-US" sz="1600" dirty="0" err="1"/>
              <a:t>modernidad</a:t>
            </a:r>
            <a:r>
              <a:rPr lang="en-US" sz="1600" dirty="0"/>
              <a:t> y </a:t>
            </a:r>
            <a:r>
              <a:rPr lang="en-US" sz="1600" dirty="0" err="1"/>
              <a:t>desarrollo</a:t>
            </a:r>
            <a:r>
              <a:rPr lang="en-US" sz="1600" dirty="0"/>
              <a:t> </a:t>
            </a:r>
            <a:r>
              <a:rPr lang="en-US" sz="1600" dirty="0" err="1"/>
              <a:t>sostenible</a:t>
            </a:r>
            <a:r>
              <a:rPr lang="en-US" sz="1600" dirty="0"/>
              <a:t>.  El </a:t>
            </a:r>
            <a:r>
              <a:rPr lang="en-US" sz="1600" dirty="0" err="1"/>
              <a:t>forro</a:t>
            </a:r>
            <a:r>
              <a:rPr lang="en-US" sz="1600" dirty="0"/>
              <a:t> de </a:t>
            </a:r>
            <a:r>
              <a:rPr lang="en-US" sz="1600" dirty="0" err="1"/>
              <a:t>acero</a:t>
            </a:r>
            <a:r>
              <a:rPr lang="en-US" sz="1600" dirty="0"/>
              <a:t> </a:t>
            </a:r>
            <a:r>
              <a:rPr lang="en-US" sz="1600" dirty="0" err="1"/>
              <a:t>inoxidable</a:t>
            </a:r>
            <a:r>
              <a:rPr lang="en-US" sz="1600" dirty="0"/>
              <a:t>, con </a:t>
            </a:r>
            <a:r>
              <a:rPr lang="en-US" sz="1600" dirty="0" err="1"/>
              <a:t>una</a:t>
            </a:r>
            <a:r>
              <a:rPr lang="en-US" sz="1600" dirty="0"/>
              <a:t> </a:t>
            </a:r>
            <a:r>
              <a:rPr lang="en-US" sz="1600" dirty="0" err="1"/>
              <a:t>superficie</a:t>
            </a:r>
            <a:r>
              <a:rPr lang="en-US" sz="1600" dirty="0"/>
              <a:t> </a:t>
            </a:r>
            <a:r>
              <a:rPr lang="en-US" sz="1600" dirty="0" err="1"/>
              <a:t>abierta</a:t>
            </a:r>
            <a:r>
              <a:rPr lang="en-US" sz="1600" dirty="0"/>
              <a:t> del 53%, </a:t>
            </a:r>
            <a:r>
              <a:rPr lang="en-US" sz="1600" dirty="0" err="1"/>
              <a:t>proteje</a:t>
            </a:r>
            <a:r>
              <a:rPr lang="en-US" sz="1600" dirty="0"/>
              <a:t> a </a:t>
            </a:r>
            <a:r>
              <a:rPr lang="en-US" sz="1600" dirty="0" err="1"/>
              <a:t>los</a:t>
            </a:r>
            <a:r>
              <a:rPr lang="en-US" sz="1600" dirty="0"/>
              <a:t> </a:t>
            </a:r>
            <a:r>
              <a:rPr lang="en-US" sz="1600" dirty="0" err="1"/>
              <a:t>espectadores</a:t>
            </a:r>
            <a:r>
              <a:rPr lang="en-US" sz="1600" dirty="0"/>
              <a:t> del </a:t>
            </a:r>
            <a:r>
              <a:rPr lang="en-US" sz="1600" dirty="0" err="1"/>
              <a:t>fiero</a:t>
            </a:r>
            <a:r>
              <a:rPr lang="en-US" sz="1600" dirty="0"/>
              <a:t> </a:t>
            </a:r>
            <a:r>
              <a:rPr lang="en-US" sz="1600" dirty="0" err="1"/>
              <a:t>clima</a:t>
            </a:r>
            <a:r>
              <a:rPr lang="en-US" sz="1600" dirty="0"/>
              <a:t> subtropical a la </a:t>
            </a:r>
            <a:r>
              <a:rPr lang="en-US" sz="1600" dirty="0" err="1"/>
              <a:t>vez</a:t>
            </a:r>
            <a:r>
              <a:rPr lang="en-US" sz="1600" dirty="0"/>
              <a:t> que </a:t>
            </a:r>
            <a:r>
              <a:rPr lang="en-US" sz="1600" dirty="0" err="1"/>
              <a:t>constituye</a:t>
            </a:r>
            <a:r>
              <a:rPr lang="en-US" sz="1600" dirty="0"/>
              <a:t> </a:t>
            </a:r>
            <a:r>
              <a:rPr lang="en-US" sz="1600" dirty="0" err="1"/>
              <a:t>una</a:t>
            </a:r>
            <a:r>
              <a:rPr lang="en-US" sz="1600" dirty="0"/>
              <a:t> </a:t>
            </a:r>
            <a:r>
              <a:rPr lang="en-US" sz="1600" dirty="0" err="1"/>
              <a:t>efectiva</a:t>
            </a:r>
            <a:r>
              <a:rPr lang="en-US" sz="1600" dirty="0"/>
              <a:t> </a:t>
            </a:r>
            <a:r>
              <a:rPr lang="en-US" sz="1600" dirty="0" err="1"/>
              <a:t>protección</a:t>
            </a:r>
            <a:r>
              <a:rPr lang="en-US" sz="1600" dirty="0"/>
              <a:t> contra el sol.</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71</a:t>
            </a:fld>
            <a:endParaRPr lang="fr-BE" dirty="0"/>
          </a:p>
        </p:txBody>
      </p:sp>
      <p:pic>
        <p:nvPicPr>
          <p:cNvPr id="2050"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98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58" y="5445224"/>
            <a:ext cx="7147484" cy="566738"/>
          </a:xfrm>
        </p:spPr>
        <p:txBody>
          <a:bodyPr>
            <a:normAutofit fontScale="90000"/>
          </a:bodyPr>
          <a:lstStyle/>
          <a:p>
            <a:r>
              <a:rPr lang="en-US" dirty="0" err="1"/>
              <a:t>Estadio</a:t>
            </a:r>
            <a:r>
              <a:rPr lang="en-US" dirty="0"/>
              <a:t> Castelão, Fortaleza, Brasil</a:t>
            </a:r>
            <a:r>
              <a:rPr lang="en-US" baseline="50000" dirty="0"/>
              <a:t>5,6</a:t>
            </a:r>
            <a:br>
              <a:rPr lang="en-US" dirty="0"/>
            </a:br>
            <a:r>
              <a:rPr lang="en-US" dirty="0" err="1"/>
              <a:t>Arquitecto</a:t>
            </a:r>
            <a:r>
              <a:rPr lang="en-US" dirty="0"/>
              <a:t>: </a:t>
            </a:r>
            <a:r>
              <a:rPr lang="en-US" dirty="0" err="1"/>
              <a:t>Vigliecca</a:t>
            </a:r>
            <a:r>
              <a:rPr lang="en-US" dirty="0"/>
              <a:t> &amp; </a:t>
            </a:r>
            <a:r>
              <a:rPr lang="en-US" dirty="0" err="1"/>
              <a:t>Associados</a:t>
            </a:r>
            <a:endParaRPr lang="nl-BE" dirty="0"/>
          </a:p>
        </p:txBody>
      </p:sp>
      <p:sp>
        <p:nvSpPr>
          <p:cNvPr id="5" name="Text Placeholder 4"/>
          <p:cNvSpPr>
            <a:spLocks noGrp="1"/>
          </p:cNvSpPr>
          <p:nvPr>
            <p:ph type="body" sz="half" idx="2"/>
          </p:nvPr>
        </p:nvSpPr>
        <p:spPr>
          <a:xfrm>
            <a:off x="988116" y="5949280"/>
            <a:ext cx="7184284" cy="804862"/>
          </a:xfrm>
        </p:spPr>
        <p:txBody>
          <a:bodyPr>
            <a:noAutofit/>
          </a:bodyPr>
          <a:lstStyle/>
          <a:p>
            <a:pPr algn="just"/>
            <a:r>
              <a:rPr lang="en-US" sz="1000" dirty="0"/>
              <a:t>La </a:t>
            </a:r>
            <a:r>
              <a:rPr lang="en-US" sz="1000" dirty="0" err="1"/>
              <a:t>fachada</a:t>
            </a:r>
            <a:r>
              <a:rPr lang="en-US" sz="1000" dirty="0"/>
              <a:t> ha </a:t>
            </a:r>
            <a:r>
              <a:rPr lang="en-US" sz="1000" dirty="0" err="1"/>
              <a:t>sido</a:t>
            </a:r>
            <a:r>
              <a:rPr lang="en-US" sz="1000" dirty="0"/>
              <a:t> </a:t>
            </a:r>
            <a:r>
              <a:rPr lang="en-US" sz="1000" dirty="0" err="1"/>
              <a:t>enteramente</a:t>
            </a:r>
            <a:r>
              <a:rPr lang="en-US" sz="1000" dirty="0"/>
              <a:t> </a:t>
            </a:r>
            <a:r>
              <a:rPr lang="en-US" sz="1000" dirty="0" err="1"/>
              <a:t>contruida</a:t>
            </a:r>
            <a:r>
              <a:rPr lang="en-US" sz="1000" dirty="0"/>
              <a:t> con </a:t>
            </a:r>
            <a:r>
              <a:rPr lang="en-US" sz="1000" dirty="0" err="1"/>
              <a:t>chapa</a:t>
            </a:r>
            <a:r>
              <a:rPr lang="en-US" sz="1000" dirty="0"/>
              <a:t> de </a:t>
            </a:r>
            <a:r>
              <a:rPr lang="en-US" sz="1000" dirty="0" err="1"/>
              <a:t>acero</a:t>
            </a:r>
            <a:r>
              <a:rPr lang="en-US" sz="1000" dirty="0"/>
              <a:t> </a:t>
            </a:r>
            <a:r>
              <a:rPr lang="en-US" sz="1000" dirty="0" err="1"/>
              <a:t>inoxidable</a:t>
            </a:r>
            <a:r>
              <a:rPr lang="en-US" sz="1000" dirty="0"/>
              <a:t> </a:t>
            </a:r>
            <a:r>
              <a:rPr lang="en-US" sz="1000" dirty="0" err="1"/>
              <a:t>expandido</a:t>
            </a:r>
            <a:r>
              <a:rPr lang="en-US" sz="1000" dirty="0"/>
              <a:t>. </a:t>
            </a:r>
            <a:r>
              <a:rPr lang="en-US" sz="1000" dirty="0" err="1"/>
              <a:t>Además</a:t>
            </a:r>
            <a:r>
              <a:rPr lang="en-US" sz="1000" dirty="0"/>
              <a:t> de la </a:t>
            </a:r>
            <a:r>
              <a:rPr lang="en-US" sz="1000" dirty="0" err="1"/>
              <a:t>aplicación</a:t>
            </a:r>
            <a:r>
              <a:rPr lang="en-US" sz="1000" dirty="0"/>
              <a:t> </a:t>
            </a:r>
            <a:r>
              <a:rPr lang="en-US" sz="1000" dirty="0" err="1"/>
              <a:t>en</a:t>
            </a:r>
            <a:r>
              <a:rPr lang="en-US" sz="1000" dirty="0"/>
              <a:t> </a:t>
            </a:r>
            <a:r>
              <a:rPr lang="en-US" sz="1000" dirty="0" err="1"/>
              <a:t>elñ</a:t>
            </a:r>
            <a:r>
              <a:rPr lang="en-US" sz="1000" dirty="0"/>
              <a:t> exterior, el </a:t>
            </a:r>
            <a:r>
              <a:rPr lang="en-US" sz="1000" dirty="0" err="1"/>
              <a:t>acero</a:t>
            </a:r>
            <a:r>
              <a:rPr lang="en-US" sz="1000" dirty="0"/>
              <a:t> </a:t>
            </a:r>
            <a:r>
              <a:rPr lang="en-US" sz="1000" dirty="0" err="1"/>
              <a:t>inoxidable</a:t>
            </a:r>
            <a:r>
              <a:rPr lang="en-US" sz="1000" dirty="0"/>
              <a:t> </a:t>
            </a:r>
            <a:r>
              <a:rPr lang="en-US" sz="1000" dirty="0" err="1"/>
              <a:t>fué</a:t>
            </a:r>
            <a:r>
              <a:rPr lang="en-US" sz="1000" dirty="0"/>
              <a:t> </a:t>
            </a:r>
            <a:r>
              <a:rPr lang="en-US" sz="1000" dirty="0" err="1"/>
              <a:t>empleado</a:t>
            </a:r>
            <a:r>
              <a:rPr lang="en-US" sz="1000" dirty="0"/>
              <a:t> </a:t>
            </a:r>
            <a:r>
              <a:rPr lang="en-US" sz="1000" dirty="0" err="1"/>
              <a:t>en</a:t>
            </a:r>
            <a:r>
              <a:rPr lang="en-US" sz="1000" dirty="0"/>
              <a:t> </a:t>
            </a:r>
            <a:r>
              <a:rPr lang="en-US" sz="1000" dirty="0" err="1"/>
              <a:t>barandillas</a:t>
            </a:r>
            <a:r>
              <a:rPr lang="en-US" sz="1000" dirty="0"/>
              <a:t>, </a:t>
            </a:r>
            <a:r>
              <a:rPr lang="en-US" sz="1000" dirty="0" err="1"/>
              <a:t>pasamanos</a:t>
            </a:r>
            <a:r>
              <a:rPr lang="en-US" sz="1000" dirty="0"/>
              <a:t> </a:t>
            </a:r>
            <a:r>
              <a:rPr lang="en-US" sz="1000" dirty="0" err="1"/>
              <a:t>en</a:t>
            </a:r>
            <a:r>
              <a:rPr lang="en-US" sz="1000" dirty="0"/>
              <a:t> las zonas VIPs del </a:t>
            </a:r>
            <a:r>
              <a:rPr lang="en-US" sz="1000" dirty="0" err="1"/>
              <a:t>estadio</a:t>
            </a:r>
            <a:r>
              <a:rPr lang="en-US" sz="1000" dirty="0"/>
              <a:t>, </a:t>
            </a:r>
            <a:r>
              <a:rPr lang="en-US" sz="1000" dirty="0" err="1"/>
              <a:t>aseos</a:t>
            </a:r>
            <a:r>
              <a:rPr lang="en-US" sz="1000" dirty="0"/>
              <a:t> y </a:t>
            </a:r>
            <a:r>
              <a:rPr lang="en-US" sz="1000" dirty="0" err="1"/>
              <a:t>consignas</a:t>
            </a:r>
            <a:r>
              <a:rPr lang="en-US" sz="1000" dirty="0"/>
              <a:t> del </a:t>
            </a:r>
            <a:r>
              <a:rPr lang="en-US" sz="1000" dirty="0" err="1"/>
              <a:t>estadio</a:t>
            </a:r>
            <a:r>
              <a:rPr lang="en-US" sz="1000" dirty="0"/>
              <a:t>. “</a:t>
            </a:r>
            <a:r>
              <a:rPr lang="en-US" sz="1000" dirty="0" err="1"/>
              <a:t>Hemos</a:t>
            </a:r>
            <a:r>
              <a:rPr lang="en-US" sz="1000" dirty="0"/>
              <a:t> </a:t>
            </a:r>
            <a:r>
              <a:rPr lang="en-US" sz="1000" dirty="0" err="1"/>
              <a:t>optado</a:t>
            </a:r>
            <a:r>
              <a:rPr lang="en-US" sz="1000" dirty="0"/>
              <a:t> </a:t>
            </a:r>
            <a:r>
              <a:rPr lang="en-US" sz="1000" dirty="0" err="1"/>
              <a:t>por</a:t>
            </a:r>
            <a:r>
              <a:rPr lang="en-US" sz="1000" dirty="0"/>
              <a:t> la </a:t>
            </a:r>
            <a:r>
              <a:rPr lang="en-US" sz="1000" dirty="0" err="1"/>
              <a:t>durabilidad</a:t>
            </a:r>
            <a:r>
              <a:rPr lang="en-US" sz="1000" dirty="0"/>
              <a:t> que </a:t>
            </a:r>
            <a:r>
              <a:rPr lang="en-US" sz="1000" dirty="0" err="1"/>
              <a:t>nos</a:t>
            </a:r>
            <a:r>
              <a:rPr lang="en-US" sz="1000" dirty="0"/>
              <a:t> </a:t>
            </a:r>
            <a:r>
              <a:rPr lang="en-US" sz="1000" dirty="0" err="1"/>
              <a:t>ofrece</a:t>
            </a:r>
            <a:r>
              <a:rPr lang="en-US" sz="1000" dirty="0"/>
              <a:t> el </a:t>
            </a:r>
            <a:r>
              <a:rPr lang="en-US" sz="1000" dirty="0" err="1"/>
              <a:t>acero</a:t>
            </a:r>
            <a:r>
              <a:rPr lang="en-US" sz="1000" dirty="0"/>
              <a:t> </a:t>
            </a:r>
            <a:r>
              <a:rPr lang="en-US" sz="1000" dirty="0" err="1"/>
              <a:t>inoxidable</a:t>
            </a:r>
            <a:r>
              <a:rPr lang="en-US" sz="1000" dirty="0"/>
              <a:t>, que </a:t>
            </a:r>
            <a:r>
              <a:rPr lang="en-US" sz="1000" dirty="0" err="1"/>
              <a:t>es</a:t>
            </a:r>
            <a:r>
              <a:rPr lang="en-US" sz="1000" dirty="0"/>
              <a:t> </a:t>
            </a:r>
            <a:r>
              <a:rPr lang="en-US" sz="1000" dirty="0" err="1"/>
              <a:t>esencial</a:t>
            </a:r>
            <a:r>
              <a:rPr lang="en-US" sz="1000" dirty="0"/>
              <a:t> </a:t>
            </a:r>
            <a:r>
              <a:rPr lang="en-US" sz="1000" dirty="0" err="1"/>
              <a:t>en</a:t>
            </a:r>
            <a:r>
              <a:rPr lang="en-US" sz="1000" dirty="0"/>
              <a:t> zonas </a:t>
            </a:r>
            <a:r>
              <a:rPr lang="en-US" sz="1000" dirty="0" err="1"/>
              <a:t>como</a:t>
            </a:r>
            <a:r>
              <a:rPr lang="en-US" sz="1000" dirty="0"/>
              <a:t> la </a:t>
            </a:r>
            <a:r>
              <a:rPr lang="en-US" sz="1000" dirty="0" err="1"/>
              <a:t>fachada</a:t>
            </a:r>
            <a:r>
              <a:rPr lang="en-US" sz="1000" dirty="0"/>
              <a:t>,  que </a:t>
            </a:r>
            <a:r>
              <a:rPr lang="en-US" sz="1000" dirty="0" err="1"/>
              <a:t>requiere</a:t>
            </a:r>
            <a:r>
              <a:rPr lang="en-US" sz="1000" dirty="0"/>
              <a:t> </a:t>
            </a:r>
            <a:r>
              <a:rPr lang="en-US" sz="1000" dirty="0" err="1"/>
              <a:t>una</a:t>
            </a:r>
            <a:r>
              <a:rPr lang="en-US" sz="1000" dirty="0"/>
              <a:t> </a:t>
            </a:r>
            <a:r>
              <a:rPr lang="en-US" sz="1000" dirty="0" err="1"/>
              <a:t>adecuada</a:t>
            </a:r>
            <a:r>
              <a:rPr lang="en-US" sz="1000" dirty="0"/>
              <a:t> </a:t>
            </a:r>
            <a:r>
              <a:rPr lang="en-US" sz="1000" dirty="0" err="1"/>
              <a:t>resistencia</a:t>
            </a:r>
            <a:r>
              <a:rPr lang="en-US" sz="1000" dirty="0"/>
              <a:t> a la </a:t>
            </a:r>
            <a:r>
              <a:rPr lang="en-US" sz="1000" dirty="0" err="1"/>
              <a:t>corrosión</a:t>
            </a:r>
            <a:r>
              <a:rPr lang="en-US" sz="1000" dirty="0"/>
              <a:t>. Su </a:t>
            </a:r>
            <a:r>
              <a:rPr lang="en-US" sz="1000" dirty="0" err="1"/>
              <a:t>aparariencia</a:t>
            </a:r>
            <a:r>
              <a:rPr lang="en-US" sz="1000" dirty="0"/>
              <a:t> de metal noble </a:t>
            </a:r>
            <a:r>
              <a:rPr lang="en-US" sz="1000" dirty="0" err="1"/>
              <a:t>es</a:t>
            </a:r>
            <a:r>
              <a:rPr lang="en-US" sz="1000" dirty="0"/>
              <a:t> </a:t>
            </a:r>
            <a:r>
              <a:rPr lang="en-US" sz="1000" dirty="0" err="1"/>
              <a:t>muy</a:t>
            </a:r>
            <a:r>
              <a:rPr lang="en-US" sz="1000" dirty="0"/>
              <a:t> </a:t>
            </a:r>
            <a:r>
              <a:rPr lang="en-US" sz="1000" dirty="0" err="1"/>
              <a:t>importante</a:t>
            </a:r>
            <a:r>
              <a:rPr lang="en-US" sz="1000" dirty="0"/>
              <a:t> </a:t>
            </a:r>
            <a:r>
              <a:rPr lang="en-US" sz="1000" dirty="0" err="1"/>
              <a:t>en</a:t>
            </a:r>
            <a:r>
              <a:rPr lang="en-US" sz="1000" dirty="0"/>
              <a:t> el sector </a:t>
            </a:r>
            <a:r>
              <a:rPr lang="en-US" sz="1000" dirty="0" err="1"/>
              <a:t>servicios</a:t>
            </a:r>
            <a:r>
              <a:rPr lang="en-US" sz="1000" dirty="0"/>
              <a:t>”, </a:t>
            </a:r>
            <a:r>
              <a:rPr lang="en-US" sz="1000" dirty="0" err="1"/>
              <a:t>han</a:t>
            </a:r>
            <a:r>
              <a:rPr lang="en-US" sz="1000" dirty="0"/>
              <a:t> </a:t>
            </a:r>
            <a:r>
              <a:rPr lang="en-US" sz="1000" dirty="0" err="1"/>
              <a:t>indicado</a:t>
            </a:r>
            <a:r>
              <a:rPr lang="en-US" sz="1000" dirty="0"/>
              <a:t> </a:t>
            </a:r>
            <a:r>
              <a:rPr lang="en-US" sz="1000" dirty="0" err="1"/>
              <a:t>los</a:t>
            </a:r>
            <a:r>
              <a:rPr lang="en-US" sz="1000" dirty="0"/>
              <a:t> </a:t>
            </a:r>
            <a:r>
              <a:rPr lang="en-US" sz="1000" dirty="0" err="1"/>
              <a:t>responsables</a:t>
            </a:r>
            <a:r>
              <a:rPr lang="en-US" sz="1000" dirty="0"/>
              <a:t> del </a:t>
            </a:r>
            <a:r>
              <a:rPr lang="en-US" sz="1000" dirty="0" err="1"/>
              <a:t>proyecto</a:t>
            </a:r>
            <a:r>
              <a:rPr lang="en-US" sz="1100" dirty="0"/>
              <a:t>.</a:t>
            </a:r>
            <a:endParaRPr lang="fr-FR" sz="11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72</a:t>
            </a:fld>
            <a:endParaRPr lang="fr-BE" dirty="0"/>
          </a:p>
        </p:txBody>
      </p:sp>
      <p:pic>
        <p:nvPicPr>
          <p:cNvPr id="2050" name="Picture 2" descr="D:\Mes docs\ISSF_Projects_under_way\Education_to_stainless_steels_V2\New_Pictures\VIGLIECCA&amp;ASSOCIADOS.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8258" y="188640"/>
            <a:ext cx="7147484" cy="5194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rot="1948694">
            <a:off x="7722350" y="332656"/>
            <a:ext cx="900100" cy="369332"/>
          </a:xfrm>
          <a:prstGeom prst="rect">
            <a:avLst/>
          </a:prstGeom>
          <a:noFill/>
          <a:ln>
            <a:solidFill>
              <a:srgbClr val="FF0000"/>
            </a:solidFill>
          </a:ln>
        </p:spPr>
        <p:txBody>
          <a:bodyPr wrap="square" rtlCol="0">
            <a:spAutoFit/>
          </a:bodyPr>
          <a:lstStyle/>
          <a:p>
            <a:pPr algn="ctr"/>
            <a:r>
              <a:rPr lang="fr-FR" b="1" dirty="0">
                <a:solidFill>
                  <a:srgbClr val="FF0000"/>
                </a:solidFill>
              </a:rPr>
              <a:t>NUEVO </a:t>
            </a:r>
          </a:p>
        </p:txBody>
      </p:sp>
    </p:spTree>
    <p:extLst>
      <p:ext uri="{BB962C8B-B14F-4D97-AF65-F5344CB8AC3E}">
        <p14:creationId xmlns:p14="http://schemas.microsoft.com/office/powerpoint/2010/main" val="14508647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5080" y="5342720"/>
            <a:ext cx="7307347" cy="566738"/>
          </a:xfrm>
        </p:spPr>
        <p:txBody>
          <a:bodyPr>
            <a:normAutofit fontScale="90000"/>
          </a:bodyPr>
          <a:lstStyle/>
          <a:p>
            <a:r>
              <a:rPr lang="en-US" dirty="0" err="1"/>
              <a:t>Estadio</a:t>
            </a:r>
            <a:r>
              <a:rPr lang="en-US" dirty="0"/>
              <a:t> Allianz Park </a:t>
            </a:r>
            <a:r>
              <a:rPr lang="en-US" dirty="0" err="1"/>
              <a:t>Palmeiras</a:t>
            </a:r>
            <a:r>
              <a:rPr lang="en-US" dirty="0"/>
              <a:t> , Sao Paulo, Brasil</a:t>
            </a:r>
            <a:r>
              <a:rPr lang="en-US" baseline="50000" dirty="0"/>
              <a:t>7</a:t>
            </a:r>
            <a:br>
              <a:rPr lang="en-US" baseline="50000" dirty="0"/>
            </a:br>
            <a:r>
              <a:rPr lang="en-US" dirty="0" err="1"/>
              <a:t>Arquitecto</a:t>
            </a:r>
            <a:r>
              <a:rPr lang="en-US" dirty="0"/>
              <a:t>: Edo Rocha </a:t>
            </a:r>
            <a:r>
              <a:rPr lang="en-US" dirty="0" err="1"/>
              <a:t>Arquitetura</a:t>
            </a:r>
            <a:r>
              <a:rPr lang="en-US" dirty="0"/>
              <a:t>  </a:t>
            </a:r>
            <a:endParaRPr lang="en-GB" dirty="0"/>
          </a:p>
        </p:txBody>
      </p:sp>
      <p:sp>
        <p:nvSpPr>
          <p:cNvPr id="3" name="Text Placeholder 2"/>
          <p:cNvSpPr>
            <a:spLocks noGrp="1"/>
          </p:cNvSpPr>
          <p:nvPr>
            <p:ph type="body" sz="half" idx="2"/>
          </p:nvPr>
        </p:nvSpPr>
        <p:spPr>
          <a:xfrm>
            <a:off x="921572" y="5877272"/>
            <a:ext cx="7300856" cy="804862"/>
          </a:xfrm>
        </p:spPr>
        <p:txBody>
          <a:bodyPr>
            <a:normAutofit/>
          </a:bodyPr>
          <a:lstStyle/>
          <a:p>
            <a:pPr algn="just"/>
            <a:r>
              <a:rPr lang="en-US" dirty="0"/>
              <a:t>Se </a:t>
            </a:r>
            <a:r>
              <a:rPr lang="en-US" dirty="0" err="1"/>
              <a:t>trata</a:t>
            </a:r>
            <a:r>
              <a:rPr lang="en-US" dirty="0"/>
              <a:t> de </a:t>
            </a:r>
            <a:r>
              <a:rPr lang="en-US" dirty="0" err="1"/>
              <a:t>uno</a:t>
            </a:r>
            <a:r>
              <a:rPr lang="en-US" dirty="0"/>
              <a:t> de </a:t>
            </a:r>
            <a:r>
              <a:rPr lang="en-US" dirty="0" err="1"/>
              <a:t>los</a:t>
            </a:r>
            <a:r>
              <a:rPr lang="en-US" dirty="0"/>
              <a:t> </a:t>
            </a:r>
            <a:r>
              <a:rPr lang="en-US" dirty="0" err="1"/>
              <a:t>más</a:t>
            </a:r>
            <a:r>
              <a:rPr lang="en-US" dirty="0"/>
              <a:t> </a:t>
            </a:r>
            <a:r>
              <a:rPr lang="en-US" dirty="0" err="1"/>
              <a:t>hermosos</a:t>
            </a:r>
            <a:r>
              <a:rPr lang="en-US" dirty="0"/>
              <a:t> </a:t>
            </a:r>
            <a:r>
              <a:rPr lang="en-US" dirty="0" err="1"/>
              <a:t>estadios</a:t>
            </a:r>
            <a:r>
              <a:rPr lang="en-US" dirty="0"/>
              <a:t> del </a:t>
            </a:r>
            <a:r>
              <a:rPr lang="en-US" dirty="0" err="1"/>
              <a:t>mundo</a:t>
            </a:r>
            <a:r>
              <a:rPr lang="en-US" dirty="0"/>
              <a:t>. El </a:t>
            </a:r>
            <a:r>
              <a:rPr lang="en-US" dirty="0" err="1"/>
              <a:t>acero</a:t>
            </a:r>
            <a:r>
              <a:rPr lang="en-US" dirty="0"/>
              <a:t> </a:t>
            </a:r>
            <a:r>
              <a:rPr lang="en-US" dirty="0" err="1"/>
              <a:t>inoxidable</a:t>
            </a:r>
            <a:r>
              <a:rPr lang="en-US" dirty="0"/>
              <a:t> </a:t>
            </a:r>
            <a:r>
              <a:rPr lang="en-US" dirty="0" err="1"/>
              <a:t>esta</a:t>
            </a:r>
            <a:r>
              <a:rPr lang="en-US" dirty="0"/>
              <a:t> </a:t>
            </a:r>
            <a:r>
              <a:rPr lang="en-US" dirty="0" err="1"/>
              <a:t>muy</a:t>
            </a:r>
            <a:r>
              <a:rPr lang="en-US" dirty="0"/>
              <a:t> </a:t>
            </a:r>
            <a:r>
              <a:rPr lang="en-US" dirty="0" err="1"/>
              <a:t>presente</a:t>
            </a:r>
            <a:r>
              <a:rPr lang="en-US" dirty="0"/>
              <a:t> </a:t>
            </a:r>
            <a:r>
              <a:rPr lang="en-US" dirty="0" err="1"/>
              <a:t>en</a:t>
            </a:r>
            <a:r>
              <a:rPr lang="en-US" dirty="0"/>
              <a:t> </a:t>
            </a:r>
            <a:r>
              <a:rPr lang="en-US" dirty="0" err="1"/>
              <a:t>esta</a:t>
            </a:r>
            <a:r>
              <a:rPr lang="en-US" dirty="0"/>
              <a:t> </a:t>
            </a:r>
            <a:r>
              <a:rPr lang="en-US" dirty="0" err="1"/>
              <a:t>fachada</a:t>
            </a:r>
            <a:r>
              <a:rPr lang="en-US" dirty="0"/>
              <a:t>. Las </a:t>
            </a:r>
            <a:r>
              <a:rPr lang="en-US" dirty="0" err="1"/>
              <a:t>chapas</a:t>
            </a:r>
            <a:r>
              <a:rPr lang="en-US" dirty="0"/>
              <a:t> de </a:t>
            </a:r>
            <a:r>
              <a:rPr lang="en-US" dirty="0" err="1"/>
              <a:t>acero</a:t>
            </a:r>
            <a:r>
              <a:rPr lang="en-US" dirty="0"/>
              <a:t> </a:t>
            </a:r>
            <a:r>
              <a:rPr lang="en-US" dirty="0" err="1"/>
              <a:t>inoxidable</a:t>
            </a:r>
            <a:r>
              <a:rPr lang="en-US" dirty="0"/>
              <a:t> </a:t>
            </a:r>
            <a:r>
              <a:rPr lang="en-US" dirty="0" err="1"/>
              <a:t>han</a:t>
            </a:r>
            <a:r>
              <a:rPr lang="en-US" dirty="0"/>
              <a:t> </a:t>
            </a:r>
            <a:r>
              <a:rPr lang="en-US" dirty="0" err="1"/>
              <a:t>sido</a:t>
            </a:r>
            <a:r>
              <a:rPr lang="en-US" dirty="0"/>
              <a:t> </a:t>
            </a:r>
            <a:r>
              <a:rPr lang="en-US" dirty="0" err="1"/>
              <a:t>perforadas</a:t>
            </a:r>
            <a:r>
              <a:rPr lang="en-US" dirty="0"/>
              <a:t> para </a:t>
            </a:r>
            <a:r>
              <a:rPr lang="en-US" dirty="0" err="1"/>
              <a:t>permitir</a:t>
            </a:r>
            <a:r>
              <a:rPr lang="en-US" dirty="0"/>
              <a:t> </a:t>
            </a:r>
            <a:r>
              <a:rPr lang="en-US" dirty="0" err="1"/>
              <a:t>una</a:t>
            </a:r>
            <a:r>
              <a:rPr lang="en-US" dirty="0"/>
              <a:t> </a:t>
            </a:r>
            <a:r>
              <a:rPr lang="en-US" dirty="0" err="1"/>
              <a:t>correcta</a:t>
            </a:r>
            <a:r>
              <a:rPr lang="en-US" dirty="0"/>
              <a:t> </a:t>
            </a:r>
            <a:r>
              <a:rPr lang="en-US" dirty="0" err="1"/>
              <a:t>circulación</a:t>
            </a:r>
            <a:r>
              <a:rPr lang="en-US" dirty="0"/>
              <a:t> de </a:t>
            </a:r>
            <a:r>
              <a:rPr lang="en-US" dirty="0" err="1"/>
              <a:t>aire</a:t>
            </a:r>
            <a:r>
              <a:rPr lang="en-US" dirty="0"/>
              <a:t>.</a:t>
            </a:r>
            <a:endParaRPr lang="fr-FR"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73</a:t>
            </a:fld>
            <a:endParaRPr lang="fr-BE" dirty="0"/>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
        <p:nvSpPr>
          <p:cNvPr id="8" name="TextBox 7"/>
          <p:cNvSpPr txBox="1"/>
          <p:nvPr/>
        </p:nvSpPr>
        <p:spPr>
          <a:xfrm rot="1948694">
            <a:off x="7722350" y="332656"/>
            <a:ext cx="900100" cy="369332"/>
          </a:xfrm>
          <a:prstGeom prst="rect">
            <a:avLst/>
          </a:prstGeom>
          <a:noFill/>
          <a:ln>
            <a:solidFill>
              <a:srgbClr val="FF0000"/>
            </a:solidFill>
          </a:ln>
        </p:spPr>
        <p:txBody>
          <a:bodyPr wrap="square" rtlCol="0">
            <a:spAutoFit/>
          </a:bodyPr>
          <a:lstStyle/>
          <a:p>
            <a:pPr algn="ctr"/>
            <a:r>
              <a:rPr lang="fr-FR" b="1" dirty="0">
                <a:solidFill>
                  <a:srgbClr val="FF0000"/>
                </a:solidFill>
              </a:rPr>
              <a:t>NUEVO </a:t>
            </a:r>
          </a:p>
        </p:txBody>
      </p:sp>
    </p:spTree>
    <p:extLst>
      <p:ext uri="{BB962C8B-B14F-4D97-AF65-F5344CB8AC3E}">
        <p14:creationId xmlns:p14="http://schemas.microsoft.com/office/powerpoint/2010/main" val="1265208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949" y="4797152"/>
            <a:ext cx="5486400" cy="566738"/>
          </a:xfrm>
        </p:spPr>
        <p:txBody>
          <a:bodyPr>
            <a:normAutofit fontScale="90000"/>
          </a:bodyPr>
          <a:lstStyle/>
          <a:p>
            <a:r>
              <a:rPr lang="fr-FR" dirty="0" err="1"/>
              <a:t>Fachada</a:t>
            </a:r>
            <a:r>
              <a:rPr lang="fr-FR" dirty="0"/>
              <a:t> con </a:t>
            </a:r>
            <a:r>
              <a:rPr lang="fr-FR" dirty="0" err="1"/>
              <a:t>publicidad</a:t>
            </a:r>
            <a:r>
              <a:rPr lang="fr-FR" dirty="0"/>
              <a:t>, </a:t>
            </a:r>
            <a:r>
              <a:rPr lang="fr-FR" dirty="0" err="1"/>
              <a:t>Estadio</a:t>
            </a:r>
            <a:r>
              <a:rPr lang="fr-FR" dirty="0"/>
              <a:t> de </a:t>
            </a:r>
            <a:r>
              <a:rPr lang="fr-FR" dirty="0" err="1"/>
              <a:t>Lylle</a:t>
            </a:r>
            <a:r>
              <a:rPr lang="fr-FR" dirty="0"/>
              <a:t>, France</a:t>
            </a:r>
            <a:r>
              <a:rPr lang="fr-FR" baseline="50000" dirty="0"/>
              <a:t>8</a:t>
            </a:r>
            <a:br>
              <a:rPr lang="fr-FR" dirty="0"/>
            </a:br>
            <a:r>
              <a:rPr lang="fr-FR" dirty="0" err="1"/>
              <a:t>Arquitectos</a:t>
            </a:r>
            <a:r>
              <a:rPr lang="fr-FR" dirty="0"/>
              <a:t>: </a:t>
            </a:r>
            <a:r>
              <a:rPr lang="fr-FR" dirty="0" err="1"/>
              <a:t>Valode</a:t>
            </a:r>
            <a:r>
              <a:rPr lang="fr-FR" dirty="0"/>
              <a:t>  </a:t>
            </a:r>
            <a:r>
              <a:rPr lang="fr-FR" dirty="0" err="1"/>
              <a:t>Pistre</a:t>
            </a:r>
            <a:r>
              <a:rPr lang="fr-FR" dirty="0"/>
              <a:t> y Ferret</a:t>
            </a:r>
          </a:p>
        </p:txBody>
      </p:sp>
      <p:sp>
        <p:nvSpPr>
          <p:cNvPr id="3" name="Picture Placeholder 2"/>
          <p:cNvSpPr>
            <a:spLocks noGrp="1"/>
          </p:cNvSpPr>
          <p:nvPr>
            <p:ph type="pic" idx="1"/>
          </p:nvPr>
        </p:nvSpPr>
        <p:spPr/>
      </p:sp>
      <p:sp>
        <p:nvSpPr>
          <p:cNvPr id="10" name="Text Placeholder 9"/>
          <p:cNvSpPr>
            <a:spLocks noGrp="1"/>
          </p:cNvSpPr>
          <p:nvPr>
            <p:ph type="body" sz="half" idx="2"/>
          </p:nvPr>
        </p:nvSpPr>
        <p:spPr>
          <a:xfrm>
            <a:off x="1093948" y="5367338"/>
            <a:ext cx="6934435" cy="804862"/>
          </a:xfrm>
        </p:spPr>
        <p:txBody>
          <a:bodyPr>
            <a:normAutofit fontScale="92500" lnSpcReduction="20000"/>
          </a:bodyPr>
          <a:lstStyle/>
          <a:p>
            <a:pPr algn="just"/>
            <a:r>
              <a:rPr lang="fr-FR" dirty="0"/>
              <a:t>Malla de </a:t>
            </a:r>
            <a:r>
              <a:rPr lang="fr-FR" dirty="0" err="1"/>
              <a:t>acero</a:t>
            </a:r>
            <a:r>
              <a:rPr lang="fr-FR" dirty="0"/>
              <a:t> </a:t>
            </a:r>
            <a:r>
              <a:rPr lang="fr-FR" dirty="0" err="1"/>
              <a:t>inoxidable</a:t>
            </a:r>
            <a:r>
              <a:rPr lang="fr-FR" dirty="0"/>
              <a:t> con </a:t>
            </a:r>
            <a:r>
              <a:rPr lang="fr-FR" dirty="0" err="1"/>
              <a:t>led</a:t>
            </a:r>
            <a:r>
              <a:rPr lang="fr-FR" dirty="0"/>
              <a:t>.</a:t>
            </a:r>
          </a:p>
          <a:p>
            <a:pPr algn="just"/>
            <a:r>
              <a:rPr lang="fr-FR" dirty="0"/>
              <a:t>La malla sustenta un </a:t>
            </a:r>
            <a:r>
              <a:rPr lang="fr-FR" dirty="0" err="1"/>
              <a:t>sistema</a:t>
            </a:r>
            <a:r>
              <a:rPr lang="fr-FR" dirty="0"/>
              <a:t> </a:t>
            </a:r>
            <a:r>
              <a:rPr lang="fr-FR" dirty="0" err="1"/>
              <a:t>leds</a:t>
            </a:r>
            <a:r>
              <a:rPr lang="fr-FR" dirty="0"/>
              <a:t> de </a:t>
            </a:r>
            <a:r>
              <a:rPr lang="fr-FR" dirty="0" err="1"/>
              <a:t>gran</a:t>
            </a:r>
            <a:r>
              <a:rPr lang="fr-FR" dirty="0"/>
              <a:t> </a:t>
            </a:r>
            <a:r>
              <a:rPr lang="fr-FR" dirty="0" err="1"/>
              <a:t>potencia</a:t>
            </a:r>
            <a:r>
              <a:rPr lang="fr-FR" dirty="0"/>
              <a:t> y </a:t>
            </a:r>
            <a:r>
              <a:rPr lang="fr-FR" dirty="0" err="1"/>
              <a:t>versatilidad</a:t>
            </a:r>
            <a:r>
              <a:rPr lang="fr-FR" dirty="0"/>
              <a:t> que </a:t>
            </a:r>
            <a:r>
              <a:rPr lang="fr-FR" dirty="0" err="1"/>
              <a:t>permite</a:t>
            </a:r>
            <a:r>
              <a:rPr lang="fr-FR" dirty="0"/>
              <a:t> </a:t>
            </a:r>
            <a:r>
              <a:rPr lang="fr-FR" dirty="0" err="1"/>
              <a:t>programas</a:t>
            </a:r>
            <a:r>
              <a:rPr lang="fr-FR" dirty="0"/>
              <a:t> </a:t>
            </a:r>
            <a:r>
              <a:rPr lang="fr-FR" dirty="0" err="1"/>
              <a:t>individuales</a:t>
            </a:r>
            <a:r>
              <a:rPr lang="fr-FR" dirty="0"/>
              <a:t> de </a:t>
            </a:r>
            <a:r>
              <a:rPr lang="fr-FR" dirty="0" err="1"/>
              <a:t>iluminación</a:t>
            </a:r>
            <a:r>
              <a:rPr lang="fr-FR" dirty="0"/>
              <a:t>, que va </a:t>
            </a:r>
            <a:r>
              <a:rPr lang="fr-FR" dirty="0" err="1"/>
              <a:t>desde</a:t>
            </a:r>
            <a:r>
              <a:rPr lang="fr-FR" dirty="0"/>
              <a:t> </a:t>
            </a:r>
            <a:r>
              <a:rPr lang="fr-FR" dirty="0" err="1"/>
              <a:t>iluminación</a:t>
            </a:r>
            <a:r>
              <a:rPr lang="fr-FR" dirty="0"/>
              <a:t> </a:t>
            </a:r>
            <a:r>
              <a:rPr lang="fr-FR" dirty="0" err="1"/>
              <a:t>individual</a:t>
            </a:r>
            <a:r>
              <a:rPr lang="fr-FR" dirty="0"/>
              <a:t> de simples </a:t>
            </a:r>
            <a:r>
              <a:rPr lang="fr-FR" dirty="0" err="1"/>
              <a:t>gráficos</a:t>
            </a:r>
            <a:r>
              <a:rPr lang="fr-FR" dirty="0"/>
              <a:t> </a:t>
            </a:r>
            <a:r>
              <a:rPr lang="fr-FR" dirty="0" err="1"/>
              <a:t>hasta</a:t>
            </a:r>
            <a:r>
              <a:rPr lang="fr-FR" dirty="0"/>
              <a:t> </a:t>
            </a:r>
            <a:r>
              <a:rPr lang="fr-FR" dirty="0" err="1"/>
              <a:t>contenidos</a:t>
            </a:r>
            <a:r>
              <a:rPr lang="fr-FR" dirty="0"/>
              <a:t> de </a:t>
            </a:r>
            <a:r>
              <a:rPr lang="fr-FR" dirty="0" err="1"/>
              <a:t>video</a:t>
            </a:r>
            <a:r>
              <a:rPr lang="fr-FR" dirty="0"/>
              <a:t>.</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74</a:t>
            </a:fld>
            <a:endParaRPr lang="fr-BE" dirty="0"/>
          </a:p>
        </p:txBody>
      </p:sp>
      <p:pic>
        <p:nvPicPr>
          <p:cNvPr id="1026"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1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11. </a:t>
            </a:r>
            <a:r>
              <a:rPr lang="fr-FR" dirty="0" err="1"/>
              <a:t>Piscinas</a:t>
            </a:r>
            <a:endParaRPr lang="fr-FR" dirty="0"/>
          </a:p>
        </p:txBody>
      </p:sp>
      <p:sp>
        <p:nvSpPr>
          <p:cNvPr id="3" name="Content Placeholder 2"/>
          <p:cNvSpPr>
            <a:spLocks noGrp="1"/>
          </p:cNvSpPr>
          <p:nvPr>
            <p:ph idx="1"/>
          </p:nvPr>
        </p:nvSpPr>
        <p:spPr/>
        <p:txBody>
          <a:bodyPr>
            <a:noAutofit/>
          </a:bodyPr>
          <a:lstStyle/>
          <a:p>
            <a:pPr marL="0" indent="0">
              <a:buNone/>
            </a:pPr>
            <a:r>
              <a:rPr lang="fr-FR" sz="2400" dirty="0" err="1"/>
              <a:t>References</a:t>
            </a:r>
            <a:r>
              <a:rPr lang="fr-FR" sz="2400" dirty="0"/>
              <a:t>:</a:t>
            </a:r>
          </a:p>
          <a:p>
            <a:pPr marL="0" indent="0">
              <a:buNone/>
            </a:pPr>
            <a:endParaRPr lang="fr-FR" sz="2400" dirty="0">
              <a:hlinkClick r:id="rId3"/>
            </a:endParaRPr>
          </a:p>
          <a:p>
            <a:pPr marL="514350" indent="-514350">
              <a:buFont typeface="+mj-lt"/>
              <a:buAutoNum type="arabicPeriod"/>
            </a:pPr>
            <a:r>
              <a:rPr lang="fr-FR" sz="2400" dirty="0">
                <a:hlinkClick r:id="rId4"/>
              </a:rPr>
              <a:t>http://www.imoa.info/molybdenum-uses/molybdenum-grade-stainless-steels/architecture/french-pool-liner-article.php</a:t>
            </a:r>
            <a:r>
              <a:rPr lang="fr-FR" sz="2400" dirty="0"/>
              <a:t> </a:t>
            </a:r>
            <a:endParaRPr lang="fr-FR" sz="2400" b="1" dirty="0">
              <a:solidFill>
                <a:srgbClr val="FF0000"/>
              </a:solidFill>
            </a:endParaRPr>
          </a:p>
          <a:p>
            <a:pPr marL="514350" indent="-514350">
              <a:buFont typeface="+mj-lt"/>
              <a:buAutoNum type="arabicPeriod"/>
            </a:pPr>
            <a:r>
              <a:rPr lang="fr-FR" sz="2400" dirty="0">
                <a:hlinkClick r:id="rId5"/>
              </a:rPr>
              <a:t>http://www.constructalia.com/repository/transfer/fr/02163065ENLACE_PDF.pdf</a:t>
            </a:r>
            <a:endParaRPr lang="fr-FR" sz="2400" dirty="0"/>
          </a:p>
          <a:p>
            <a:pPr marL="514350" indent="-514350">
              <a:buFont typeface="+mj-lt"/>
              <a:buAutoNum type="arabicPeriod"/>
            </a:pPr>
            <a:r>
              <a:rPr lang="fr-FR" sz="2400" dirty="0">
                <a:hlinkClick r:id="rId6"/>
              </a:rPr>
              <a:t>http://www.awt-eisleben.de/en/swimming-pools-136.html</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75</a:t>
            </a:fld>
            <a:endParaRPr lang="fr-BE" dirty="0"/>
          </a:p>
        </p:txBody>
      </p:sp>
    </p:spTree>
    <p:extLst>
      <p:ext uri="{BB962C8B-B14F-4D97-AF65-F5344CB8AC3E}">
        <p14:creationId xmlns:p14="http://schemas.microsoft.com/office/powerpoint/2010/main" val="3638602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rot="16200000">
            <a:off x="-2647481" y="3310046"/>
            <a:ext cx="6195437" cy="9004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600" dirty="0"/>
              <a:t>En </a:t>
            </a:r>
            <a:r>
              <a:rPr lang="fr-FR" sz="1600" dirty="0" err="1"/>
              <a:t>sentido</a:t>
            </a:r>
            <a:r>
              <a:rPr lang="fr-FR" sz="1600" dirty="0"/>
              <a:t> </a:t>
            </a:r>
            <a:r>
              <a:rPr lang="fr-FR" sz="1600" dirty="0" err="1"/>
              <a:t>horario</a:t>
            </a:r>
            <a:r>
              <a:rPr lang="fr-FR" sz="1600" dirty="0"/>
              <a:t>:</a:t>
            </a:r>
          </a:p>
          <a:p>
            <a:pPr>
              <a:buFont typeface="Arial" pitchFamily="34" charset="0"/>
              <a:buAutoNum type="arabicPeriod"/>
            </a:pPr>
            <a:r>
              <a:rPr lang="fr-FR" sz="1600" dirty="0" err="1"/>
              <a:t>Piscina</a:t>
            </a:r>
            <a:r>
              <a:rPr lang="fr-FR" sz="1600" dirty="0"/>
              <a:t> </a:t>
            </a:r>
            <a:r>
              <a:rPr lang="fr-FR" sz="1600" dirty="0" err="1"/>
              <a:t>olimpica,rodeada</a:t>
            </a:r>
            <a:r>
              <a:rPr lang="fr-FR" sz="1600" dirty="0"/>
              <a:t> de </a:t>
            </a:r>
            <a:r>
              <a:rPr lang="fr-FR" sz="1600" dirty="0" err="1"/>
              <a:t>acero</a:t>
            </a:r>
            <a:r>
              <a:rPr lang="fr-FR" sz="1600" dirty="0"/>
              <a:t> </a:t>
            </a:r>
            <a:r>
              <a:rPr lang="fr-FR" sz="1600" dirty="0" err="1"/>
              <a:t>inoxidable</a:t>
            </a:r>
            <a:r>
              <a:rPr lang="fr-FR" sz="1600" dirty="0"/>
              <a:t>, Vichy, France</a:t>
            </a:r>
          </a:p>
          <a:p>
            <a:pPr>
              <a:buFont typeface="Arial" pitchFamily="34" charset="0"/>
              <a:buAutoNum type="arabicPeriod"/>
            </a:pPr>
            <a:r>
              <a:rPr lang="fr-FR" sz="1600" dirty="0"/>
              <a:t>Spa de </a:t>
            </a:r>
            <a:r>
              <a:rPr lang="fr-FR" sz="1600" dirty="0" err="1"/>
              <a:t>acero</a:t>
            </a:r>
            <a:r>
              <a:rPr lang="fr-FR" sz="1600" dirty="0"/>
              <a:t> </a:t>
            </a:r>
            <a:r>
              <a:rPr lang="fr-FR" sz="1600" dirty="0" err="1"/>
              <a:t>inoxidable</a:t>
            </a:r>
            <a:r>
              <a:rPr lang="fr-FR" sz="1600" dirty="0"/>
              <a:t> </a:t>
            </a:r>
            <a:r>
              <a:rPr lang="fr-FR" sz="1600" dirty="0" err="1"/>
              <a:t>personalizado</a:t>
            </a:r>
            <a:endParaRPr lang="fr-FR" sz="1600" dirty="0"/>
          </a:p>
          <a:p>
            <a:pPr>
              <a:buFont typeface="Arial" pitchFamily="34" charset="0"/>
              <a:buAutoNum type="arabicPeriod"/>
            </a:pPr>
            <a:r>
              <a:rPr lang="fr-FR" sz="1600" dirty="0" err="1"/>
              <a:t>Barandilla</a:t>
            </a:r>
            <a:r>
              <a:rPr lang="fr-FR" sz="1600" dirty="0"/>
              <a:t> de </a:t>
            </a:r>
            <a:r>
              <a:rPr lang="fr-FR" sz="1600" dirty="0" err="1"/>
              <a:t>acero</a:t>
            </a:r>
            <a:r>
              <a:rPr lang="fr-FR" sz="1600" dirty="0"/>
              <a:t> </a:t>
            </a:r>
            <a:r>
              <a:rPr lang="fr-FR" sz="1600" dirty="0" err="1"/>
              <a:t>inoxidable</a:t>
            </a:r>
            <a:endParaRPr lang="fr-FR" sz="1600" dirty="0"/>
          </a:p>
        </p:txBody>
      </p:sp>
      <p:sp>
        <p:nvSpPr>
          <p:cNvPr id="4" name="AutoShape 6" descr="http://www.awt-eisleben.de/files/AWT-EISLEBEN/gfx-content/AWT-Eisleben-Schwimmbadtechnik-P1010248.png"/>
          <p:cNvSpPr>
            <a:spLocks noChangeAspect="1" noChangeArrowheads="1"/>
          </p:cNvSpPr>
          <p:nvPr/>
        </p:nvSpPr>
        <p:spPr bwMode="auto">
          <a:xfrm>
            <a:off x="155575" y="-1020763"/>
            <a:ext cx="6848475"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331640" y="908719"/>
            <a:ext cx="7488832" cy="5286715"/>
            <a:chOff x="200844" y="493057"/>
            <a:chExt cx="8028384" cy="5532870"/>
          </a:xfrm>
        </p:grpSpPr>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Slide Number Placeholder 4"/>
          <p:cNvSpPr>
            <a:spLocks noGrp="1"/>
          </p:cNvSpPr>
          <p:nvPr>
            <p:ph type="sldNum" sz="quarter" idx="4"/>
          </p:nvPr>
        </p:nvSpPr>
        <p:spPr/>
        <p:txBody>
          <a:bodyPr/>
          <a:lstStyle/>
          <a:p>
            <a:fld id="{5AF66AA0-E37C-4065-8BE7-D4086C065B53}" type="slidenum">
              <a:rPr lang="fr-BE" smtClean="0"/>
              <a:pPr/>
              <a:t>76</a:t>
            </a:fld>
            <a:endParaRPr lang="fr-BE" dirty="0"/>
          </a:p>
        </p:txBody>
      </p:sp>
    </p:spTree>
    <p:extLst>
      <p:ext uri="{BB962C8B-B14F-4D97-AF65-F5344CB8AC3E}">
        <p14:creationId xmlns:p14="http://schemas.microsoft.com/office/powerpoint/2010/main" val="1717209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s-ES_tradnl" dirty="0"/>
              <a:t>Tobogán acuático de acero inoxidable</a:t>
            </a:r>
            <a:endParaRPr lang="en-US" dirty="0"/>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es-ES_tradnl" sz="1200" dirty="0"/>
              <a:t>Fabricado a partir de una única curva aerodinámica, el pie de la curva forma los peldaños que subirá el usuario hasta la cima del tobogán.  Entonces se suelta y se gira sobre sí mismo.  Para crear un mayor contraste, los diseñadores utilizaron acabado pulido espejo en el interior y pulido en el exterior. “El acero inoxidable pulido no se calienta demasiado al tacto incluso en climas soleados”, explicaron los diseñadores con base en Reino Unido.  “De hecho, refleja la luz solar y la energía térmica y no se oxida como sucede con otros metales”.</a:t>
            </a:r>
            <a:endParaRPr lang="en-GB" sz="11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77</a:t>
            </a:fld>
            <a:endParaRPr lang="fr-BE" dirty="0"/>
          </a:p>
        </p:txBody>
      </p:sp>
      <p:sp>
        <p:nvSpPr>
          <p:cNvPr id="6" name="TextBox 4"/>
          <p:cNvSpPr txBox="1"/>
          <p:nvPr/>
        </p:nvSpPr>
        <p:spPr>
          <a:xfrm rot="1022408">
            <a:off x="7438984" y="246286"/>
            <a:ext cx="1394019" cy="646331"/>
          </a:xfrm>
          <a:prstGeom prst="rect">
            <a:avLst/>
          </a:prstGeom>
          <a:noFill/>
          <a:ln>
            <a:solidFill>
              <a:srgbClr val="FF0000"/>
            </a:solidFill>
          </a:ln>
        </p:spPr>
        <p:txBody>
          <a:bodyPr wrap="square" rtlCol="0">
            <a:spAutoFit/>
          </a:bodyPr>
          <a:lstStyle/>
          <a:p>
            <a:pPr algn="ctr"/>
            <a:r>
              <a:rPr lang="fr-FR" b="1" dirty="0">
                <a:solidFill>
                  <a:srgbClr val="FF0000"/>
                </a:solidFill>
              </a:rPr>
              <a:t>NUEVO  2018! </a:t>
            </a:r>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2677606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Gracias</a:t>
            </a:r>
          </a:p>
        </p:txBody>
      </p:sp>
      <p:sp>
        <p:nvSpPr>
          <p:cNvPr id="5" name="Slide Number Placeholder 4"/>
          <p:cNvSpPr>
            <a:spLocks noGrp="1"/>
          </p:cNvSpPr>
          <p:nvPr>
            <p:ph type="sldNum" sz="quarter" idx="4"/>
          </p:nvPr>
        </p:nvSpPr>
        <p:spPr/>
        <p:txBody>
          <a:bodyPr/>
          <a:lstStyle/>
          <a:p>
            <a:fld id="{5AF66AA0-E37C-4065-8BE7-D4086C065B53}" type="slidenum">
              <a:rPr lang="fr-BE" smtClean="0"/>
              <a:pPr/>
              <a:t>78</a:t>
            </a:fld>
            <a:endParaRPr lang="fr-BE" dirty="0"/>
          </a:p>
        </p:txBody>
      </p:sp>
    </p:spTree>
    <p:extLst>
      <p:ext uri="{BB962C8B-B14F-4D97-AF65-F5344CB8AC3E}">
        <p14:creationId xmlns:p14="http://schemas.microsoft.com/office/powerpoint/2010/main" val="724210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F66AA0-E37C-4065-8BE7-D4086C065B53}" type="slidenum">
              <a:rPr lang="fr-BE" smtClean="0"/>
              <a:pPr/>
              <a:t>79</a:t>
            </a:fld>
            <a:endParaRPr lang="fr-BE" dirty="0"/>
          </a:p>
        </p:txBody>
      </p:sp>
      <p:sp>
        <p:nvSpPr>
          <p:cNvPr id="4" name="AutoShape 2" descr="http://www.coop-himmelblau.at/uploads/made/uploads/images/Projects/1302_DMRC/W_1302_DMRC_R01_1600_900_90.jpg"/>
          <p:cNvSpPr>
            <a:spLocks noChangeAspect="1" noChangeArrowheads="1"/>
          </p:cNvSpPr>
          <p:nvPr/>
        </p:nvSpPr>
        <p:spPr bwMode="auto">
          <a:xfrm>
            <a:off x="155575" y="-1614488"/>
            <a:ext cx="6010275" cy="3371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12" y="908720"/>
            <a:ext cx="8868444" cy="4988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0212" y="6381328"/>
            <a:ext cx="8868444" cy="369332"/>
          </a:xfrm>
          <a:prstGeom prst="rect">
            <a:avLst/>
          </a:prstGeom>
          <a:noFill/>
        </p:spPr>
        <p:txBody>
          <a:bodyPr wrap="square" rtlCol="0">
            <a:spAutoFit/>
          </a:bodyPr>
          <a:lstStyle/>
          <a:p>
            <a:r>
              <a:rPr lang="fr-FR" dirty="0">
                <a:hlinkClick r:id="rId3"/>
              </a:rPr>
              <a:t>http://www.coop-himmelblau.at/architecture/projects/dawang-mountain-resort-changsha</a:t>
            </a:r>
            <a:r>
              <a:rPr lang="fr-FR" dirty="0"/>
              <a:t> </a:t>
            </a:r>
          </a:p>
        </p:txBody>
      </p:sp>
    </p:spTree>
    <p:extLst>
      <p:ext uri="{BB962C8B-B14F-4D97-AF65-F5344CB8AC3E}">
        <p14:creationId xmlns:p14="http://schemas.microsoft.com/office/powerpoint/2010/main" val="166418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660" y="4800600"/>
            <a:ext cx="6485700" cy="572616"/>
          </a:xfrm>
        </p:spPr>
        <p:txBody>
          <a:bodyPr>
            <a:normAutofit fontScale="90000"/>
          </a:bodyPr>
          <a:lstStyle/>
          <a:p>
            <a:r>
              <a:rPr lang="fr-FR" dirty="0" err="1"/>
              <a:t>Museo</a:t>
            </a:r>
            <a:r>
              <a:rPr lang="fr-FR" dirty="0"/>
              <a:t> de </a:t>
            </a:r>
            <a:r>
              <a:rPr lang="fr-FR" dirty="0" err="1"/>
              <a:t>arte</a:t>
            </a:r>
            <a:r>
              <a:rPr lang="fr-FR" dirty="0"/>
              <a:t> F. R. Weismann , Minneapolis, EEUU (1993)</a:t>
            </a:r>
            <a:br>
              <a:rPr lang="fr-FR" dirty="0"/>
            </a:br>
            <a:r>
              <a:rPr lang="fr-FR" dirty="0" err="1"/>
              <a:t>Arquitecto</a:t>
            </a:r>
            <a:r>
              <a:rPr lang="fr-FR" dirty="0"/>
              <a:t>: Frank Gehry</a:t>
            </a:r>
            <a:r>
              <a:rPr lang="fr-FR" baseline="50000" dirty="0"/>
              <a:t>9</a:t>
            </a:r>
          </a:p>
        </p:txBody>
      </p:sp>
      <p:sp>
        <p:nvSpPr>
          <p:cNvPr id="10" name="Text Placeholder 9"/>
          <p:cNvSpPr>
            <a:spLocks noGrp="1"/>
          </p:cNvSpPr>
          <p:nvPr>
            <p:ph type="body" sz="half" idx="2"/>
          </p:nvPr>
        </p:nvSpPr>
        <p:spPr>
          <a:xfrm>
            <a:off x="1326660" y="5367338"/>
            <a:ext cx="6485700" cy="1302022"/>
          </a:xfrm>
        </p:spPr>
        <p:txBody>
          <a:bodyPr>
            <a:normAutofit lnSpcReduction="10000"/>
          </a:bodyPr>
          <a:lstStyle/>
          <a:p>
            <a:pPr algn="just"/>
            <a:r>
              <a:rPr lang="en-US" dirty="0" err="1"/>
              <a:t>Gehry</a:t>
            </a:r>
            <a:r>
              <a:rPr lang="en-US" dirty="0"/>
              <a:t>: “</a:t>
            </a:r>
            <a:r>
              <a:rPr lang="en-US" dirty="0" err="1"/>
              <a:t>Siempre</a:t>
            </a:r>
            <a:r>
              <a:rPr lang="en-US" dirty="0"/>
              <a:t> </a:t>
            </a:r>
            <a:r>
              <a:rPr lang="en-US" dirty="0" err="1"/>
              <a:t>pensé</a:t>
            </a:r>
            <a:r>
              <a:rPr lang="en-US" dirty="0"/>
              <a:t> que la </a:t>
            </a:r>
            <a:r>
              <a:rPr lang="en-US" dirty="0" err="1"/>
              <a:t>arquitectura</a:t>
            </a:r>
            <a:r>
              <a:rPr lang="en-US" dirty="0"/>
              <a:t> </a:t>
            </a:r>
            <a:r>
              <a:rPr lang="en-US" dirty="0" err="1"/>
              <a:t>trata</a:t>
            </a:r>
            <a:r>
              <a:rPr lang="en-US" dirty="0"/>
              <a:t> </a:t>
            </a:r>
            <a:r>
              <a:rPr lang="en-US" dirty="0" err="1"/>
              <a:t>sobre</a:t>
            </a:r>
            <a:r>
              <a:rPr lang="en-US" dirty="0"/>
              <a:t> </a:t>
            </a:r>
            <a:r>
              <a:rPr lang="en-US" dirty="0" err="1"/>
              <a:t>los</a:t>
            </a:r>
            <a:r>
              <a:rPr lang="en-US" dirty="0"/>
              <a:t> </a:t>
            </a:r>
            <a:r>
              <a:rPr lang="en-US" dirty="0" err="1"/>
              <a:t>materiales</a:t>
            </a:r>
            <a:r>
              <a:rPr lang="en-US" dirty="0"/>
              <a:t>. </a:t>
            </a:r>
            <a:r>
              <a:rPr lang="en-US" dirty="0" err="1"/>
              <a:t>Observando</a:t>
            </a:r>
            <a:r>
              <a:rPr lang="en-US" dirty="0"/>
              <a:t> a </a:t>
            </a:r>
            <a:r>
              <a:rPr lang="en-US" dirty="0" err="1"/>
              <a:t>mis</a:t>
            </a:r>
            <a:r>
              <a:rPr lang="en-US" dirty="0"/>
              <a:t> amigos </a:t>
            </a:r>
            <a:r>
              <a:rPr lang="en-US" dirty="0" err="1"/>
              <a:t>artistas</a:t>
            </a:r>
            <a:r>
              <a:rPr lang="en-US" dirty="0"/>
              <a:t> </a:t>
            </a:r>
            <a:r>
              <a:rPr lang="en-US" dirty="0" err="1"/>
              <a:t>trabajando</a:t>
            </a:r>
            <a:r>
              <a:rPr lang="en-US" dirty="0"/>
              <a:t> </a:t>
            </a:r>
            <a:r>
              <a:rPr lang="en-US" dirty="0" err="1"/>
              <a:t>directamente</a:t>
            </a:r>
            <a:r>
              <a:rPr lang="en-US" dirty="0"/>
              <a:t> </a:t>
            </a:r>
            <a:r>
              <a:rPr lang="en-US" dirty="0" err="1"/>
              <a:t>sobre</a:t>
            </a:r>
            <a:r>
              <a:rPr lang="en-US" dirty="0"/>
              <a:t> </a:t>
            </a:r>
            <a:r>
              <a:rPr lang="en-US" dirty="0" err="1"/>
              <a:t>ellos</a:t>
            </a:r>
            <a:r>
              <a:rPr lang="en-US" dirty="0"/>
              <a:t>, el </a:t>
            </a:r>
            <a:r>
              <a:rPr lang="en-US" dirty="0" err="1"/>
              <a:t>producto</a:t>
            </a:r>
            <a:r>
              <a:rPr lang="en-US" dirty="0"/>
              <a:t> </a:t>
            </a:r>
            <a:r>
              <a:rPr lang="en-US" dirty="0" err="1"/>
              <a:t>adecuado</a:t>
            </a:r>
            <a:r>
              <a:rPr lang="en-US" dirty="0"/>
              <a:t> </a:t>
            </a:r>
            <a:r>
              <a:rPr lang="en-US" dirty="0" err="1"/>
              <a:t>es</a:t>
            </a:r>
            <a:r>
              <a:rPr lang="en-US" dirty="0"/>
              <a:t> </a:t>
            </a:r>
            <a:r>
              <a:rPr lang="en-US" dirty="0" err="1"/>
              <a:t>aquel</a:t>
            </a:r>
            <a:r>
              <a:rPr lang="en-US" dirty="0"/>
              <a:t> que </a:t>
            </a:r>
            <a:r>
              <a:rPr lang="en-US" dirty="0" err="1"/>
              <a:t>parece</a:t>
            </a:r>
            <a:r>
              <a:rPr lang="en-US" dirty="0"/>
              <a:t> </a:t>
            </a:r>
            <a:r>
              <a:rPr lang="en-US" dirty="0" err="1"/>
              <a:t>correcto</a:t>
            </a:r>
            <a:r>
              <a:rPr lang="en-US" dirty="0"/>
              <a:t>, real, </a:t>
            </a:r>
            <a:r>
              <a:rPr lang="en-US" dirty="0" err="1"/>
              <a:t>aceptable</a:t>
            </a:r>
            <a:r>
              <a:rPr lang="en-US" dirty="0"/>
              <a:t> y no </a:t>
            </a:r>
            <a:r>
              <a:rPr lang="en-US" dirty="0" err="1"/>
              <a:t>forzado</a:t>
            </a:r>
            <a:r>
              <a:rPr lang="en-US" dirty="0"/>
              <a:t> o artificial." </a:t>
            </a:r>
          </a:p>
          <a:p>
            <a:pPr algn="just"/>
            <a:r>
              <a:rPr lang="en-US" dirty="0"/>
              <a:t>Para el </a:t>
            </a:r>
            <a:r>
              <a:rPr lang="en-US" dirty="0" err="1"/>
              <a:t>museo</a:t>
            </a:r>
            <a:r>
              <a:rPr lang="en-US" dirty="0"/>
              <a:t> </a:t>
            </a:r>
            <a:r>
              <a:rPr lang="en-US" dirty="0" err="1"/>
              <a:t>Weisman,Gehry</a:t>
            </a:r>
            <a:r>
              <a:rPr lang="en-US" dirty="0"/>
              <a:t> </a:t>
            </a:r>
            <a:r>
              <a:rPr lang="en-US" dirty="0" err="1"/>
              <a:t>escogió</a:t>
            </a:r>
            <a:r>
              <a:rPr lang="en-US" dirty="0"/>
              <a:t> el </a:t>
            </a:r>
            <a:r>
              <a:rPr lang="en-US" dirty="0" err="1"/>
              <a:t>acero</a:t>
            </a:r>
            <a:r>
              <a:rPr lang="en-US" dirty="0"/>
              <a:t> </a:t>
            </a:r>
            <a:r>
              <a:rPr lang="en-US" dirty="0" err="1"/>
              <a:t>inoxidable</a:t>
            </a:r>
            <a:r>
              <a:rPr lang="en-US" dirty="0"/>
              <a:t>. Su </a:t>
            </a:r>
            <a:r>
              <a:rPr lang="en-US" dirty="0" err="1"/>
              <a:t>resplandeciente</a:t>
            </a:r>
            <a:r>
              <a:rPr lang="en-US" dirty="0"/>
              <a:t>, </a:t>
            </a:r>
            <a:r>
              <a:rPr lang="en-US" dirty="0" err="1"/>
              <a:t>reflectante</a:t>
            </a:r>
            <a:r>
              <a:rPr lang="en-US" dirty="0"/>
              <a:t>, </a:t>
            </a:r>
            <a:r>
              <a:rPr lang="en-US" dirty="0" err="1"/>
              <a:t>pero</a:t>
            </a:r>
            <a:r>
              <a:rPr lang="en-US" dirty="0"/>
              <a:t> </a:t>
            </a:r>
            <a:r>
              <a:rPr lang="en-US" dirty="0" err="1"/>
              <a:t>extramadamente</a:t>
            </a:r>
            <a:r>
              <a:rPr lang="en-US" dirty="0"/>
              <a:t> </a:t>
            </a:r>
            <a:r>
              <a:rPr lang="en-US" dirty="0" err="1"/>
              <a:t>duradera</a:t>
            </a:r>
            <a:r>
              <a:rPr lang="en-US" dirty="0"/>
              <a:t> </a:t>
            </a:r>
            <a:r>
              <a:rPr lang="en-US" dirty="0" err="1"/>
              <a:t>ssuperficie</a:t>
            </a:r>
            <a:r>
              <a:rPr lang="en-US" dirty="0"/>
              <a:t>, ha </a:t>
            </a:r>
            <a:r>
              <a:rPr lang="en-US" dirty="0" err="1"/>
              <a:t>dotado</a:t>
            </a:r>
            <a:r>
              <a:rPr lang="en-US" dirty="0"/>
              <a:t> al </a:t>
            </a:r>
            <a:r>
              <a:rPr lang="en-US" dirty="0" err="1"/>
              <a:t>edificio</a:t>
            </a:r>
            <a:r>
              <a:rPr lang="en-US" dirty="0"/>
              <a:t> de </a:t>
            </a:r>
            <a:r>
              <a:rPr lang="en-US" dirty="0" err="1"/>
              <a:t>una</a:t>
            </a:r>
            <a:r>
              <a:rPr lang="en-US" dirty="0"/>
              <a:t> </a:t>
            </a:r>
            <a:r>
              <a:rPr lang="en-US" dirty="0" err="1"/>
              <a:t>identidad</a:t>
            </a:r>
            <a:r>
              <a:rPr lang="en-US" dirty="0"/>
              <a:t> </a:t>
            </a:r>
            <a:r>
              <a:rPr lang="en-US" dirty="0" err="1"/>
              <a:t>única</a:t>
            </a:r>
            <a:r>
              <a:rPr lang="en-US" dirty="0"/>
              <a:t>. </a:t>
            </a:r>
            <a:endParaRPr lang="fr-FR" dirty="0"/>
          </a:p>
        </p:txBody>
      </p:sp>
      <p:sp>
        <p:nvSpPr>
          <p:cNvPr id="3" name="AutoShape 2" descr="http://upload.wikimedia.org/wikipedia/commons/1/1e/Frederick_Weisman_Museum_of_Art.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6660" y="40466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8</a:t>
            </a:fld>
            <a:endParaRPr lang="fr-BE" dirty="0"/>
          </a:p>
        </p:txBody>
      </p:sp>
    </p:spTree>
    <p:extLst>
      <p:ext uri="{BB962C8B-B14F-4D97-AF65-F5344CB8AC3E}">
        <p14:creationId xmlns:p14="http://schemas.microsoft.com/office/powerpoint/2010/main" val="1629110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36" y="116632"/>
            <a:ext cx="8229600" cy="576064"/>
          </a:xfrm>
        </p:spPr>
        <p:txBody>
          <a:bodyPr>
            <a:normAutofit/>
          </a:bodyPr>
          <a:lstStyle/>
          <a:p>
            <a:r>
              <a:rPr lang="fr-FR" sz="2800" dirty="0" err="1"/>
              <a:t>Fachadas</a:t>
            </a:r>
            <a:r>
              <a:rPr lang="fr-FR" sz="2800" dirty="0"/>
              <a:t> </a:t>
            </a:r>
            <a:r>
              <a:rPr lang="fr-FR" sz="2800" dirty="0" err="1"/>
              <a:t>bioclimáticas</a:t>
            </a:r>
            <a:endParaRPr lang="fr-FR" sz="2800"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80</a:t>
            </a:fld>
            <a:endParaRPr lang="fr-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980728"/>
            <a:ext cx="8820471" cy="4467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5800" y="5763473"/>
            <a:ext cx="7848872" cy="830997"/>
          </a:xfrm>
          <a:prstGeom prst="rect">
            <a:avLst/>
          </a:prstGeom>
          <a:noFill/>
        </p:spPr>
        <p:txBody>
          <a:bodyPr wrap="square" rtlCol="0">
            <a:spAutoFit/>
          </a:bodyPr>
          <a:lstStyle/>
          <a:p>
            <a:r>
              <a:rPr lang="fr-FR" sz="1200" dirty="0">
                <a:hlinkClick r:id="rId3"/>
              </a:rPr>
              <a:t>http://ctbuh.org/LinkClick.aspx?fileticket=o5avvVa6Ll8%3D&amp;tabid=749&amp;language=en-US</a:t>
            </a:r>
            <a:r>
              <a:rPr lang="fr-FR" sz="1200" dirty="0"/>
              <a:t> </a:t>
            </a:r>
          </a:p>
          <a:p>
            <a:r>
              <a:rPr lang="fr-FR" sz="1200" dirty="0">
                <a:hlinkClick r:id="rId4"/>
              </a:rPr>
              <a:t>http://www.imoa.info/molybdenum-uses/molybdenum-grade-stainless-steels/architecture/bioclimatic-facades.php?nl=%9DM%8B%BFmo%C1%BE%F7%C5%DA%9E%92%DA%E3%244%21%2C%87%94%E2%EC%AD%00%1F%14%A3%14%3E%1A%F0&amp;u=heritier@issf.org</a:t>
            </a:r>
            <a:r>
              <a:rPr lang="fr-FR" sz="1200" dirty="0"/>
              <a:t> </a:t>
            </a:r>
          </a:p>
        </p:txBody>
      </p:sp>
    </p:spTree>
    <p:extLst>
      <p:ext uri="{BB962C8B-B14F-4D97-AF65-F5344CB8AC3E}">
        <p14:creationId xmlns:p14="http://schemas.microsoft.com/office/powerpoint/2010/main" val="1597069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55975" y="3426738"/>
            <a:ext cx="3636505" cy="566738"/>
          </a:xfrm>
        </p:spPr>
        <p:txBody>
          <a:bodyPr>
            <a:noAutofit/>
          </a:bodyPr>
          <a:lstStyle/>
          <a:p>
            <a:r>
              <a:rPr lang="fr-FR" sz="1800" dirty="0"/>
              <a:t>Sala de </a:t>
            </a:r>
            <a:r>
              <a:rPr lang="fr-FR" sz="1800" dirty="0" err="1"/>
              <a:t>conciertos</a:t>
            </a:r>
            <a:r>
              <a:rPr lang="fr-FR" sz="1800" dirty="0"/>
              <a:t>, Düsseldorf, </a:t>
            </a:r>
            <a:r>
              <a:rPr lang="fr-FR" sz="1800" dirty="0" err="1"/>
              <a:t>Alemania</a:t>
            </a:r>
            <a:endParaRPr lang="fr-FR" sz="1800"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81</a:t>
            </a:fld>
            <a:endParaRPr lang="fr-BE" dirty="0"/>
          </a:p>
        </p:txBody>
      </p:sp>
      <p:sp>
        <p:nvSpPr>
          <p:cNvPr id="4" name="AutoShape 4" descr="http://www.gkd.de/typo3temp/pics/c64141751d.jpg"/>
          <p:cNvSpPr>
            <a:spLocks noChangeAspect="1" noChangeArrowheads="1"/>
          </p:cNvSpPr>
          <p:nvPr/>
        </p:nvSpPr>
        <p:spPr bwMode="auto">
          <a:xfrm>
            <a:off x="155575" y="-2743200"/>
            <a:ext cx="43053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www.gkd.de/typo3temp/pics/c64141751d.jpg"/>
          <p:cNvSpPr>
            <a:spLocks noChangeAspect="1" noChangeArrowheads="1"/>
          </p:cNvSpPr>
          <p:nvPr/>
        </p:nvSpPr>
        <p:spPr bwMode="auto">
          <a:xfrm>
            <a:off x="307975" y="-2590800"/>
            <a:ext cx="43053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www.gkd.de/typo3temp/pics/c64141751d.jpg"/>
          <p:cNvSpPr>
            <a:spLocks noChangeAspect="1" noChangeArrowheads="1"/>
          </p:cNvSpPr>
          <p:nvPr/>
        </p:nvSpPr>
        <p:spPr bwMode="auto">
          <a:xfrm>
            <a:off x="460375" y="-2438400"/>
            <a:ext cx="43053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34" y="-28398"/>
            <a:ext cx="5205738" cy="69102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75222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a:t>Hamer</a:t>
            </a:r>
            <a:r>
              <a:rPr lang="fr-FR" dirty="0"/>
              <a:t> Hall Arts Centre, Melbourne, </a:t>
            </a:r>
            <a:r>
              <a:rPr lang="fr-FR" dirty="0" err="1"/>
              <a:t>Australia</a:t>
            </a:r>
            <a:endParaRPr lang="fr-FR" dirty="0"/>
          </a:p>
        </p:txBody>
      </p:sp>
      <p:pic>
        <p:nvPicPr>
          <p:cNvPr id="11" name="Picture 2" descr="Hamer Hall "/>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4"/>
          </p:nvPr>
        </p:nvSpPr>
        <p:spPr/>
        <p:txBody>
          <a:bodyPr/>
          <a:lstStyle/>
          <a:p>
            <a:fld id="{5AF66AA0-E37C-4065-8BE7-D4086C065B53}" type="slidenum">
              <a:rPr lang="fr-BE" smtClean="0"/>
              <a:pPr/>
              <a:t>82</a:t>
            </a:fld>
            <a:endParaRPr lang="fr-BE" dirty="0"/>
          </a:p>
        </p:txBody>
      </p:sp>
    </p:spTree>
    <p:extLst>
      <p:ext uri="{BB962C8B-B14F-4D97-AF65-F5344CB8AC3E}">
        <p14:creationId xmlns:p14="http://schemas.microsoft.com/office/powerpoint/2010/main" val="2701364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83</a:t>
            </a:fld>
            <a:endParaRPr lang="fr-BE"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073" y="567000"/>
            <a:ext cx="7677853" cy="57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899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92" y="4725144"/>
            <a:ext cx="6516216" cy="867544"/>
          </a:xfrm>
        </p:spPr>
        <p:txBody>
          <a:bodyPr>
            <a:normAutofit fontScale="90000"/>
          </a:bodyPr>
          <a:lstStyle/>
          <a:p>
            <a:r>
              <a:rPr lang="fr-FR" dirty="0"/>
              <a:t>Centro de </a:t>
            </a:r>
            <a:r>
              <a:rPr lang="fr-FR" dirty="0" err="1"/>
              <a:t>artes</a:t>
            </a:r>
            <a:r>
              <a:rPr lang="fr-FR" dirty="0"/>
              <a:t> </a:t>
            </a:r>
            <a:r>
              <a:rPr lang="fr-FR" dirty="0" err="1"/>
              <a:t>escénicas</a:t>
            </a:r>
            <a:r>
              <a:rPr lang="fr-FR" dirty="0"/>
              <a:t> </a:t>
            </a:r>
            <a:r>
              <a:rPr lang="fr-FR" dirty="0" err="1"/>
              <a:t>Kauffman</a:t>
            </a:r>
            <a:r>
              <a:rPr lang="fr-FR" dirty="0"/>
              <a:t>, Kansas City, EEUU (2011)</a:t>
            </a:r>
            <a:br>
              <a:rPr lang="fr-FR" dirty="0"/>
            </a:br>
            <a:r>
              <a:rPr lang="fr-FR" dirty="0" err="1"/>
              <a:t>Arquitecto</a:t>
            </a:r>
            <a:r>
              <a:rPr lang="fr-FR" dirty="0"/>
              <a:t>: Moshe </a:t>
            </a:r>
            <a:r>
              <a:rPr lang="fr-FR" dirty="0" err="1"/>
              <a:t>Safdie</a:t>
            </a:r>
            <a:r>
              <a:rPr lang="fr-FR" dirty="0"/>
              <a:t>; </a:t>
            </a:r>
            <a:r>
              <a:rPr lang="fr-FR" dirty="0" err="1"/>
              <a:t>Ingeniería</a:t>
            </a:r>
            <a:r>
              <a:rPr lang="fr-FR" dirty="0"/>
              <a:t>: Arup</a:t>
            </a:r>
            <a:r>
              <a:rPr lang="fr-FR" baseline="50000" dirty="0"/>
              <a:t>10</a:t>
            </a:r>
          </a:p>
        </p:txBody>
      </p:sp>
      <p:sp>
        <p:nvSpPr>
          <p:cNvPr id="7" name="Text Placeholder 6"/>
          <p:cNvSpPr>
            <a:spLocks noGrp="1"/>
          </p:cNvSpPr>
          <p:nvPr>
            <p:ph type="body" sz="half" idx="2"/>
          </p:nvPr>
        </p:nvSpPr>
        <p:spPr>
          <a:xfrm>
            <a:off x="1296144" y="5648474"/>
            <a:ext cx="6516216" cy="1164902"/>
          </a:xfrm>
        </p:spPr>
        <p:txBody>
          <a:bodyPr>
            <a:normAutofit fontScale="92500" lnSpcReduction="10000"/>
          </a:bodyPr>
          <a:lstStyle/>
          <a:p>
            <a:pPr algn="just"/>
            <a:r>
              <a:rPr lang="en-US" dirty="0"/>
              <a:t>La </a:t>
            </a:r>
            <a:r>
              <a:rPr lang="en-US" dirty="0" err="1"/>
              <a:t>cara</a:t>
            </a:r>
            <a:r>
              <a:rPr lang="en-US" dirty="0"/>
              <a:t> </a:t>
            </a:r>
            <a:r>
              <a:rPr lang="en-US" dirty="0" err="1"/>
              <a:t>norte</a:t>
            </a:r>
            <a:r>
              <a:rPr lang="en-US" dirty="0"/>
              <a:t> del </a:t>
            </a:r>
            <a:r>
              <a:rPr lang="en-US" dirty="0" err="1"/>
              <a:t>edificio</a:t>
            </a:r>
            <a:r>
              <a:rPr lang="en-US" dirty="0"/>
              <a:t>, que </a:t>
            </a:r>
            <a:r>
              <a:rPr lang="en-US" dirty="0" err="1"/>
              <a:t>mira</a:t>
            </a:r>
            <a:r>
              <a:rPr lang="en-US" dirty="0"/>
              <a:t> </a:t>
            </a:r>
            <a:r>
              <a:rPr lang="en-US" dirty="0" err="1"/>
              <a:t>directamente</a:t>
            </a:r>
            <a:r>
              <a:rPr lang="en-US" dirty="0"/>
              <a:t> al </a:t>
            </a:r>
            <a:r>
              <a:rPr lang="en-US" dirty="0" err="1"/>
              <a:t>centro</a:t>
            </a:r>
            <a:r>
              <a:rPr lang="en-US" dirty="0"/>
              <a:t> </a:t>
            </a:r>
            <a:r>
              <a:rPr lang="en-US" dirty="0" err="1"/>
              <a:t>urbano</a:t>
            </a:r>
            <a:r>
              <a:rPr lang="en-US" dirty="0"/>
              <a:t> de Kansas City, </a:t>
            </a:r>
            <a:r>
              <a:rPr lang="en-US" dirty="0" err="1"/>
              <a:t>recrea</a:t>
            </a:r>
            <a:r>
              <a:rPr lang="en-US" dirty="0"/>
              <a:t> </a:t>
            </a:r>
            <a:r>
              <a:rPr lang="en-US" dirty="0" err="1"/>
              <a:t>una</a:t>
            </a:r>
            <a:r>
              <a:rPr lang="en-US" dirty="0"/>
              <a:t> </a:t>
            </a:r>
            <a:r>
              <a:rPr lang="en-US" dirty="0" err="1"/>
              <a:t>serie</a:t>
            </a:r>
            <a:r>
              <a:rPr lang="en-US" dirty="0"/>
              <a:t> de arcos </a:t>
            </a:r>
            <a:r>
              <a:rPr lang="en-US" dirty="0" err="1"/>
              <a:t>forrados</a:t>
            </a:r>
            <a:r>
              <a:rPr lang="en-US" dirty="0"/>
              <a:t> </a:t>
            </a:r>
            <a:r>
              <a:rPr lang="en-US" dirty="0" err="1"/>
              <a:t>en</a:t>
            </a:r>
            <a:r>
              <a:rPr lang="en-US" dirty="0"/>
              <a:t> </a:t>
            </a:r>
            <a:r>
              <a:rPr lang="en-US" dirty="0" err="1"/>
              <a:t>acero</a:t>
            </a:r>
            <a:r>
              <a:rPr lang="en-US" dirty="0"/>
              <a:t> </a:t>
            </a:r>
            <a:r>
              <a:rPr lang="en-US" dirty="0" err="1"/>
              <a:t>inoxidable</a:t>
            </a:r>
            <a:r>
              <a:rPr lang="en-US" dirty="0"/>
              <a:t> que </a:t>
            </a:r>
            <a:r>
              <a:rPr lang="en-US" dirty="0" err="1"/>
              <a:t>emergen</a:t>
            </a:r>
            <a:r>
              <a:rPr lang="en-US" dirty="0"/>
              <a:t> </a:t>
            </a:r>
            <a:r>
              <a:rPr lang="en-US" dirty="0" err="1"/>
              <a:t>desde</a:t>
            </a:r>
            <a:r>
              <a:rPr lang="en-US" dirty="0"/>
              <a:t> el </a:t>
            </a:r>
            <a:r>
              <a:rPr lang="en-US" dirty="0" err="1"/>
              <a:t>suelo</a:t>
            </a:r>
            <a:r>
              <a:rPr lang="en-US" dirty="0"/>
              <a:t> </a:t>
            </a:r>
            <a:r>
              <a:rPr lang="en-US" dirty="0" err="1"/>
              <a:t>como</a:t>
            </a:r>
            <a:r>
              <a:rPr lang="en-US" dirty="0"/>
              <a:t> </a:t>
            </a:r>
            <a:r>
              <a:rPr lang="en-US" dirty="0" err="1"/>
              <a:t>una</a:t>
            </a:r>
            <a:r>
              <a:rPr lang="en-US" dirty="0"/>
              <a:t> </a:t>
            </a:r>
            <a:r>
              <a:rPr lang="en-US" dirty="0" err="1"/>
              <a:t>ola</a:t>
            </a:r>
            <a:r>
              <a:rPr lang="en-US" dirty="0"/>
              <a:t>. </a:t>
            </a:r>
            <a:r>
              <a:rPr lang="en-US" dirty="0" err="1"/>
              <a:t>Desde</a:t>
            </a:r>
            <a:r>
              <a:rPr lang="en-US" dirty="0"/>
              <a:t> la </a:t>
            </a:r>
            <a:r>
              <a:rPr lang="en-US" dirty="0" err="1"/>
              <a:t>cresta</a:t>
            </a:r>
            <a:r>
              <a:rPr lang="en-US" dirty="0"/>
              <a:t>, un </a:t>
            </a:r>
            <a:r>
              <a:rPr lang="en-US" dirty="0" err="1"/>
              <a:t>techado</a:t>
            </a:r>
            <a:r>
              <a:rPr lang="en-US" dirty="0"/>
              <a:t> </a:t>
            </a:r>
            <a:r>
              <a:rPr lang="en-US" dirty="0" err="1"/>
              <a:t>curvo</a:t>
            </a:r>
            <a:r>
              <a:rPr lang="en-US" dirty="0"/>
              <a:t> de </a:t>
            </a:r>
            <a:r>
              <a:rPr lang="en-US" dirty="0" err="1"/>
              <a:t>vidrio</a:t>
            </a:r>
            <a:r>
              <a:rPr lang="en-US" dirty="0"/>
              <a:t> </a:t>
            </a:r>
            <a:r>
              <a:rPr lang="en-US" dirty="0" err="1"/>
              <a:t>desciende</a:t>
            </a:r>
            <a:r>
              <a:rPr lang="en-US" dirty="0"/>
              <a:t> hasta el </a:t>
            </a:r>
            <a:r>
              <a:rPr lang="en-US" dirty="0" err="1"/>
              <a:t>nivel</a:t>
            </a:r>
            <a:r>
              <a:rPr lang="en-US" dirty="0"/>
              <a:t> de la </a:t>
            </a:r>
            <a:r>
              <a:rPr lang="en-US" dirty="0" err="1"/>
              <a:t>calle</a:t>
            </a:r>
            <a:r>
              <a:rPr lang="en-US" dirty="0"/>
              <a:t> con </a:t>
            </a:r>
            <a:r>
              <a:rPr lang="en-US" dirty="0" err="1"/>
              <a:t>unas</a:t>
            </a:r>
            <a:r>
              <a:rPr lang="en-US" dirty="0"/>
              <a:t> </a:t>
            </a:r>
            <a:r>
              <a:rPr lang="en-US" dirty="0" err="1"/>
              <a:t>dimensiones</a:t>
            </a:r>
            <a:r>
              <a:rPr lang="en-US" dirty="0"/>
              <a:t> de 65 pies de alto </a:t>
            </a:r>
            <a:r>
              <a:rPr lang="en-US" dirty="0" err="1"/>
              <a:t>por</a:t>
            </a:r>
            <a:r>
              <a:rPr lang="en-US" dirty="0"/>
              <a:t> 330 de largo. Este </a:t>
            </a:r>
            <a:r>
              <a:rPr lang="en-US" dirty="0" err="1"/>
              <a:t>tejado</a:t>
            </a:r>
            <a:r>
              <a:rPr lang="en-US" dirty="0"/>
              <a:t> de </a:t>
            </a:r>
            <a:r>
              <a:rPr lang="en-US" dirty="0" err="1"/>
              <a:t>vidrio</a:t>
            </a:r>
            <a:r>
              <a:rPr lang="en-US" dirty="0"/>
              <a:t> </a:t>
            </a:r>
            <a:r>
              <a:rPr lang="en-US" dirty="0" err="1"/>
              <a:t>aporta</a:t>
            </a:r>
            <a:r>
              <a:rPr lang="en-US" dirty="0"/>
              <a:t> </a:t>
            </a:r>
            <a:r>
              <a:rPr lang="en-US" dirty="0" err="1"/>
              <a:t>luminosidad</a:t>
            </a:r>
            <a:r>
              <a:rPr lang="en-US" dirty="0"/>
              <a:t> y </a:t>
            </a:r>
            <a:r>
              <a:rPr lang="en-US" dirty="0" err="1"/>
              <a:t>unas</a:t>
            </a:r>
            <a:r>
              <a:rPr lang="en-US" dirty="0"/>
              <a:t> vistas </a:t>
            </a:r>
            <a:r>
              <a:rPr lang="en-US" dirty="0" err="1"/>
              <a:t>panorámicas</a:t>
            </a:r>
            <a:r>
              <a:rPr lang="en-US" dirty="0"/>
              <a:t> de la ciudad de Kansas City. La </a:t>
            </a:r>
            <a:r>
              <a:rPr lang="en-US" dirty="0" err="1"/>
              <a:t>fachada</a:t>
            </a:r>
            <a:r>
              <a:rPr lang="en-US" dirty="0"/>
              <a:t> de </a:t>
            </a:r>
            <a:r>
              <a:rPr lang="en-US" dirty="0" err="1"/>
              <a:t>vidrio</a:t>
            </a:r>
            <a:r>
              <a:rPr lang="en-US" dirty="0"/>
              <a:t> </a:t>
            </a:r>
            <a:r>
              <a:rPr lang="en-US" dirty="0" err="1"/>
              <a:t>está</a:t>
            </a:r>
            <a:r>
              <a:rPr lang="en-US" dirty="0"/>
              <a:t> </a:t>
            </a:r>
            <a:r>
              <a:rPr lang="en-US" dirty="0" err="1"/>
              <a:t>sustentada</a:t>
            </a:r>
            <a:r>
              <a:rPr lang="en-US" dirty="0"/>
              <a:t> </a:t>
            </a:r>
            <a:r>
              <a:rPr lang="en-US" dirty="0" err="1"/>
              <a:t>mediante</a:t>
            </a:r>
            <a:r>
              <a:rPr lang="en-US" dirty="0"/>
              <a:t> </a:t>
            </a:r>
            <a:r>
              <a:rPr lang="en-US" dirty="0" err="1"/>
              <a:t>anclajes</a:t>
            </a:r>
            <a:r>
              <a:rPr lang="en-US" dirty="0"/>
              <a:t> y 27 cables </a:t>
            </a:r>
            <a:r>
              <a:rPr lang="en-US" dirty="0" err="1"/>
              <a:t>tensionados</a:t>
            </a:r>
            <a:r>
              <a:rPr lang="en-US" dirty="0"/>
              <a:t> que </a:t>
            </a:r>
            <a:r>
              <a:rPr lang="en-US" dirty="0" err="1"/>
              <a:t>recuerdan</a:t>
            </a:r>
            <a:r>
              <a:rPr lang="en-US" dirty="0"/>
              <a:t> las </a:t>
            </a:r>
            <a:r>
              <a:rPr lang="en-US" dirty="0" err="1"/>
              <a:t>cuerdas</a:t>
            </a:r>
            <a:r>
              <a:rPr lang="en-US" dirty="0"/>
              <a:t> de un </a:t>
            </a:r>
            <a:r>
              <a:rPr lang="en-US" dirty="0" err="1"/>
              <a:t>instrumento</a:t>
            </a:r>
            <a:r>
              <a:rPr lang="en-US" dirty="0"/>
              <a:t>.</a:t>
            </a:r>
            <a:endParaRPr lang="fr-FR" dirty="0"/>
          </a:p>
        </p:txBody>
      </p:sp>
      <p:sp>
        <p:nvSpPr>
          <p:cNvPr id="3" name="AutoShape 2" descr="http://assets.inhabitat.com/wp-content/blogs.dir/1/files/2011/06/Kauffman-Center-Moshe-Safdie-7.jpg"/>
          <p:cNvSpPr>
            <a:spLocks noChangeAspect="1" noChangeArrowheads="1"/>
          </p:cNvSpPr>
          <p:nvPr/>
        </p:nvSpPr>
        <p:spPr bwMode="auto">
          <a:xfrm>
            <a:off x="155575" y="-1957388"/>
            <a:ext cx="5419725" cy="4086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85725"/>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5" descr="kauffman_1.jpg"/>
          <p:cNvSpPr>
            <a:spLocks noChangeAspect="1" noChangeArrowheads="1"/>
          </p:cNvSpPr>
          <p:nvPr/>
        </p:nvSpPr>
        <p:spPr bwMode="auto">
          <a:xfrm>
            <a:off x="155575" y="-1736725"/>
            <a:ext cx="36195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9</a:t>
            </a:fld>
            <a:endParaRPr lang="fr-BE" dirty="0"/>
          </a:p>
        </p:txBody>
      </p:sp>
    </p:spTree>
    <p:extLst>
      <p:ext uri="{BB962C8B-B14F-4D97-AF65-F5344CB8AC3E}">
        <p14:creationId xmlns:p14="http://schemas.microsoft.com/office/powerpoint/2010/main" val="2277997600"/>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uthor0 xmlns="881f9a4a-1e84-4363-97d3-af7f29ebd3ad">B. Héritier</Author0>
    <_dlc_DocId xmlns="3dfe030f-86e3-486d-a025-350262647d2a">PRN3XTC2XKQ5-85-304</_dlc_DocId>
    <_dlc_DocIdUrl xmlns="3dfe030f-86e3-486d-a025-350262647d2a">
      <Url>http://extranet.worldstainless.org/LongProducts/_layouts/DocIdRedir.aspx?ID=PRN3XTC2XKQ5-85-304</Url>
      <Description>PRN3XTC2XKQ5-85-304</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2D0D6FE189C0542B4393D301B5BCBA2" ma:contentTypeVersion="4" ma:contentTypeDescription="Create a new document." ma:contentTypeScope="" ma:versionID="b954f0568ed04812b7344e71fffd295f">
  <xsd:schema xmlns:xsd="http://www.w3.org/2001/XMLSchema" xmlns:xs="http://www.w3.org/2001/XMLSchema" xmlns:p="http://schemas.microsoft.com/office/2006/metadata/properties" xmlns:ns2="3dfe030f-86e3-486d-a025-350262647d2a" xmlns:ns3="881f9a4a-1e84-4363-97d3-af7f29ebd3ad" targetNamespace="http://schemas.microsoft.com/office/2006/metadata/properties" ma:root="true" ma:fieldsID="87fbf3ee06607a0c67a2946c3ff9f335" ns2:_="" ns3:_="">
    <xsd:import namespace="3dfe030f-86e3-486d-a025-350262647d2a"/>
    <xsd:import namespace="881f9a4a-1e84-4363-97d3-af7f29ebd3ad"/>
    <xsd:element name="properties">
      <xsd:complexType>
        <xsd:sequence>
          <xsd:element name="documentManagement">
            <xsd:complexType>
              <xsd:all>
                <xsd:element ref="ns2:_dlc_DocId" minOccurs="0"/>
                <xsd:element ref="ns2:_dlc_DocIdUrl" minOccurs="0"/>
                <xsd:element ref="ns2:_dlc_DocIdPersistId" minOccurs="0"/>
                <xsd:element ref="ns3:Autho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e030f-86e3-486d-a025-350262647d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81f9a4a-1e84-4363-97d3-af7f29ebd3ad" elementFormDefault="qualified">
    <xsd:import namespace="http://schemas.microsoft.com/office/2006/documentManagement/types"/>
    <xsd:import namespace="http://schemas.microsoft.com/office/infopath/2007/PartnerControls"/>
    <xsd:element name="Author0" ma:index="11" nillable="true" ma:displayName="Author" ma:description="Author" ma:internalName="Author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DCD7A8-979A-475B-BE7E-FFF6ED0E2B1A}">
  <ds:schemaRefs>
    <ds:schemaRef ds:uri="http://schemas.microsoft.com/office/2006/metadata/properties"/>
    <ds:schemaRef ds:uri="881f9a4a-1e84-4363-97d3-af7f29ebd3ad"/>
    <ds:schemaRef ds:uri="http://www.w3.org/XML/1998/namespace"/>
    <ds:schemaRef ds:uri="3dfe030f-86e3-486d-a025-350262647d2a"/>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4FE17EF-8C7B-42DC-936E-7E97A6EA6A2A}">
  <ds:schemaRefs>
    <ds:schemaRef ds:uri="http://schemas.microsoft.com/sharepoint/events"/>
  </ds:schemaRefs>
</ds:datastoreItem>
</file>

<file path=customXml/itemProps3.xml><?xml version="1.0" encoding="utf-8"?>
<ds:datastoreItem xmlns:ds="http://schemas.openxmlformats.org/officeDocument/2006/customXml" ds:itemID="{F96562B8-9A9F-44E0-BE39-39F40903D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e030f-86e3-486d-a025-350262647d2a"/>
    <ds:schemaRef ds:uri="881f9a4a-1e84-4363-97d3-af7f29eb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0303781-6B99-4058-985B-43D37402C2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University lectures theme colours</Template>
  <TotalTime>9342</TotalTime>
  <Words>5471</Words>
  <Application>Microsoft Office PowerPoint</Application>
  <PresentationFormat>On-screen Show (4:3)</PresentationFormat>
  <Paragraphs>559</Paragraphs>
  <Slides>83</Slides>
  <Notes>46</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83</vt:i4>
      </vt:variant>
    </vt:vector>
  </HeadingPairs>
  <TitlesOfParts>
    <vt:vector size="99" baseType="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Material didáctico de apoyo para docentes en  Arquitectura o Ingenieria Civil </vt:lpstr>
      <vt:lpstr>Contenidos</vt:lpstr>
      <vt:lpstr>Fachadas</vt:lpstr>
      <vt:lpstr>Fachadas</vt:lpstr>
      <vt:lpstr>PowerPoint Presentation</vt:lpstr>
      <vt:lpstr>PowerPoint Presentation</vt:lpstr>
      <vt:lpstr>Acero inoxidable reflectante insertado en una pared de hormigón para una biblioteca,  Bure-Saudron (51), Francia8</vt:lpstr>
      <vt:lpstr>Museo de arte F. R. Weismann , Minneapolis, EEUU (1993) Arquitecto: Frank Gehry9</vt:lpstr>
      <vt:lpstr>Centro de artes escénicas Kauffman, Kansas City, EEUU (2011) Arquitecto: Moshe Safdie; Ingeniería: Arup10</vt:lpstr>
      <vt:lpstr>Centro Len Lye , New Plymouth, Nueva Zelanda Arquitecto: A. Patterson11</vt:lpstr>
      <vt:lpstr>Oficinas centrales del metro , India Arquitecto: Raj Rewal &amp; Associates12</vt:lpstr>
      <vt:lpstr>Instalación de calefacción urbana, Torino,Italy Arquitecto: JP Buffi13</vt:lpstr>
      <vt:lpstr>Capital gate Tower (2010), Abu Dhabi Arquitectos: RMJM Architects14-16</vt:lpstr>
      <vt:lpstr>Fachada de cristal17</vt:lpstr>
      <vt:lpstr>Fachada con vidrio, Paris 18</vt:lpstr>
      <vt:lpstr>Fachada  de cristal, Paris18</vt:lpstr>
      <vt:lpstr>Fachada con malla en edificio de oficinas,Utrecht, Holanda19 Arquitectos: Cepezed </vt:lpstr>
      <vt:lpstr>Edificio de bajo consumo energético, Nantes, Francia 20 Arquitectos: FORMA 6 &amp; B. Dacher</vt:lpstr>
      <vt:lpstr>Centro académico Mc Gowan ,  Washington, DC, EEUU Malla Parasol6</vt:lpstr>
      <vt:lpstr>Rehabilitación del castillo de Rentilly, Francia21-23</vt:lpstr>
      <vt:lpstr>St Guy Hospital , Londres24 Arquitecto: T. Heartherwick</vt:lpstr>
      <vt:lpstr>American Airlines Arena, Miami, EE.UU</vt:lpstr>
      <vt:lpstr>2. Jardines verticales</vt:lpstr>
      <vt:lpstr>Sobre jardines verticales</vt:lpstr>
      <vt:lpstr>Jardin Vertical1</vt:lpstr>
      <vt:lpstr>Green facade 2</vt:lpstr>
      <vt:lpstr>Jardines verticales para edificios de apartamentos2 (asequible en cualquier parte)</vt:lpstr>
      <vt:lpstr>Jardines verticales para edificios de apartamentos2</vt:lpstr>
      <vt:lpstr>Coberturas vegetales verticales </vt:lpstr>
      <vt:lpstr>Jardin vertical4</vt:lpstr>
      <vt:lpstr>PowerPoint Presentation</vt:lpstr>
      <vt:lpstr>Cables y anclajes </vt:lpstr>
      <vt:lpstr>3. Tejados</vt:lpstr>
      <vt:lpstr>Características más comunes de los tejados con acero inoxidable1-4</vt:lpstr>
      <vt:lpstr>Perdidas de metal por agua de lluvia, algo a tener en cuenta5</vt:lpstr>
      <vt:lpstr>Biblioteca del Parlamento en Delhi 6-7 Arquitecto: Raj Rewal Associates</vt:lpstr>
      <vt:lpstr>PowerPoint Presentation</vt:lpstr>
      <vt:lpstr>Pabellón de Emiratos Arebes Unidos en la expo de Sanghaï 8 Arquitectos: Foster &amp;Partners</vt:lpstr>
      <vt:lpstr>Nuevo aeropuerto de Doha , Qatar9-10 Arquitectos: HOK</vt:lpstr>
      <vt:lpstr>Tejados verdes1-4, 11-12</vt:lpstr>
      <vt:lpstr>Tejados de alta reflectividad Austin Hall Sam Houston State University Huntsville, Tx, EEUU (1851) Bajas pérdidas,  tejado de alta reflectividad en acero inoxidable 13-15</vt:lpstr>
      <vt:lpstr>Parasoles16 Universidad de Arizona, Centro de investigación Médica &amp; Centro de Bioinvestigación Thomas Keating</vt:lpstr>
      <vt:lpstr>4. Decoración</vt:lpstr>
      <vt:lpstr>PowerPoint Presentation</vt:lpstr>
      <vt:lpstr>Banco de Francia, Paris, Francia4 Arquitectos: Moati -Rivière</vt:lpstr>
      <vt:lpstr>Estacion del metro L5 El Carmel, Barcelona, España5</vt:lpstr>
      <vt:lpstr>Monasterio de Batalha, Portugal6</vt:lpstr>
      <vt:lpstr>Cortina en vivienda/barandilla </vt:lpstr>
      <vt:lpstr>Museo de arte contemporaneo , Shenzhen, China8  (en construcción) Arquitecto: CoopHimmelblau</vt:lpstr>
      <vt:lpstr>5. Tuberia de acero inoxidable</vt:lpstr>
      <vt:lpstr>PowerPoint Presentation</vt:lpstr>
      <vt:lpstr>Sistemas de tuberías en acero inoxidable</vt:lpstr>
      <vt:lpstr>6. Ascensores y escaleras mecánicas</vt:lpstr>
      <vt:lpstr>PowerPoint Presentation</vt:lpstr>
      <vt:lpstr>Forro con malla de inoxidable en ascensor3</vt:lpstr>
      <vt:lpstr>Entrada a la estacion de metro de Kraaiennest Amsterdam, Holanda4</vt:lpstr>
      <vt:lpstr>7. Aeropuertos</vt:lpstr>
      <vt:lpstr>PowerPoint Presentation</vt:lpstr>
      <vt:lpstr>PowerPoint Presentation</vt:lpstr>
      <vt:lpstr>8. Mobiliario urbano</vt:lpstr>
      <vt:lpstr>PowerPoint Presentation</vt:lpstr>
      <vt:lpstr>PowerPoint Presentation</vt:lpstr>
      <vt:lpstr>PowerPoint Presentation</vt:lpstr>
      <vt:lpstr>PowerPoint Presentation</vt:lpstr>
      <vt:lpstr>9. Rehabilitación</vt:lpstr>
      <vt:lpstr>PowerPoint Presentation</vt:lpstr>
      <vt:lpstr>Teatro de la Ópera en Verona,  Italia</vt:lpstr>
      <vt:lpstr>Teatro Romano, Frejus, Francia</vt:lpstr>
      <vt:lpstr>10. Estadios</vt:lpstr>
      <vt:lpstr>PowerPoint Presentation</vt:lpstr>
      <vt:lpstr>Estadio Yamuna, Delhi, India 4 Arquitectos: Peddle Thorb</vt:lpstr>
      <vt:lpstr>Estadio Castelão, Fortaleza, Brasil5,6 Arquitecto: Vigliecca &amp; Associados</vt:lpstr>
      <vt:lpstr>Estadio Allianz Park Palmeiras , Sao Paulo, Brasil7 Arquitecto: Edo Rocha Arquitetura  </vt:lpstr>
      <vt:lpstr>Fachada con publicidad, Estadio de Lylle, France8 Arquitectos: Valode  Pistre y Ferret</vt:lpstr>
      <vt:lpstr>11. Piscinas</vt:lpstr>
      <vt:lpstr>PowerPoint Presentation</vt:lpstr>
      <vt:lpstr>Tobogán acuático de acero inoxidable</vt:lpstr>
      <vt:lpstr>Gracias</vt:lpstr>
      <vt:lpstr>PowerPoint Presentation</vt:lpstr>
      <vt:lpstr>Fachadas bioclimáticas</vt:lpstr>
      <vt:lpstr>Sala de conciertos, Düsseldorf, Alemania</vt:lpstr>
      <vt:lpstr>Hamer Hall Arts Centre, Melbourne, Australia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Aplicaciones: arquitectura</dc:title>
  <dc:creator>Bernard</dc:creator>
  <cp:keywords>acero inoxidable, material didactico, arquitectura, ingenieria civil</cp:keywords>
  <cp:lastModifiedBy>Jo Claes</cp:lastModifiedBy>
  <cp:revision>835</cp:revision>
  <cp:lastPrinted>2015-04-23T09:21:22Z</cp:lastPrinted>
  <dcterms:created xsi:type="dcterms:W3CDTF">2013-06-29T15:24:20Z</dcterms:created>
  <dcterms:modified xsi:type="dcterms:W3CDTF">2020-04-08T04:46:55Z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0x010100D2D0D6FE189C0542B4393D301B5BCBA2</vt:lpwstr>
  </property>
  <property fmtid="{D5CDD505-2E9C-101B-9397-08002B2CF9AE}" pid="3" name="_dlc_DocIdItemGuid">
    <vt:lpwstr>96a259ed-323f-47d9-8494-e6dc02d3732c</vt:lpwstr>
  </property>
  <property fmtid="{D5CDD505-2E9C-101B-9397-08002B2CF9AE}" pid="4" name="Order">
    <vt:r8>30400</vt:r8>
  </property>
</Properties>
</file>