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  <p:sldMasterId id="2147483684" r:id="rId6"/>
    <p:sldMasterId id="2147483696" r:id="rId7"/>
    <p:sldMasterId id="2147483708" r:id="rId8"/>
  </p:sldMasterIdLst>
  <p:notesMasterIdLst>
    <p:notesMasterId r:id="rId32"/>
  </p:notesMasterIdLst>
  <p:handoutMasterIdLst>
    <p:handoutMasterId r:id="rId33"/>
  </p:handoutMasterIdLst>
  <p:sldIdLst>
    <p:sldId id="256" r:id="rId9"/>
    <p:sldId id="292" r:id="rId10"/>
    <p:sldId id="259" r:id="rId11"/>
    <p:sldId id="272" r:id="rId12"/>
    <p:sldId id="308" r:id="rId13"/>
    <p:sldId id="309" r:id="rId14"/>
    <p:sldId id="300" r:id="rId15"/>
    <p:sldId id="298" r:id="rId16"/>
    <p:sldId id="257" r:id="rId17"/>
    <p:sldId id="312" r:id="rId18"/>
    <p:sldId id="313" r:id="rId19"/>
    <p:sldId id="304" r:id="rId20"/>
    <p:sldId id="310" r:id="rId21"/>
    <p:sldId id="311" r:id="rId22"/>
    <p:sldId id="306" r:id="rId23"/>
    <p:sldId id="314" r:id="rId24"/>
    <p:sldId id="275" r:id="rId25"/>
    <p:sldId id="297" r:id="rId26"/>
    <p:sldId id="296" r:id="rId27"/>
    <p:sldId id="261" r:id="rId28"/>
    <p:sldId id="291" r:id="rId29"/>
    <p:sldId id="299" r:id="rId30"/>
    <p:sldId id="284" r:id="rId31"/>
  </p:sldIdLst>
  <p:sldSz cx="9144000" cy="6858000" type="screen4x3"/>
  <p:notesSz cx="6796088" cy="98710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ACF45-B1E9-4A17-9FA3-D23157FE1C49}" v="3" dt="2020-01-31T09:25:12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3250" autoAdjust="0"/>
  </p:normalViewPr>
  <p:slideViewPr>
    <p:cSldViewPr>
      <p:cViewPr varScale="1">
        <p:scale>
          <a:sx n="82" d="100"/>
          <a:sy n="82" d="100"/>
        </p:scale>
        <p:origin x="150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3126"/>
        <p:guide pos="2141"/>
        <p:guide orient="horz" pos="31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microsoft.com/office/2016/11/relationships/changesInfo" Target="changesInfos/changesInfo1.xml"/><Relationship Id="rId21" Type="http://schemas.openxmlformats.org/officeDocument/2006/relationships/slide" Target="slides/slide13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7A1EB1D2-8EA7-4D63-A3D6-516C329A7ADA}"/>
    <pc:docChg chg="custSel modSld">
      <pc:chgData name="Jo Claes" userId="d64208f3-0076-4064-b6ac-7d8ee9dc279f" providerId="ADAL" clId="{7A1EB1D2-8EA7-4D63-A3D6-516C329A7ADA}" dt="2020-01-07T13:38:14.658" v="282"/>
      <pc:docMkLst>
        <pc:docMk/>
      </pc:docMkLst>
      <pc:sldChg chg="modSp">
        <pc:chgData name="Jo Claes" userId="d64208f3-0076-4064-b6ac-7d8ee9dc279f" providerId="ADAL" clId="{7A1EB1D2-8EA7-4D63-A3D6-516C329A7ADA}" dt="2020-01-07T13:01:34.514" v="49" actId="20577"/>
        <pc:sldMkLst>
          <pc:docMk/>
          <pc:sldMk cId="3582756984" sldId="259"/>
        </pc:sldMkLst>
        <pc:graphicFrameChg chg="modGraphic">
          <ac:chgData name="Jo Claes" userId="d64208f3-0076-4064-b6ac-7d8ee9dc279f" providerId="ADAL" clId="{7A1EB1D2-8EA7-4D63-A3D6-516C329A7ADA}" dt="2020-01-07T13:01:34.514" v="49" actId="20577"/>
          <ac:graphicFrameMkLst>
            <pc:docMk/>
            <pc:sldMk cId="3582756984" sldId="259"/>
            <ac:graphicFrameMk id="5" creationId="{00000000-0000-0000-0000-000000000000}"/>
          </ac:graphicFrameMkLst>
        </pc:graphicFrameChg>
      </pc:sldChg>
      <pc:sldChg chg="mod">
        <pc:chgData name="Jo Claes" userId="d64208f3-0076-4064-b6ac-7d8ee9dc279f" providerId="ADAL" clId="{7A1EB1D2-8EA7-4D63-A3D6-516C329A7ADA}" dt="2020-01-07T13:02:11.161" v="58" actId="27918"/>
        <pc:sldMkLst>
          <pc:docMk/>
          <pc:sldMk cId="1767311836" sldId="272"/>
        </pc:sldMkLst>
      </pc:sldChg>
      <pc:sldChg chg="modSp">
        <pc:chgData name="Jo Claes" userId="d64208f3-0076-4064-b6ac-7d8ee9dc279f" providerId="ADAL" clId="{7A1EB1D2-8EA7-4D63-A3D6-516C329A7ADA}" dt="2020-01-07T13:38:07.392" v="281"/>
        <pc:sldMkLst>
          <pc:docMk/>
          <pc:sldMk cId="1876394086" sldId="291"/>
        </pc:sldMkLst>
        <pc:spChg chg="mod">
          <ac:chgData name="Jo Claes" userId="d64208f3-0076-4064-b6ac-7d8ee9dc279f" providerId="ADAL" clId="{7A1EB1D2-8EA7-4D63-A3D6-516C329A7ADA}" dt="2020-01-07T13:38:07.392" v="281"/>
          <ac:spMkLst>
            <pc:docMk/>
            <pc:sldMk cId="1876394086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7A1EB1D2-8EA7-4D63-A3D6-516C329A7ADA}" dt="2020-01-07T13:38:14.658" v="282"/>
        <pc:sldMkLst>
          <pc:docMk/>
          <pc:sldMk cId="1961601532" sldId="299"/>
        </pc:sldMkLst>
        <pc:spChg chg="mod">
          <ac:chgData name="Jo Claes" userId="d64208f3-0076-4064-b6ac-7d8ee9dc279f" providerId="ADAL" clId="{7A1EB1D2-8EA7-4D63-A3D6-516C329A7ADA}" dt="2020-01-07T13:38:14.658" v="282"/>
          <ac:spMkLst>
            <pc:docMk/>
            <pc:sldMk cId="1961601532" sldId="299"/>
            <ac:spMk id="3" creationId="{00000000-0000-0000-0000-000000000000}"/>
          </ac:spMkLst>
        </pc:spChg>
      </pc:sldChg>
      <pc:sldChg chg="addSp delSp modSp">
        <pc:chgData name="Jo Claes" userId="d64208f3-0076-4064-b6ac-7d8ee9dc279f" providerId="ADAL" clId="{7A1EB1D2-8EA7-4D63-A3D6-516C329A7ADA}" dt="2020-01-07T13:36:57.117" v="261" actId="1076"/>
        <pc:sldMkLst>
          <pc:docMk/>
          <pc:sldMk cId="312127916" sldId="312"/>
        </pc:sldMkLst>
        <pc:spChg chg="add mod">
          <ac:chgData name="Jo Claes" userId="d64208f3-0076-4064-b6ac-7d8ee9dc279f" providerId="ADAL" clId="{7A1EB1D2-8EA7-4D63-A3D6-516C329A7ADA}" dt="2020-01-07T13:36:40.926" v="258" actId="1038"/>
          <ac:spMkLst>
            <pc:docMk/>
            <pc:sldMk cId="312127916" sldId="312"/>
            <ac:spMk id="3" creationId="{34443D09-1DBF-4CA0-A2FB-EDCDCB448476}"/>
          </ac:spMkLst>
        </pc:spChg>
        <pc:spChg chg="mod">
          <ac:chgData name="Jo Claes" userId="d64208f3-0076-4064-b6ac-7d8ee9dc279f" providerId="ADAL" clId="{7A1EB1D2-8EA7-4D63-A3D6-516C329A7ADA}" dt="2020-01-07T13:36:57.117" v="261" actId="1076"/>
          <ac:spMkLst>
            <pc:docMk/>
            <pc:sldMk cId="312127916" sldId="312"/>
            <ac:spMk id="6" creationId="{00000000-0000-0000-0000-000000000000}"/>
          </ac:spMkLst>
        </pc:spChg>
        <pc:picChg chg="del">
          <ac:chgData name="Jo Claes" userId="d64208f3-0076-4064-b6ac-7d8ee9dc279f" providerId="ADAL" clId="{7A1EB1D2-8EA7-4D63-A3D6-516C329A7ADA}" dt="2020-01-07T13:35:57.095" v="243" actId="478"/>
          <ac:picMkLst>
            <pc:docMk/>
            <pc:sldMk cId="312127916" sldId="312"/>
            <ac:picMk id="4" creationId="{666889A8-6D8A-444A-AAD0-23FEED609E8D}"/>
          </ac:picMkLst>
        </pc:picChg>
        <pc:picChg chg="add mod modCrop">
          <ac:chgData name="Jo Claes" userId="d64208f3-0076-4064-b6ac-7d8ee9dc279f" providerId="ADAL" clId="{7A1EB1D2-8EA7-4D63-A3D6-516C329A7ADA}" dt="2020-01-07T13:36:51.804" v="260" actId="1076"/>
          <ac:picMkLst>
            <pc:docMk/>
            <pc:sldMk cId="312127916" sldId="312"/>
            <ac:picMk id="8" creationId="{916C8FB1-C43E-4068-AA24-892C28F48414}"/>
          </ac:picMkLst>
        </pc:picChg>
      </pc:sldChg>
      <pc:sldChg chg="addSp delSp modSp">
        <pc:chgData name="Jo Claes" userId="d64208f3-0076-4064-b6ac-7d8ee9dc279f" providerId="ADAL" clId="{7A1EB1D2-8EA7-4D63-A3D6-516C329A7ADA}" dt="2020-01-07T13:37:39.342" v="280" actId="171"/>
        <pc:sldMkLst>
          <pc:docMk/>
          <pc:sldMk cId="1131089823" sldId="313"/>
        </pc:sldMkLst>
        <pc:spChg chg="mod">
          <ac:chgData name="Jo Claes" userId="d64208f3-0076-4064-b6ac-7d8ee9dc279f" providerId="ADAL" clId="{7A1EB1D2-8EA7-4D63-A3D6-516C329A7ADA}" dt="2020-01-07T13:37:14.368" v="272" actId="20577"/>
          <ac:spMkLst>
            <pc:docMk/>
            <pc:sldMk cId="1131089823" sldId="313"/>
            <ac:spMk id="5" creationId="{00000000-0000-0000-0000-000000000000}"/>
          </ac:spMkLst>
        </pc:spChg>
        <pc:picChg chg="del">
          <ac:chgData name="Jo Claes" userId="d64208f3-0076-4064-b6ac-7d8ee9dc279f" providerId="ADAL" clId="{7A1EB1D2-8EA7-4D63-A3D6-516C329A7ADA}" dt="2020-01-07T13:37:16.528" v="273" actId="478"/>
          <ac:picMkLst>
            <pc:docMk/>
            <pc:sldMk cId="1131089823" sldId="313"/>
            <ac:picMk id="4" creationId="{00000000-0000-0000-0000-000000000000}"/>
          </ac:picMkLst>
        </pc:picChg>
        <pc:picChg chg="add mod ord modCrop">
          <ac:chgData name="Jo Claes" userId="d64208f3-0076-4064-b6ac-7d8ee9dc279f" providerId="ADAL" clId="{7A1EB1D2-8EA7-4D63-A3D6-516C329A7ADA}" dt="2020-01-07T13:37:39.342" v="280" actId="171"/>
          <ac:picMkLst>
            <pc:docMk/>
            <pc:sldMk cId="1131089823" sldId="313"/>
            <ac:picMk id="7" creationId="{3D8EC959-7203-4E7A-9F27-C5EDBC7147BA}"/>
          </ac:picMkLst>
        </pc:picChg>
      </pc:sldChg>
    </pc:docChg>
  </pc:docChgLst>
  <pc:docChgLst>
    <pc:chgData name="Jo Claes" userId="d64208f3-0076-4064-b6ac-7d8ee9dc279f" providerId="ADAL" clId="{39EACF45-B1E9-4A17-9FA3-D23157FE1C49}"/>
    <pc:docChg chg="modSld">
      <pc:chgData name="Jo Claes" userId="d64208f3-0076-4064-b6ac-7d8ee9dc279f" providerId="ADAL" clId="{39EACF45-B1E9-4A17-9FA3-D23157FE1C49}" dt="2020-01-31T09:25:12.179" v="1"/>
      <pc:docMkLst>
        <pc:docMk/>
      </pc:docMkLst>
      <pc:sldChg chg="modSp">
        <pc:chgData name="Jo Claes" userId="d64208f3-0076-4064-b6ac-7d8ee9dc279f" providerId="ADAL" clId="{39EACF45-B1E9-4A17-9FA3-D23157FE1C49}" dt="2020-01-31T09:25:12.179" v="1"/>
        <pc:sldMkLst>
          <pc:docMk/>
          <pc:sldMk cId="1876394086" sldId="291"/>
        </pc:sldMkLst>
        <pc:spChg chg="mod">
          <ac:chgData name="Jo Claes" userId="d64208f3-0076-4064-b6ac-7d8ee9dc279f" providerId="ADAL" clId="{39EACF45-B1E9-4A17-9FA3-D23157FE1C49}" dt="2020-01-31T09:25:12.179" v="1"/>
          <ac:spMkLst>
            <pc:docMk/>
            <pc:sldMk cId="1876394086" sldId="291"/>
            <ac:spMk id="3" creationId="{00000000-0000-0000-0000-000000000000}"/>
          </ac:spMkLst>
        </pc:spChg>
      </pc:sldChg>
      <pc:sldChg chg="modSp">
        <pc:chgData name="Jo Claes" userId="d64208f3-0076-4064-b6ac-7d8ee9dc279f" providerId="ADAL" clId="{39EACF45-B1E9-4A17-9FA3-D23157FE1C49}" dt="2020-01-31T09:20:32.525" v="0"/>
        <pc:sldMkLst>
          <pc:docMk/>
          <pc:sldMk cId="1961601532" sldId="299"/>
        </pc:sldMkLst>
        <pc:spChg chg="mod">
          <ac:chgData name="Jo Claes" userId="d64208f3-0076-4064-b6ac-7d8ee9dc279f" providerId="ADAL" clId="{39EACF45-B1E9-4A17-9FA3-D23157FE1C49}" dt="2020-01-31T09:20:32.525" v="0"/>
          <ac:spMkLst>
            <pc:docMk/>
            <pc:sldMk cId="1961601532" sldId="299"/>
            <ac:spMk id="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1458151064457E-2"/>
          <c:y val="3.151359635373098E-2"/>
          <c:w val="0.89089360357733061"/>
          <c:h val="0.81515951614815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Sheet1!$A$2:$A$9</c:f>
              <c:strCache>
                <c:ptCount val="8"/>
                <c:pt idx="0">
                  <c:v>Ladrillos</c:v>
                </c:pt>
                <c:pt idx="1">
                  <c:v>Cemento</c:v>
                </c:pt>
                <c:pt idx="2">
                  <c:v>Acero</c:v>
                </c:pt>
                <c:pt idx="3">
                  <c:v>Madera</c:v>
                </c:pt>
                <c:pt idx="4">
                  <c:v>Polimeros Artificiales</c:v>
                </c:pt>
                <c:pt idx="5">
                  <c:v>Vidrio Artificial</c:v>
                </c:pt>
                <c:pt idx="6">
                  <c:v>Aluminio</c:v>
                </c:pt>
                <c:pt idx="7">
                  <c:v>Acero Inoxidable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4185</c:v>
                </c:pt>
                <c:pt idx="1">
                  <c:v>3545</c:v>
                </c:pt>
                <c:pt idx="2">
                  <c:v>1690</c:v>
                </c:pt>
                <c:pt idx="3">
                  <c:v>887</c:v>
                </c:pt>
                <c:pt idx="4">
                  <c:v>348</c:v>
                </c:pt>
                <c:pt idx="5">
                  <c:v>75</c:v>
                </c:pt>
                <c:pt idx="6">
                  <c:v>64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2D-41B5-96CB-D5B16E4E5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442128"/>
        <c:axId val="223448792"/>
      </c:barChart>
      <c:catAx>
        <c:axId val="22344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/>
        </c:spPr>
        <c:txPr>
          <a:bodyPr/>
          <a:lstStyle/>
          <a:p>
            <a:pPr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3448792"/>
        <c:crosses val="autoZero"/>
        <c:auto val="1"/>
        <c:lblAlgn val="ctr"/>
        <c:lblOffset val="100"/>
        <c:noMultiLvlLbl val="0"/>
      </c:catAx>
      <c:valAx>
        <c:axId val="223448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44212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12" cy="49410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789" y="0"/>
            <a:ext cx="2945712" cy="494107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E0B30A55-8F2A-4CA2-A0D9-B6BCFC2E27EC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5391"/>
            <a:ext cx="2945712" cy="494106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789" y="9375391"/>
            <a:ext cx="2945712" cy="494106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E8EB4EC3-75C9-4FF7-B520-5296E9D3E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833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545" y="0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61C3FC1B-1360-4953-A911-6C5EDFE56089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9" y="4688761"/>
            <a:ext cx="5436870" cy="4441984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5808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545" y="9375808"/>
            <a:ext cx="2944971" cy="493554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CAD31F2-D280-4941-9FB1-46DCA8BCB0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13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endParaRPr lang="fr-F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15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Stainless</a:t>
            </a:r>
            <a:r>
              <a:rPr lang="fr-FR" dirty="0"/>
              <a:t> </a:t>
            </a:r>
            <a:r>
              <a:rPr lang="fr-FR" dirty="0" err="1"/>
              <a:t>steel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« </a:t>
            </a:r>
            <a:r>
              <a:rPr lang="fr-FR" dirty="0" err="1"/>
              <a:t>recent</a:t>
            </a:r>
            <a:r>
              <a:rPr lang="fr-FR" dirty="0"/>
              <a:t> » </a:t>
            </a:r>
            <a:r>
              <a:rPr lang="fr-FR" dirty="0" err="1"/>
              <a:t>material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251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6595" indent="-28330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3224" indent="-22664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651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9803" indent="-22664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3093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46381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99672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52959" indent="-22664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08DFE-814D-448A-858D-393499C073AA}" type="slidenum">
              <a:rPr lang="en-US"/>
              <a:pPr eaLnBrk="1" hangingPunct="1"/>
              <a:t>10</a:t>
            </a:fld>
            <a:endParaRPr lang="en-US" dirty="0"/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5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73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00"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>www.ssina.com </a:t>
            </a:r>
          </a:p>
          <a:p>
            <a:pPr defTabSz="911200">
              <a:defRPr/>
            </a:pPr>
            <a:r>
              <a:rPr lang="en-US" dirty="0">
                <a:cs typeface="Arial" pitchFamily="34" charset="0"/>
              </a:rPr>
              <a:t>Source : Specialty Steel Industry of North America, S</a:t>
            </a:r>
            <a:r>
              <a:rPr lang="de-DE" dirty="0">
                <a:cs typeface="Arial" pitchFamily="34" charset="0"/>
              </a:rPr>
              <a:t>tainless Steel Information Center (www.ssina.com)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57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35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7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Sources:</a:t>
            </a:r>
          </a:p>
          <a:p>
            <a:r>
              <a:rPr lang="fr-FR" dirty="0"/>
              <a:t>http://en.wikipedia.org/wiki/Stonecutters_Bridge</a:t>
            </a:r>
          </a:p>
          <a:p>
            <a:r>
              <a:rPr lang="fr-FR" dirty="0"/>
              <a:t>http://www.menainfra.com/article/Nickel-containing-materials-contribute-towards-a-sustainable-society/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42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006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4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4050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58775" y="6525344"/>
            <a:ext cx="8426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ISSF ●  K. Hasenclever</a:t>
            </a:r>
            <a:r>
              <a:rPr lang="en-US" sz="1000" baseline="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noProof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fld id="{1076F9C0-961C-4986-A479-894E54847DB0}" type="datetimeFigureOut">
              <a:rPr lang="en-US" sz="1000" noProof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1/31/2020</a:t>
            </a:fld>
            <a:endParaRPr lang="en-US" sz="1000" baseline="0" noProof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4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795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67969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776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5601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956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8613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09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86493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44919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2590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01206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591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113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72671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927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260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13088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7086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941447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3173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4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9708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282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510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7420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13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985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3154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845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16719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FR" sz="1600" b="1" dirty="0">
                <a:solidFill>
                  <a:schemeClr val="bg1"/>
                </a:solidFill>
              </a:rPr>
              <a:t>¿</a:t>
            </a:r>
            <a:r>
              <a:rPr lang="fr-FR" sz="1600" b="1" dirty="0" err="1">
                <a:solidFill>
                  <a:schemeClr val="bg1"/>
                </a:solidFill>
              </a:rPr>
              <a:t>Por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qué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emplear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aceros</a:t>
            </a:r>
            <a:r>
              <a:rPr lang="fr-FR" sz="1600" b="1" dirty="0">
                <a:solidFill>
                  <a:schemeClr val="bg1"/>
                </a:solidFill>
              </a:rPr>
              <a:t> </a:t>
            </a:r>
            <a:r>
              <a:rPr lang="fr-FR" sz="1600" b="1" dirty="0" err="1">
                <a:solidFill>
                  <a:schemeClr val="bg1"/>
                </a:solidFill>
              </a:rPr>
              <a:t>inoxidables</a:t>
            </a:r>
            <a:r>
              <a:rPr lang="fr-FR" sz="1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DC9DC11-BD25-480D-811A-D8D5A6A2F056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2541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2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AD88-7AB7-4352-89B4-BF917C658D0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17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EC7F-79ED-4C17-9829-92AE53B2AB65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2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o.org/faostat/en/#data/FO" TargetMode="External"/><Relationship Id="rId13" Type="http://schemas.openxmlformats.org/officeDocument/2006/relationships/hyperlink" Target="https://extranet.worldstainless.org/statistics/stainless-steel-meltshop-production/" TargetMode="External"/><Relationship Id="rId18" Type="http://schemas.openxmlformats.org/officeDocument/2006/relationships/hyperlink" Target="http://www.nace.org/Publications/Cost-of-Corrosion-Study/" TargetMode="External"/><Relationship Id="rId3" Type="http://schemas.openxmlformats.org/officeDocument/2006/relationships/hyperlink" Target="http://www.hablakilns.com/the-brick-industry/the-brick-market/" TargetMode="External"/><Relationship Id="rId7" Type="http://schemas.openxmlformats.org/officeDocument/2006/relationships/hyperlink" Target="http://www.globalcastingmagazine.com/" TargetMode="External"/><Relationship Id="rId12" Type="http://schemas.openxmlformats.org/officeDocument/2006/relationships/hyperlink" Target="http://www.world-aluminium.org/statistics/primary-aluminium-production/" TargetMode="External"/><Relationship Id="rId17" Type="http://schemas.openxmlformats.org/officeDocument/2006/relationships/hyperlink" Target="http://www.nickelinstitute.org/~/Media/Files/TechnicalLiterature/CapabilitiesandLimitationsofArchitecturalMetalsandMetalsforCorrosionResistanceI_14057a_.pdf" TargetMode="External"/><Relationship Id="rId2" Type="http://schemas.openxmlformats.org/officeDocument/2006/relationships/hyperlink" Target="https://worldstainless.org/" TargetMode="External"/><Relationship Id="rId16" Type="http://schemas.openxmlformats.org/officeDocument/2006/relationships/hyperlink" Target="http://www-mdp.eng.cam.ac.uk/web/library/enginfo/cueddatabooks/material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steel.org/" TargetMode="External"/><Relationship Id="rId11" Type="http://schemas.openxmlformats.org/officeDocument/2006/relationships/hyperlink" Target="https://www.statista.com/statistics/609964/flat-glass-market-key-info-globally-projection/" TargetMode="External"/><Relationship Id="rId5" Type="http://schemas.openxmlformats.org/officeDocument/2006/relationships/hyperlink" Target="https://cembureau.eu/cement-101/key-facts-figures/" TargetMode="External"/><Relationship Id="rId15" Type="http://schemas.openxmlformats.org/officeDocument/2006/relationships/hyperlink" Target="http://www.ssina.com/overview/markets.html" TargetMode="External"/><Relationship Id="rId10" Type="http://schemas.openxmlformats.org/officeDocument/2006/relationships/hyperlink" Target="http://www.glassforeurope.com/en/industry/global-market-structure.php" TargetMode="External"/><Relationship Id="rId19" Type="http://schemas.openxmlformats.org/officeDocument/2006/relationships/hyperlink" Target="https://european-aluminium.eu/media/1310/en-metals-for-buildings-essential-fully-recyclable.pdf" TargetMode="External"/><Relationship Id="rId4" Type="http://schemas.openxmlformats.org/officeDocument/2006/relationships/hyperlink" Target="http://wiki.answers.com/Q/What_is_the_weight_of_a_red_clay_brick_in_Kilograms" TargetMode="External"/><Relationship Id="rId9" Type="http://schemas.openxmlformats.org/officeDocument/2006/relationships/hyperlink" Target="https://www.plasticseurope.org/en/resources/market-data" TargetMode="External"/><Relationship Id="rId14" Type="http://schemas.openxmlformats.org/officeDocument/2006/relationships/hyperlink" Target="http://www.withbotheyesopen.com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stainless.org/files/issf/non-image-files/PDF/Structural/Stonecutters_Bridge_Towers.pdf" TargetMode="External"/><Relationship Id="rId3" Type="http://schemas.openxmlformats.org/officeDocument/2006/relationships/hyperlink" Target="http://www.tour-eiffel.net/" TargetMode="External"/><Relationship Id="rId7" Type="http://schemas.openxmlformats.org/officeDocument/2006/relationships/hyperlink" Target="http://goldengatebridge.org/research/facts.php#IronworkersPainters" TargetMode="External"/><Relationship Id="rId2" Type="http://schemas.openxmlformats.org/officeDocument/2006/relationships/hyperlink" Target="http://www.corrosioncos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ickelinstitute.org/library/?opt_perpage=20&amp;opt_layout=grid&amp;searchTerm=11023&amp;page=1" TargetMode="External"/><Relationship Id="rId5" Type="http://schemas.openxmlformats.org/officeDocument/2006/relationships/hyperlink" Target="http://en.wikipedia.org/wiki/Chrysler_Building" TargetMode="External"/><Relationship Id="rId4" Type="http://schemas.openxmlformats.org/officeDocument/2006/relationships/hyperlink" Target="http://corrosion-doctors.org/Landmarks/Eiffel.htm" TargetMode="External"/><Relationship Id="rId9" Type="http://schemas.openxmlformats.org/officeDocument/2006/relationships/hyperlink" Target="https://www.worldstainless.org/Files/issf/non-image-files/PDF/ISSF_Stainless_Steel_in_Figures_2019_English_public_versio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didáctico</a:t>
            </a:r>
            <a:r>
              <a:rPr lang="fr-FR" dirty="0"/>
              <a:t> para </a:t>
            </a:r>
            <a:r>
              <a:rPr lang="fr-FR" dirty="0" err="1"/>
              <a:t>docentes</a:t>
            </a:r>
            <a:r>
              <a:rPr lang="fr-FR" dirty="0"/>
              <a:t> en  </a:t>
            </a:r>
            <a:r>
              <a:rPr lang="fr-FR" dirty="0" err="1"/>
              <a:t>Arquitectura</a:t>
            </a:r>
            <a:r>
              <a:rPr lang="fr-FR" dirty="0"/>
              <a:t> e </a:t>
            </a:r>
            <a:r>
              <a:rPr lang="fr-FR" dirty="0" err="1"/>
              <a:t>Ingenieria</a:t>
            </a:r>
            <a:r>
              <a:rPr lang="fr-FR" dirty="0"/>
              <a:t> Civil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b="1" dirty="0" err="1">
                <a:solidFill>
                  <a:srgbClr val="FF0000"/>
                </a:solidFill>
              </a:rPr>
              <a:t>Capítulo</a:t>
            </a:r>
            <a:r>
              <a:rPr lang="fr-FR" sz="4000" b="1" dirty="0">
                <a:solidFill>
                  <a:srgbClr val="FF0000"/>
                </a:solidFill>
              </a:rPr>
              <a:t> 3</a:t>
            </a:r>
          </a:p>
          <a:p>
            <a:r>
              <a:rPr lang="fr-FR" sz="4000" b="1" dirty="0">
                <a:solidFill>
                  <a:srgbClr val="FF0000"/>
                </a:solidFill>
              </a:rPr>
              <a:t>¿</a:t>
            </a:r>
            <a:r>
              <a:rPr lang="fr-FR" sz="4000" b="1" dirty="0" err="1">
                <a:solidFill>
                  <a:srgbClr val="FF0000"/>
                </a:solidFill>
              </a:rPr>
              <a:t>Por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qué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emplear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aceros</a:t>
            </a:r>
            <a:r>
              <a:rPr lang="fr-FR" sz="4000" b="1" dirty="0">
                <a:solidFill>
                  <a:srgbClr val="FF0000"/>
                </a:solidFill>
              </a:rPr>
              <a:t> </a:t>
            </a:r>
            <a:r>
              <a:rPr lang="fr-FR" sz="4000" b="1" dirty="0" err="1">
                <a:solidFill>
                  <a:srgbClr val="FF0000"/>
                </a:solidFill>
              </a:rPr>
              <a:t>inoxidables</a:t>
            </a:r>
            <a:r>
              <a:rPr lang="fr-FR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56133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err="1"/>
              <a:t>Producción</a:t>
            </a:r>
            <a:r>
              <a:rPr lang="fr-FR" sz="3200" dirty="0"/>
              <a:t> </a:t>
            </a:r>
            <a:r>
              <a:rPr lang="fr-FR" sz="3200" dirty="0" err="1"/>
              <a:t>mundial</a:t>
            </a:r>
            <a:r>
              <a:rPr lang="fr-FR" sz="3200" dirty="0"/>
              <a:t> de </a:t>
            </a:r>
            <a:r>
              <a:rPr lang="fr-FR" sz="3200" dirty="0" err="1"/>
              <a:t>acero</a:t>
            </a:r>
            <a:r>
              <a:rPr lang="fr-FR" sz="3200" dirty="0"/>
              <a:t> </a:t>
            </a:r>
            <a:r>
              <a:rPr lang="fr-FR" sz="3200" dirty="0" err="1"/>
              <a:t>inoxidable</a:t>
            </a:r>
            <a:r>
              <a:rPr lang="fr-FR" sz="3200" dirty="0"/>
              <a:t>           </a:t>
            </a:r>
            <a:r>
              <a:rPr lang="fr-FR" sz="3200" dirty="0" err="1"/>
              <a:t>por</a:t>
            </a:r>
            <a:r>
              <a:rPr lang="fr-FR" sz="3200" dirty="0"/>
              <a:t> areas</a:t>
            </a:r>
            <a:r>
              <a:rPr lang="fr-FR" sz="3200" baseline="50000" dirty="0"/>
              <a:t>2</a:t>
            </a:r>
            <a:endParaRPr lang="nl-BE" sz="3200" baseline="50000" dirty="0"/>
          </a:p>
        </p:txBody>
      </p:sp>
      <p:sp>
        <p:nvSpPr>
          <p:cNvPr id="5" name="TextBox 4"/>
          <p:cNvSpPr txBox="1"/>
          <p:nvPr/>
        </p:nvSpPr>
        <p:spPr>
          <a:xfrm rot="1948694">
            <a:off x="7405934" y="365942"/>
            <a:ext cx="140301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Nueva</a:t>
            </a:r>
            <a:r>
              <a:rPr lang="fr-FR" b="1" dirty="0">
                <a:solidFill>
                  <a:srgbClr val="FF0000"/>
                </a:solidFill>
              </a:rPr>
              <a:t> ! </a:t>
            </a:r>
          </a:p>
        </p:txBody>
      </p:sp>
      <p:sp>
        <p:nvSpPr>
          <p:cNvPr id="6" name="Oval 5"/>
          <p:cNvSpPr/>
          <p:nvPr/>
        </p:nvSpPr>
        <p:spPr>
          <a:xfrm>
            <a:off x="48414" y="846294"/>
            <a:ext cx="2592288" cy="75608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La demanda sigue </a:t>
            </a:r>
            <a:r>
              <a:rPr lang="fr-FR" dirty="0" err="1">
                <a:solidFill>
                  <a:srgbClr val="0070C0"/>
                </a:solidFill>
              </a:rPr>
              <a:t>creciendo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43D09-1DBF-4CA0-A2FB-EDCDCB448476}"/>
              </a:ext>
            </a:extLst>
          </p:cNvPr>
          <p:cNvSpPr txBox="1"/>
          <p:nvPr/>
        </p:nvSpPr>
        <p:spPr>
          <a:xfrm>
            <a:off x="539552" y="134076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/>
              <a:t>Producción de acería de acero inoxidable (equivalente en desbaste/lingote) por zona x1.000 toneladas.</a:t>
            </a:r>
          </a:p>
          <a:p>
            <a:r>
              <a:rPr lang="nl-BE" sz="1400" dirty="0"/>
              <a:t>Otros: Brasil, Rusia, Sudáfrica, Corea del Sur, Indonesia</a:t>
            </a:r>
            <a:endParaRPr lang="en-GB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6C8FB1-C43E-4068-AA24-892C28F484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184" y="1872928"/>
            <a:ext cx="833763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Compound </a:t>
            </a:r>
            <a:r>
              <a:rPr lang="fr-FR" sz="3200" dirty="0" err="1"/>
              <a:t>annual</a:t>
            </a:r>
            <a:r>
              <a:rPr lang="fr-FR" sz="3200" dirty="0"/>
              <a:t> </a:t>
            </a:r>
            <a:r>
              <a:rPr lang="fr-FR" sz="3200" dirty="0" err="1"/>
              <a:t>growth</a:t>
            </a:r>
            <a:r>
              <a:rPr lang="fr-FR" sz="3200" dirty="0"/>
              <a:t> of world </a:t>
            </a:r>
            <a:r>
              <a:rPr lang="fr-FR" sz="3200" dirty="0" err="1"/>
              <a:t>Stainless</a:t>
            </a:r>
            <a:r>
              <a:rPr lang="fr-FR" sz="3200" dirty="0"/>
              <a:t> </a:t>
            </a:r>
            <a:r>
              <a:rPr lang="fr-FR" sz="3200" dirty="0" err="1"/>
              <a:t>Steel</a:t>
            </a:r>
            <a:r>
              <a:rPr lang="fr-FR" sz="3200" dirty="0"/>
              <a:t> </a:t>
            </a:r>
            <a:r>
              <a:rPr lang="fr-FR" sz="3200" dirty="0" err="1"/>
              <a:t>meltshop</a:t>
            </a:r>
            <a:r>
              <a:rPr lang="fr-FR" sz="3200" dirty="0"/>
              <a:t> production</a:t>
            </a:r>
            <a:r>
              <a:rPr lang="fr-FR" sz="3200" baseline="30000" dirty="0"/>
              <a:t>22</a:t>
            </a:r>
            <a:r>
              <a:rPr lang="fr-FR" sz="3200" dirty="0"/>
              <a:t> </a:t>
            </a:r>
            <a:r>
              <a:rPr lang="fr-FR" sz="2400" dirty="0"/>
              <a:t>(Millions of </a:t>
            </a:r>
            <a:r>
              <a:rPr lang="fr-FR" sz="2400" dirty="0" err="1"/>
              <a:t>Metric</a:t>
            </a:r>
            <a:r>
              <a:rPr lang="fr-FR" sz="2400" dirty="0"/>
              <a:t> tons)</a:t>
            </a:r>
            <a:endParaRPr lang="en-US" sz="3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11</a:t>
            </a:fld>
            <a:endParaRPr lang="fr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EC959-7203-4E7A-9F27-C5EDBC714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506" y="1772816"/>
            <a:ext cx="8229600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621034">
            <a:off x="5769604" y="1829018"/>
            <a:ext cx="15471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Actualizado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08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¿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usar</a:t>
            </a:r>
            <a:r>
              <a:rPr lang="fr-FR" dirty="0"/>
              <a:t> el </a:t>
            </a:r>
            <a:r>
              <a:rPr lang="fr-FR" dirty="0" err="1"/>
              <a:t>acero</a:t>
            </a:r>
            <a:r>
              <a:rPr lang="fr-FR" dirty="0"/>
              <a:t> </a:t>
            </a:r>
            <a:r>
              <a:rPr lang="fr-FR" dirty="0" err="1"/>
              <a:t>inoxidable</a:t>
            </a:r>
            <a:r>
              <a:rPr lang="fr-FR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8141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Debido</a:t>
            </a:r>
            <a:r>
              <a:rPr lang="en-US" sz="3200" dirty="0"/>
              <a:t> a </a:t>
            </a:r>
            <a:r>
              <a:rPr lang="en-US" sz="3200" dirty="0" err="1"/>
              <a:t>sus</a:t>
            </a:r>
            <a:r>
              <a:rPr lang="en-US" sz="3200" dirty="0"/>
              <a:t> </a:t>
            </a:r>
            <a:r>
              <a:rPr lang="en-US" sz="3200" dirty="0" err="1"/>
              <a:t>excelentes</a:t>
            </a:r>
            <a:r>
              <a:rPr lang="en-US" sz="3200" dirty="0"/>
              <a:t> </a:t>
            </a:r>
            <a:r>
              <a:rPr lang="en-US" sz="3200" dirty="0" err="1"/>
              <a:t>propiedades</a:t>
            </a:r>
            <a:endParaRPr lang="fr-F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Resistencia a </a:t>
            </a:r>
            <a:r>
              <a:rPr lang="en-US" b="1" u="sng" dirty="0" err="1"/>
              <a:t>corrosión</a:t>
            </a:r>
            <a:endParaRPr lang="en-US" dirty="0"/>
          </a:p>
          <a:p>
            <a:pPr lvl="1"/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ambientes:De</a:t>
            </a:r>
            <a:r>
              <a:rPr lang="en-US" dirty="0"/>
              <a:t> tropical a polar, mar o </a:t>
            </a:r>
            <a:r>
              <a:rPr lang="en-US" dirty="0" err="1"/>
              <a:t>desierto</a:t>
            </a:r>
            <a:r>
              <a:rPr lang="en-US" dirty="0"/>
              <a:t>, </a:t>
            </a:r>
            <a:r>
              <a:rPr lang="en-US" dirty="0" err="1"/>
              <a:t>contaminado</a:t>
            </a:r>
            <a:r>
              <a:rPr lang="en-US" dirty="0"/>
              <a:t> o no..</a:t>
            </a:r>
          </a:p>
          <a:p>
            <a:pPr lvl="1"/>
            <a:r>
              <a:rPr lang="en-US" dirty="0"/>
              <a:t>Se auto </a:t>
            </a:r>
            <a:r>
              <a:rPr lang="en-US" dirty="0" err="1"/>
              <a:t>repara</a:t>
            </a:r>
            <a:r>
              <a:rPr lang="en-US" dirty="0"/>
              <a:t> a </a:t>
            </a:r>
            <a:r>
              <a:rPr lang="en-US" dirty="0" err="1"/>
              <a:t>diferencia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tratamientos</a:t>
            </a:r>
            <a:r>
              <a:rPr lang="en-US" dirty="0"/>
              <a:t> </a:t>
            </a:r>
            <a:r>
              <a:rPr lang="en-US" dirty="0" err="1"/>
              <a:t>superficiales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Gran </a:t>
            </a:r>
            <a:r>
              <a:rPr lang="en-US" b="1" u="sng" dirty="0" err="1"/>
              <a:t>durabilidad</a:t>
            </a:r>
            <a:r>
              <a:rPr lang="en-US" dirty="0"/>
              <a:t> con </a:t>
            </a:r>
            <a:r>
              <a:rPr lang="en-US" dirty="0" err="1"/>
              <a:t>poco</a:t>
            </a:r>
            <a:r>
              <a:rPr lang="en-US" dirty="0"/>
              <a:t> o </a:t>
            </a:r>
            <a:r>
              <a:rPr lang="en-US" dirty="0" err="1"/>
              <a:t>nulo</a:t>
            </a:r>
            <a:r>
              <a:rPr lang="en-US" dirty="0"/>
              <a:t> </a:t>
            </a:r>
            <a:r>
              <a:rPr lang="en-US" dirty="0" err="1"/>
              <a:t>mantenimiento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Gran </a:t>
            </a:r>
            <a:r>
              <a:rPr lang="en-US" b="1" u="sng" dirty="0" err="1"/>
              <a:t>abanico</a:t>
            </a:r>
            <a:r>
              <a:rPr lang="en-US" b="1" u="sng" dirty="0"/>
              <a:t> de </a:t>
            </a:r>
            <a:r>
              <a:rPr lang="en-US" b="1" u="sng" dirty="0" err="1"/>
              <a:t>propiedades</a:t>
            </a:r>
            <a:r>
              <a:rPr lang="en-US" b="1" u="sng" dirty="0"/>
              <a:t> </a:t>
            </a:r>
            <a:r>
              <a:rPr lang="en-US" b="1" u="sng" dirty="0" err="1"/>
              <a:t>mecanicas</a:t>
            </a:r>
            <a:r>
              <a:rPr lang="en-US" dirty="0"/>
              <a:t> </a:t>
            </a:r>
            <a:r>
              <a:rPr lang="en-US" dirty="0" err="1"/>
              <a:t>consecuencia</a:t>
            </a:r>
            <a:r>
              <a:rPr lang="en-US" dirty="0"/>
              <a:t> de las multiples </a:t>
            </a:r>
            <a:r>
              <a:rPr lang="en-US" dirty="0" err="1"/>
              <a:t>familias</a:t>
            </a:r>
            <a:r>
              <a:rPr lang="en-US" dirty="0"/>
              <a:t> de </a:t>
            </a:r>
            <a:r>
              <a:rPr lang="en-US" dirty="0" err="1"/>
              <a:t>aceros</a:t>
            </a:r>
            <a:r>
              <a:rPr lang="en-US" dirty="0"/>
              <a:t> </a:t>
            </a:r>
            <a:r>
              <a:rPr lang="en-US" dirty="0" err="1"/>
              <a:t>inoxidables</a:t>
            </a:r>
            <a:r>
              <a:rPr lang="en-US" dirty="0"/>
              <a:t>(Cr-Ni </a:t>
            </a:r>
            <a:r>
              <a:rPr lang="en-US" dirty="0" err="1"/>
              <a:t>Austeniticos</a:t>
            </a:r>
            <a:r>
              <a:rPr lang="en-US" dirty="0"/>
              <a:t> – Cr-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en-US" dirty="0" err="1"/>
              <a:t>Austeniticos</a:t>
            </a:r>
            <a:r>
              <a:rPr lang="en-US" dirty="0"/>
              <a:t> – Cr </a:t>
            </a:r>
            <a:r>
              <a:rPr lang="en-US" dirty="0" err="1"/>
              <a:t>Ferriticos</a:t>
            </a:r>
            <a:r>
              <a:rPr lang="en-US" dirty="0"/>
              <a:t> – Duplex – Cr C </a:t>
            </a:r>
            <a:r>
              <a:rPr lang="en-US" dirty="0" err="1"/>
              <a:t>Martensiticos</a:t>
            </a:r>
            <a:r>
              <a:rPr lang="en-US" dirty="0"/>
              <a:t>) </a:t>
            </a:r>
            <a:r>
              <a:rPr lang="en-US" dirty="0" err="1"/>
              <a:t>ahora</a:t>
            </a:r>
            <a:r>
              <a:rPr lang="en-US" dirty="0"/>
              <a:t> </a:t>
            </a:r>
            <a:r>
              <a:rPr lang="en-US" dirty="0" err="1"/>
              <a:t>incluidos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códigos</a:t>
            </a:r>
            <a:r>
              <a:rPr lang="en-US" dirty="0"/>
              <a:t> de </a:t>
            </a:r>
            <a:r>
              <a:rPr lang="en-US" dirty="0" err="1"/>
              <a:t>edificacion</a:t>
            </a:r>
            <a:r>
              <a:rPr lang="en-US" dirty="0"/>
              <a:t>.  </a:t>
            </a:r>
            <a:r>
              <a:rPr lang="en-US" dirty="0" err="1"/>
              <a:t>Ademas</a:t>
            </a:r>
            <a:r>
              <a:rPr lang="en-US" dirty="0"/>
              <a:t> </a:t>
            </a:r>
            <a:r>
              <a:rPr lang="en-US" dirty="0" err="1"/>
              <a:t>presentan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excelente</a:t>
            </a:r>
            <a:r>
              <a:rPr lang="en-US" dirty="0"/>
              <a:t> </a:t>
            </a:r>
            <a:r>
              <a:rPr lang="en-US" dirty="0" err="1"/>
              <a:t>resistencia</a:t>
            </a:r>
            <a:r>
              <a:rPr lang="en-US" dirty="0"/>
              <a:t> al </a:t>
            </a:r>
            <a:r>
              <a:rPr lang="en-US" dirty="0" err="1"/>
              <a:t>fuego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/>
              <a:t>Estéticas</a:t>
            </a:r>
            <a:r>
              <a:rPr lang="en-US" dirty="0"/>
              <a:t>: </a:t>
            </a:r>
            <a:r>
              <a:rPr lang="en-US" dirty="0" err="1"/>
              <a:t>Amplia</a:t>
            </a:r>
            <a:r>
              <a:rPr lang="en-US" dirty="0"/>
              <a:t> </a:t>
            </a:r>
            <a:r>
              <a:rPr lang="en-US" dirty="0" err="1"/>
              <a:t>selección</a:t>
            </a:r>
            <a:r>
              <a:rPr lang="en-US" dirty="0"/>
              <a:t> de </a:t>
            </a:r>
            <a:r>
              <a:rPr lang="en-US" dirty="0" err="1"/>
              <a:t>acabados</a:t>
            </a:r>
            <a:r>
              <a:rPr lang="en-US" dirty="0"/>
              <a:t> y </a:t>
            </a:r>
            <a:r>
              <a:rPr lang="en-US" dirty="0" err="1"/>
              <a:t>colores</a:t>
            </a:r>
            <a:r>
              <a:rPr lang="en-US" dirty="0"/>
              <a:t> </a:t>
            </a:r>
            <a:r>
              <a:rPr lang="en-US" dirty="0" err="1"/>
              <a:t>disponibles</a:t>
            </a:r>
            <a:r>
              <a:rPr lang="en-US" dirty="0"/>
              <a:t>. </a:t>
            </a:r>
            <a:r>
              <a:rPr lang="en-US" dirty="0" err="1"/>
              <a:t>Asimismo</a:t>
            </a:r>
            <a:r>
              <a:rPr lang="en-US" dirty="0"/>
              <a:t> </a:t>
            </a:r>
            <a:r>
              <a:rPr lang="en-US" dirty="0" err="1"/>
              <a:t>presenta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resistencia</a:t>
            </a:r>
            <a:r>
              <a:rPr lang="en-US" dirty="0"/>
              <a:t> al </a:t>
            </a:r>
            <a:r>
              <a:rPr lang="en-US" dirty="0" err="1"/>
              <a:t>vandalismo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publicos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/>
              <a:t>Facil</a:t>
            </a:r>
            <a:r>
              <a:rPr lang="en-US" b="1" u="sng" dirty="0"/>
              <a:t> </a:t>
            </a:r>
            <a:r>
              <a:rPr lang="en-US" b="1" u="sng" dirty="0" err="1"/>
              <a:t>fabricacion</a:t>
            </a:r>
            <a:r>
              <a:rPr lang="en-US" b="1" u="sng" dirty="0"/>
              <a:t> y </a:t>
            </a:r>
            <a:r>
              <a:rPr lang="en-US" b="1" u="sng" dirty="0" err="1"/>
              <a:t>unión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/>
              <a:t>Sostenibilidad</a:t>
            </a:r>
            <a:r>
              <a:rPr lang="en-US" b="1" u="sng" dirty="0"/>
              <a:t> </a:t>
            </a:r>
            <a:r>
              <a:rPr lang="en-US" b="1" u="sng" dirty="0" err="1"/>
              <a:t>excelente</a:t>
            </a:r>
            <a:endParaRPr lang="fr-FR" dirty="0"/>
          </a:p>
          <a:p>
            <a:pPr lvl="1"/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larga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servicio</a:t>
            </a:r>
            <a:r>
              <a:rPr lang="en-US" dirty="0"/>
              <a:t> con </a:t>
            </a:r>
            <a:r>
              <a:rPr lang="en-US" dirty="0" err="1"/>
              <a:t>poco</a:t>
            </a:r>
            <a:r>
              <a:rPr lang="en-US" dirty="0"/>
              <a:t> o </a:t>
            </a:r>
            <a:r>
              <a:rPr lang="en-US" dirty="0" err="1"/>
              <a:t>nulo</a:t>
            </a:r>
            <a:r>
              <a:rPr lang="en-US" dirty="0"/>
              <a:t> </a:t>
            </a:r>
            <a:r>
              <a:rPr lang="en-US" dirty="0" err="1"/>
              <a:t>mantenimiento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100% </a:t>
            </a:r>
            <a:r>
              <a:rPr lang="en-US" dirty="0" err="1"/>
              <a:t>reciclable</a:t>
            </a:r>
            <a:r>
              <a:rPr lang="en-US" dirty="0"/>
              <a:t> (y </a:t>
            </a:r>
            <a:r>
              <a:rPr lang="en-US" dirty="0" err="1"/>
              <a:t>más</a:t>
            </a:r>
            <a:r>
              <a:rPr lang="en-US" dirty="0"/>
              <a:t> del 85% </a:t>
            </a:r>
            <a:r>
              <a:rPr lang="en-US" dirty="0" err="1"/>
              <a:t>reciclado</a:t>
            </a:r>
            <a:r>
              <a:rPr lang="en-US" dirty="0"/>
              <a:t>) al final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vida</a:t>
            </a:r>
            <a:r>
              <a:rPr lang="en-US" dirty="0"/>
              <a:t> </a:t>
            </a:r>
            <a:r>
              <a:rPr lang="en-US" dirty="0" err="1"/>
              <a:t>util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acero</a:t>
            </a:r>
            <a:r>
              <a:rPr lang="en-US" dirty="0"/>
              <a:t> </a:t>
            </a:r>
            <a:r>
              <a:rPr lang="en-US" dirty="0" err="1"/>
              <a:t>inoxidable</a:t>
            </a:r>
            <a:r>
              <a:rPr lang="en-US" dirty="0"/>
              <a:t> sin </a:t>
            </a:r>
            <a:r>
              <a:rPr lang="en-US" dirty="0" err="1"/>
              <a:t>perdida</a:t>
            </a:r>
            <a:r>
              <a:rPr lang="en-US" dirty="0"/>
              <a:t> de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propiedades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/>
              <a:t>Seguro</a:t>
            </a:r>
            <a:r>
              <a:rPr lang="en-US" b="1" u="sng" dirty="0"/>
              <a:t> e </a:t>
            </a:r>
            <a:r>
              <a:rPr lang="en-US" b="1" u="sng" dirty="0" err="1"/>
              <a:t>Higienico</a:t>
            </a:r>
            <a:r>
              <a:rPr lang="en-US" dirty="0"/>
              <a:t>: </a:t>
            </a:r>
            <a:r>
              <a:rPr lang="en-US" dirty="0" err="1"/>
              <a:t>Inerte</a:t>
            </a:r>
            <a:r>
              <a:rPr lang="en-US" dirty="0"/>
              <a:t>,  no se </a:t>
            </a:r>
            <a:r>
              <a:rPr lang="en-US" dirty="0" err="1"/>
              <a:t>contamina</a:t>
            </a:r>
            <a:r>
              <a:rPr lang="en-US" dirty="0"/>
              <a:t>, </a:t>
            </a:r>
            <a:r>
              <a:rPr lang="en-US" dirty="0" err="1"/>
              <a:t>facil</a:t>
            </a:r>
            <a:r>
              <a:rPr lang="en-US" dirty="0"/>
              <a:t> de </a:t>
            </a:r>
            <a:r>
              <a:rPr lang="en-US" dirty="0" err="1"/>
              <a:t>limpiar</a:t>
            </a:r>
            <a:r>
              <a:rPr lang="en-US" dirty="0"/>
              <a:t> y </a:t>
            </a:r>
            <a:r>
              <a:rPr lang="en-US" dirty="0" err="1"/>
              <a:t>desinfectar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/>
              <a:t>Propiedades</a:t>
            </a:r>
            <a:r>
              <a:rPr lang="en-US" b="1" u="sng" dirty="0"/>
              <a:t> </a:t>
            </a:r>
            <a:r>
              <a:rPr lang="en-US" b="1" u="sng" dirty="0" err="1"/>
              <a:t>Especificas</a:t>
            </a:r>
            <a:r>
              <a:rPr lang="en-US" dirty="0"/>
              <a:t>: </a:t>
            </a:r>
            <a:r>
              <a:rPr lang="en-US" dirty="0" err="1"/>
              <a:t>magneticas</a:t>
            </a:r>
            <a:r>
              <a:rPr lang="en-US" dirty="0"/>
              <a:t>/no </a:t>
            </a:r>
            <a:r>
              <a:rPr lang="en-US" dirty="0" err="1"/>
              <a:t>magneticas</a:t>
            </a:r>
            <a:r>
              <a:rPr lang="en-US" dirty="0"/>
              <a:t> ….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13</a:t>
            </a:fld>
            <a:endParaRPr lang="fr-BE"/>
          </a:p>
        </p:txBody>
      </p:sp>
      <p:sp>
        <p:nvSpPr>
          <p:cNvPr id="6" name="TextBox 5"/>
          <p:cNvSpPr txBox="1"/>
          <p:nvPr/>
        </p:nvSpPr>
        <p:spPr>
          <a:xfrm rot="1948694">
            <a:off x="7400442" y="384795"/>
            <a:ext cx="147323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Actualizado</a:t>
            </a:r>
            <a:r>
              <a:rPr lang="fr-FR" b="1" dirty="0">
                <a:solidFill>
                  <a:srgbClr val="FF0000"/>
                </a:solidFill>
              </a:rPr>
              <a:t>  ! </a:t>
            </a:r>
          </a:p>
        </p:txBody>
      </p:sp>
    </p:spTree>
    <p:extLst>
      <p:ext uri="{BB962C8B-B14F-4D97-AF65-F5344CB8AC3E}">
        <p14:creationId xmlns:p14="http://schemas.microsoft.com/office/powerpoint/2010/main" val="296839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Qué</a:t>
            </a:r>
            <a:r>
              <a:rPr lang="fr-FR" sz="3600" dirty="0"/>
              <a:t> limita a los </a:t>
            </a:r>
            <a:r>
              <a:rPr lang="fr-FR" sz="3600" dirty="0" err="1"/>
              <a:t>aceros</a:t>
            </a:r>
            <a:r>
              <a:rPr lang="fr-FR" sz="3600" dirty="0"/>
              <a:t> </a:t>
            </a:r>
            <a:r>
              <a:rPr lang="fr-FR" sz="3600" dirty="0" err="1"/>
              <a:t>inoxidables</a:t>
            </a:r>
            <a:r>
              <a:rPr lang="fr-FR" sz="3600" dirty="0"/>
              <a:t>:</a:t>
            </a:r>
            <a:br>
              <a:rPr lang="fr-FR" sz="3600" dirty="0"/>
            </a:br>
            <a:r>
              <a:rPr lang="fr-FR" sz="3600" dirty="0"/>
              <a:t>El </a:t>
            </a:r>
            <a:r>
              <a:rPr lang="fr-FR" sz="3600" dirty="0" err="1"/>
              <a:t>precio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BE" sz="5000" dirty="0"/>
              <a:t>¿Es </a:t>
            </a:r>
            <a:r>
              <a:rPr lang="fr-BE" sz="5000" dirty="0" err="1"/>
              <a:t>caro</a:t>
            </a:r>
            <a:r>
              <a:rPr lang="fr-BE" sz="5000" dirty="0"/>
              <a:t> el </a:t>
            </a:r>
            <a:r>
              <a:rPr lang="fr-BE" sz="5000" dirty="0" err="1"/>
              <a:t>acero</a:t>
            </a:r>
            <a:r>
              <a:rPr lang="fr-BE" sz="5000" dirty="0"/>
              <a:t> </a:t>
            </a:r>
            <a:r>
              <a:rPr lang="fr-BE" sz="5000" dirty="0" err="1"/>
              <a:t>inoxidable</a:t>
            </a:r>
            <a:r>
              <a:rPr lang="fr-BE" sz="5000" dirty="0"/>
              <a:t>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sz="3800" dirty="0" err="1"/>
              <a:t>Respuesta</a:t>
            </a:r>
            <a:r>
              <a:rPr lang="fr-BE" sz="3800" dirty="0"/>
              <a:t>: 		</a:t>
            </a:r>
            <a:r>
              <a:rPr lang="fr-BE" sz="3800" dirty="0">
                <a:solidFill>
                  <a:srgbClr val="FF0000"/>
                </a:solidFill>
              </a:rPr>
              <a:t>Si</a:t>
            </a:r>
            <a:r>
              <a:rPr lang="fr-BE" sz="3800" dirty="0"/>
              <a:t>    y     </a:t>
            </a:r>
            <a:r>
              <a:rPr lang="fr-BE" sz="3800" dirty="0">
                <a:solidFill>
                  <a:srgbClr val="00B050"/>
                </a:solidFill>
              </a:rPr>
              <a:t>No</a:t>
            </a:r>
            <a:r>
              <a:rPr lang="fr-BE" sz="3800" dirty="0"/>
              <a:t> </a:t>
            </a:r>
          </a:p>
          <a:p>
            <a:pPr marL="0" indent="0">
              <a:buNone/>
            </a:pPr>
            <a:endParaRPr lang="fr-BE" sz="3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BE" sz="3800" b="1" dirty="0">
                <a:solidFill>
                  <a:schemeClr val="accent1"/>
                </a:solidFill>
              </a:rPr>
              <a:t>Si: </a:t>
            </a:r>
          </a:p>
          <a:p>
            <a:pPr marL="0" indent="0">
              <a:buNone/>
            </a:pPr>
            <a:r>
              <a:rPr lang="fr-BE" sz="3800" dirty="0">
                <a:solidFill>
                  <a:schemeClr val="accent1"/>
                </a:solidFill>
              </a:rPr>
              <a:t>Si el </a:t>
            </a:r>
            <a:r>
              <a:rPr lang="fr-BE" sz="3800" dirty="0" err="1">
                <a:solidFill>
                  <a:schemeClr val="accent1"/>
                </a:solidFill>
              </a:rPr>
              <a:t>coste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inicial</a:t>
            </a:r>
            <a:r>
              <a:rPr lang="fr-BE" sz="3800" dirty="0">
                <a:solidFill>
                  <a:schemeClr val="accent1"/>
                </a:solidFill>
              </a:rPr>
              <a:t> es </a:t>
            </a:r>
            <a:r>
              <a:rPr lang="fr-BE" sz="3800" dirty="0" err="1">
                <a:solidFill>
                  <a:schemeClr val="accent1"/>
                </a:solidFill>
              </a:rPr>
              <a:t>lo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unico</a:t>
            </a:r>
            <a:r>
              <a:rPr lang="fr-BE" sz="3800" dirty="0">
                <a:solidFill>
                  <a:schemeClr val="accent1"/>
                </a:solidFill>
              </a:rPr>
              <a:t> que </a:t>
            </a:r>
            <a:r>
              <a:rPr lang="fr-BE" sz="3800" dirty="0" err="1">
                <a:solidFill>
                  <a:schemeClr val="accent1"/>
                </a:solidFill>
              </a:rPr>
              <a:t>interesa</a:t>
            </a:r>
            <a:r>
              <a:rPr lang="fr-BE" sz="3800" dirty="0">
                <a:solidFill>
                  <a:schemeClr val="accent1"/>
                </a:solidFill>
              </a:rPr>
              <a:t> (</a:t>
            </a:r>
            <a:r>
              <a:rPr lang="fr-BE" sz="3800" dirty="0" err="1">
                <a:solidFill>
                  <a:schemeClr val="accent1"/>
                </a:solidFill>
              </a:rPr>
              <a:t>generalmente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relacionado</a:t>
            </a:r>
            <a:r>
              <a:rPr lang="fr-BE" sz="3800" dirty="0">
                <a:solidFill>
                  <a:schemeClr val="accent1"/>
                </a:solidFill>
              </a:rPr>
              <a:t> con </a:t>
            </a:r>
            <a:r>
              <a:rPr lang="fr-BE" sz="3800" dirty="0" err="1">
                <a:solidFill>
                  <a:schemeClr val="accent1"/>
                </a:solidFill>
              </a:rPr>
              <a:t>una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financiación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escasa</a:t>
            </a:r>
            <a:r>
              <a:rPr lang="fr-BE" sz="38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buNone/>
            </a:pPr>
            <a:r>
              <a:rPr lang="fr-BE" sz="3800" dirty="0" err="1">
                <a:solidFill>
                  <a:schemeClr val="accent1"/>
                </a:solidFill>
              </a:rPr>
              <a:t>Pero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hay</a:t>
            </a:r>
            <a:r>
              <a:rPr lang="fr-BE" sz="3800" dirty="0">
                <a:solidFill>
                  <a:schemeClr val="accent1"/>
                </a:solidFill>
              </a:rPr>
              <a:t> que </a:t>
            </a:r>
            <a:r>
              <a:rPr lang="fr-BE" sz="3800" dirty="0" err="1">
                <a:solidFill>
                  <a:schemeClr val="accent1"/>
                </a:solidFill>
              </a:rPr>
              <a:t>tener</a:t>
            </a:r>
            <a:r>
              <a:rPr lang="fr-BE" sz="3800" dirty="0">
                <a:solidFill>
                  <a:schemeClr val="accent1"/>
                </a:solidFill>
              </a:rPr>
              <a:t> en </a:t>
            </a:r>
            <a:r>
              <a:rPr lang="fr-BE" sz="3800" dirty="0" err="1">
                <a:solidFill>
                  <a:schemeClr val="accent1"/>
                </a:solidFill>
              </a:rPr>
              <a:t>cuenta</a:t>
            </a:r>
            <a:r>
              <a:rPr lang="fr-BE" sz="3800" dirty="0">
                <a:solidFill>
                  <a:schemeClr val="accent1"/>
                </a:solidFill>
              </a:rPr>
              <a:t> que </a:t>
            </a:r>
            <a:r>
              <a:rPr lang="fr-BE" sz="3800" dirty="0" err="1">
                <a:solidFill>
                  <a:schemeClr val="accent1"/>
                </a:solidFill>
              </a:rPr>
              <a:t>una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mala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elección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puede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ser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más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costosa</a:t>
            </a:r>
            <a:r>
              <a:rPr lang="fr-BE" sz="3800" dirty="0">
                <a:solidFill>
                  <a:schemeClr val="accent1"/>
                </a:solidFill>
              </a:rPr>
              <a:t>:</a:t>
            </a:r>
          </a:p>
          <a:p>
            <a:r>
              <a:rPr lang="fr-BE" sz="3800" dirty="0">
                <a:solidFill>
                  <a:schemeClr val="accent1"/>
                </a:solidFill>
              </a:rPr>
              <a:t>El </a:t>
            </a:r>
            <a:r>
              <a:rPr lang="fr-BE" sz="3800" dirty="0" err="1">
                <a:solidFill>
                  <a:schemeClr val="accent1"/>
                </a:solidFill>
              </a:rPr>
              <a:t>acero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inoxidable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generalmente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representa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una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pequeña</a:t>
            </a:r>
            <a:r>
              <a:rPr lang="fr-BE" sz="3800" dirty="0">
                <a:solidFill>
                  <a:schemeClr val="accent1"/>
                </a:solidFill>
              </a:rPr>
              <a:t> parte </a:t>
            </a:r>
            <a:r>
              <a:rPr lang="fr-BE" sz="3800" dirty="0" err="1">
                <a:solidFill>
                  <a:schemeClr val="accent1"/>
                </a:solidFill>
              </a:rPr>
              <a:t>del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proyecto</a:t>
            </a:r>
            <a:endParaRPr lang="fr-BE" sz="3800" dirty="0">
              <a:solidFill>
                <a:schemeClr val="accent1"/>
              </a:solidFill>
            </a:endParaRPr>
          </a:p>
          <a:p>
            <a:r>
              <a:rPr lang="fr-BE" sz="3800" dirty="0" err="1">
                <a:solidFill>
                  <a:schemeClr val="accent1"/>
                </a:solidFill>
              </a:rPr>
              <a:t>Reparaciones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imprevistas</a:t>
            </a:r>
            <a:r>
              <a:rPr lang="fr-BE" sz="3800" dirty="0">
                <a:solidFill>
                  <a:schemeClr val="accent1"/>
                </a:solidFill>
              </a:rPr>
              <a:t> y </a:t>
            </a:r>
            <a:r>
              <a:rPr lang="fr-BE" sz="3800" dirty="0" err="1">
                <a:solidFill>
                  <a:schemeClr val="accent1"/>
                </a:solidFill>
              </a:rPr>
              <a:t>mantenimientos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pueden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suponer</a:t>
            </a:r>
            <a:r>
              <a:rPr lang="fr-BE" sz="3800" dirty="0">
                <a:solidFill>
                  <a:schemeClr val="accent1"/>
                </a:solidFill>
              </a:rPr>
              <a:t> un </a:t>
            </a:r>
            <a:r>
              <a:rPr lang="fr-BE" sz="3800" dirty="0" err="1">
                <a:solidFill>
                  <a:schemeClr val="accent1"/>
                </a:solidFill>
              </a:rPr>
              <a:t>elevados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coste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adicional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tanto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directa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como</a:t>
            </a:r>
            <a:r>
              <a:rPr lang="fr-BE" sz="3800" dirty="0">
                <a:solidFill>
                  <a:schemeClr val="accent1"/>
                </a:solidFill>
              </a:rPr>
              <a:t> </a:t>
            </a:r>
            <a:r>
              <a:rPr lang="fr-BE" sz="3800" dirty="0" err="1">
                <a:solidFill>
                  <a:schemeClr val="accent1"/>
                </a:solidFill>
              </a:rPr>
              <a:t>indirectamente</a:t>
            </a:r>
            <a:r>
              <a:rPr lang="fr-BE" sz="3800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fr-BE" sz="38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3800" b="1" dirty="0">
                <a:solidFill>
                  <a:srgbClr val="00B050"/>
                </a:solidFill>
              </a:rPr>
              <a:t>No:</a:t>
            </a:r>
          </a:p>
          <a:p>
            <a:pPr marL="0" indent="0">
              <a:buNone/>
            </a:pPr>
            <a:r>
              <a:rPr lang="fr-BE" sz="3800" dirty="0">
                <a:solidFill>
                  <a:srgbClr val="00B050"/>
                </a:solidFill>
              </a:rPr>
              <a:t>Si </a:t>
            </a:r>
          </a:p>
          <a:p>
            <a:pPr>
              <a:buClr>
                <a:srgbClr val="00B050"/>
              </a:buClr>
            </a:pPr>
            <a:r>
              <a:rPr lang="fr-BE" sz="3800" dirty="0">
                <a:solidFill>
                  <a:srgbClr val="00B050"/>
                </a:solidFill>
              </a:rPr>
              <a:t>El </a:t>
            </a:r>
            <a:r>
              <a:rPr lang="fr-BE" sz="3800" dirty="0" err="1">
                <a:solidFill>
                  <a:srgbClr val="00B050"/>
                </a:solidFill>
              </a:rPr>
              <a:t>coste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del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ciclo</a:t>
            </a:r>
            <a:r>
              <a:rPr lang="fr-BE" sz="3800" dirty="0">
                <a:solidFill>
                  <a:srgbClr val="00B050"/>
                </a:solidFill>
              </a:rPr>
              <a:t> de vida </a:t>
            </a:r>
            <a:r>
              <a:rPr lang="fr-BE" sz="3800" dirty="0" err="1">
                <a:solidFill>
                  <a:srgbClr val="00B050"/>
                </a:solidFill>
              </a:rPr>
              <a:t>del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proyecto</a:t>
            </a:r>
            <a:r>
              <a:rPr lang="fr-BE" sz="3800" dirty="0">
                <a:solidFill>
                  <a:srgbClr val="00B050"/>
                </a:solidFill>
              </a:rPr>
              <a:t> (el </a:t>
            </a:r>
            <a:r>
              <a:rPr lang="fr-BE" sz="3800" dirty="0" err="1">
                <a:solidFill>
                  <a:srgbClr val="00B050"/>
                </a:solidFill>
              </a:rPr>
              <a:t>coste</a:t>
            </a:r>
            <a:r>
              <a:rPr lang="fr-BE" sz="3800" dirty="0">
                <a:solidFill>
                  <a:srgbClr val="00B050"/>
                </a:solidFill>
              </a:rPr>
              <a:t> real) es </a:t>
            </a:r>
            <a:r>
              <a:rPr lang="fr-BE" sz="3800" dirty="0" err="1">
                <a:solidFill>
                  <a:srgbClr val="00B050"/>
                </a:solidFill>
              </a:rPr>
              <a:t>tenido</a:t>
            </a:r>
            <a:r>
              <a:rPr lang="fr-BE" sz="3800" dirty="0">
                <a:solidFill>
                  <a:srgbClr val="00B050"/>
                </a:solidFill>
              </a:rPr>
              <a:t> en </a:t>
            </a:r>
            <a:r>
              <a:rPr lang="fr-BE" sz="3800" dirty="0" err="1">
                <a:solidFill>
                  <a:srgbClr val="00B050"/>
                </a:solidFill>
              </a:rPr>
              <a:t>cuenta</a:t>
            </a:r>
            <a:r>
              <a:rPr lang="fr-BE" sz="3800" dirty="0">
                <a:solidFill>
                  <a:srgbClr val="00B050"/>
                </a:solidFill>
              </a:rPr>
              <a:t>. </a:t>
            </a:r>
            <a:r>
              <a:rPr lang="fr-BE" sz="3800" dirty="0" err="1">
                <a:solidFill>
                  <a:srgbClr val="00B050"/>
                </a:solidFill>
              </a:rPr>
              <a:t>Por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ejemplo</a:t>
            </a:r>
            <a:r>
              <a:rPr lang="fr-BE" sz="3800" dirty="0">
                <a:solidFill>
                  <a:srgbClr val="00B050"/>
                </a:solidFill>
              </a:rPr>
              <a:t> si el </a:t>
            </a:r>
            <a:r>
              <a:rPr lang="fr-BE" sz="3800" dirty="0" err="1">
                <a:solidFill>
                  <a:srgbClr val="00B050"/>
                </a:solidFill>
              </a:rPr>
              <a:t>mantenimiento</a:t>
            </a:r>
            <a:r>
              <a:rPr lang="fr-BE" sz="3800" dirty="0">
                <a:solidFill>
                  <a:srgbClr val="00B050"/>
                </a:solidFill>
              </a:rPr>
              <a:t>, el </a:t>
            </a:r>
            <a:r>
              <a:rPr lang="fr-BE" sz="3800" dirty="0" err="1">
                <a:solidFill>
                  <a:srgbClr val="00B050"/>
                </a:solidFill>
              </a:rPr>
              <a:t>coste</a:t>
            </a:r>
            <a:r>
              <a:rPr lang="fr-BE" sz="3800" dirty="0">
                <a:solidFill>
                  <a:srgbClr val="00B050"/>
                </a:solidFill>
              </a:rPr>
              <a:t> de </a:t>
            </a:r>
            <a:r>
              <a:rPr lang="fr-BE" sz="3800" dirty="0" err="1">
                <a:solidFill>
                  <a:srgbClr val="00B050"/>
                </a:solidFill>
              </a:rPr>
              <a:t>operatividad</a:t>
            </a:r>
            <a:r>
              <a:rPr lang="fr-BE" sz="3800" dirty="0">
                <a:solidFill>
                  <a:srgbClr val="00B050"/>
                </a:solidFill>
              </a:rPr>
              <a:t> y los </a:t>
            </a:r>
            <a:r>
              <a:rPr lang="fr-BE" sz="3800" dirty="0" err="1">
                <a:solidFill>
                  <a:srgbClr val="00B050"/>
                </a:solidFill>
              </a:rPr>
              <a:t>temas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relacionados</a:t>
            </a:r>
            <a:r>
              <a:rPr lang="fr-BE" sz="3800" dirty="0">
                <a:solidFill>
                  <a:srgbClr val="00B050"/>
                </a:solidFill>
              </a:rPr>
              <a:t> con el </a:t>
            </a:r>
            <a:r>
              <a:rPr lang="fr-BE" sz="3800" dirty="0" err="1">
                <a:solidFill>
                  <a:srgbClr val="00B050"/>
                </a:solidFill>
              </a:rPr>
              <a:t>reciclaje</a:t>
            </a:r>
            <a:r>
              <a:rPr lang="fr-BE" sz="3800" dirty="0">
                <a:solidFill>
                  <a:srgbClr val="00B050"/>
                </a:solidFill>
              </a:rPr>
              <a:t> son </a:t>
            </a:r>
            <a:r>
              <a:rPr lang="fr-BE" sz="3800" dirty="0" err="1">
                <a:solidFill>
                  <a:srgbClr val="00B050"/>
                </a:solidFill>
              </a:rPr>
              <a:t>tenidos</a:t>
            </a:r>
            <a:r>
              <a:rPr lang="fr-BE" sz="3800" dirty="0">
                <a:solidFill>
                  <a:srgbClr val="00B050"/>
                </a:solidFill>
              </a:rPr>
              <a:t> en </a:t>
            </a:r>
            <a:r>
              <a:rPr lang="fr-BE" sz="3800" dirty="0" err="1">
                <a:solidFill>
                  <a:srgbClr val="00B050"/>
                </a:solidFill>
              </a:rPr>
              <a:t>cuenta</a:t>
            </a:r>
            <a:r>
              <a:rPr lang="fr-BE" sz="3800" dirty="0">
                <a:solidFill>
                  <a:srgbClr val="00B050"/>
                </a:solidFill>
              </a:rPr>
              <a:t>. </a:t>
            </a:r>
          </a:p>
          <a:p>
            <a:pPr>
              <a:buClr>
                <a:srgbClr val="00B050"/>
              </a:buClr>
            </a:pPr>
            <a:r>
              <a:rPr lang="fr-BE" sz="3800" dirty="0">
                <a:solidFill>
                  <a:srgbClr val="00B050"/>
                </a:solidFill>
              </a:rPr>
              <a:t>El </a:t>
            </a:r>
            <a:r>
              <a:rPr lang="fr-BE" sz="3800" dirty="0" err="1">
                <a:solidFill>
                  <a:srgbClr val="00B050"/>
                </a:solidFill>
              </a:rPr>
              <a:t>diseño</a:t>
            </a:r>
            <a:r>
              <a:rPr lang="fr-BE" sz="3800" dirty="0">
                <a:solidFill>
                  <a:srgbClr val="00B050"/>
                </a:solidFill>
              </a:rPr>
              <a:t> es </a:t>
            </a:r>
            <a:r>
              <a:rPr lang="fr-BE" sz="3800" dirty="0" err="1">
                <a:solidFill>
                  <a:srgbClr val="00B050"/>
                </a:solidFill>
              </a:rPr>
              <a:t>optimizado</a:t>
            </a:r>
            <a:r>
              <a:rPr lang="fr-BE" sz="3800" dirty="0">
                <a:solidFill>
                  <a:srgbClr val="00B050"/>
                </a:solidFill>
              </a:rPr>
              <a:t>: </a:t>
            </a:r>
            <a:r>
              <a:rPr lang="fr-BE" sz="3800" dirty="0" err="1">
                <a:solidFill>
                  <a:srgbClr val="00B050"/>
                </a:solidFill>
              </a:rPr>
              <a:t>chapas</a:t>
            </a:r>
            <a:r>
              <a:rPr lang="fr-BE" sz="3800" dirty="0">
                <a:solidFill>
                  <a:srgbClr val="00B050"/>
                </a:solidFill>
              </a:rPr>
              <a:t> de </a:t>
            </a:r>
            <a:r>
              <a:rPr lang="fr-BE" sz="3800" dirty="0" err="1">
                <a:solidFill>
                  <a:srgbClr val="00B050"/>
                </a:solidFill>
              </a:rPr>
              <a:t>bajo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espesor</a:t>
            </a:r>
            <a:r>
              <a:rPr lang="fr-BE" sz="3800" dirty="0">
                <a:solidFill>
                  <a:srgbClr val="00B050"/>
                </a:solidFill>
              </a:rPr>
              <a:t>,  </a:t>
            </a:r>
            <a:r>
              <a:rPr lang="fr-BE" sz="3800" dirty="0" err="1">
                <a:solidFill>
                  <a:srgbClr val="00B050"/>
                </a:solidFill>
              </a:rPr>
              <a:t>perfiles</a:t>
            </a:r>
            <a:r>
              <a:rPr lang="fr-BE" sz="3800" dirty="0">
                <a:solidFill>
                  <a:srgbClr val="00B050"/>
                </a:solidFill>
              </a:rPr>
              <a:t> de formas </a:t>
            </a:r>
            <a:r>
              <a:rPr lang="fr-BE" sz="3800" dirty="0" err="1">
                <a:solidFill>
                  <a:srgbClr val="00B050"/>
                </a:solidFill>
              </a:rPr>
              <a:t>complejas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pueden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revertir</a:t>
            </a:r>
            <a:r>
              <a:rPr lang="fr-BE" sz="3800" dirty="0">
                <a:solidFill>
                  <a:srgbClr val="00B050"/>
                </a:solidFill>
              </a:rPr>
              <a:t> en </a:t>
            </a:r>
            <a:r>
              <a:rPr lang="fr-BE" sz="3800" dirty="0" err="1">
                <a:solidFill>
                  <a:srgbClr val="00B050"/>
                </a:solidFill>
              </a:rPr>
              <a:t>estructuras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resistentes</a:t>
            </a:r>
            <a:r>
              <a:rPr lang="fr-BE" sz="3800" dirty="0">
                <a:solidFill>
                  <a:srgbClr val="00B050"/>
                </a:solidFill>
              </a:rPr>
              <a:t> con </a:t>
            </a:r>
            <a:r>
              <a:rPr lang="fr-BE" sz="3800" dirty="0" err="1">
                <a:solidFill>
                  <a:srgbClr val="00B050"/>
                </a:solidFill>
              </a:rPr>
              <a:t>poca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necesidad</a:t>
            </a:r>
            <a:r>
              <a:rPr lang="fr-BE" sz="3800" dirty="0">
                <a:solidFill>
                  <a:srgbClr val="00B050"/>
                </a:solidFill>
              </a:rPr>
              <a:t> de </a:t>
            </a:r>
            <a:r>
              <a:rPr lang="fr-BE" sz="3800" dirty="0" err="1">
                <a:solidFill>
                  <a:srgbClr val="00B050"/>
                </a:solidFill>
              </a:rPr>
              <a:t>material</a:t>
            </a:r>
            <a:r>
              <a:rPr lang="fr-BE" sz="3800" dirty="0">
                <a:solidFill>
                  <a:srgbClr val="00B050"/>
                </a:solidFill>
              </a:rPr>
              <a:t>.</a:t>
            </a:r>
          </a:p>
          <a:p>
            <a:pPr marL="0" indent="0">
              <a:buNone/>
            </a:pPr>
            <a:endParaRPr lang="fr-BE" sz="3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fr-BE" sz="3800" dirty="0">
                <a:solidFill>
                  <a:srgbClr val="00B050"/>
                </a:solidFill>
              </a:rPr>
              <a:t>*El principal </a:t>
            </a:r>
            <a:r>
              <a:rPr lang="fr-BE" sz="3800" dirty="0" err="1">
                <a:solidFill>
                  <a:srgbClr val="00B050"/>
                </a:solidFill>
              </a:rPr>
              <a:t>interes</a:t>
            </a:r>
            <a:r>
              <a:rPr lang="fr-BE" sz="3800" dirty="0">
                <a:solidFill>
                  <a:srgbClr val="00B050"/>
                </a:solidFill>
              </a:rPr>
              <a:t> de la </a:t>
            </a:r>
            <a:r>
              <a:rPr lang="fr-BE" sz="3800" dirty="0" err="1">
                <a:solidFill>
                  <a:srgbClr val="00B050"/>
                </a:solidFill>
              </a:rPr>
              <a:t>propiedad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siempre</a:t>
            </a:r>
            <a:r>
              <a:rPr lang="fr-BE" sz="3800" dirty="0">
                <a:solidFill>
                  <a:srgbClr val="00B050"/>
                </a:solidFill>
              </a:rPr>
              <a:t> consiste en </a:t>
            </a:r>
            <a:r>
              <a:rPr lang="fr-BE" sz="3800" dirty="0" err="1">
                <a:solidFill>
                  <a:srgbClr val="00B050"/>
                </a:solidFill>
              </a:rPr>
              <a:t>hacer</a:t>
            </a:r>
            <a:r>
              <a:rPr lang="fr-BE" sz="3800" dirty="0">
                <a:solidFill>
                  <a:srgbClr val="00B050"/>
                </a:solidFill>
              </a:rPr>
              <a:t> la </a:t>
            </a:r>
            <a:r>
              <a:rPr lang="fr-BE" sz="3800" dirty="0" err="1">
                <a:solidFill>
                  <a:srgbClr val="00B050"/>
                </a:solidFill>
              </a:rPr>
              <a:t>correcta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elección</a:t>
            </a:r>
            <a:r>
              <a:rPr lang="fr-BE" sz="3800" dirty="0">
                <a:solidFill>
                  <a:srgbClr val="00B050"/>
                </a:solidFill>
              </a:rPr>
              <a:t> en </a:t>
            </a:r>
            <a:r>
              <a:rPr lang="fr-BE" sz="3800" dirty="0" err="1">
                <a:solidFill>
                  <a:srgbClr val="00B050"/>
                </a:solidFill>
              </a:rPr>
              <a:t>función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del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analisis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del</a:t>
            </a:r>
            <a:r>
              <a:rPr lang="fr-BE" sz="3800" dirty="0">
                <a:solidFill>
                  <a:srgbClr val="00B050"/>
                </a:solidFill>
              </a:rPr>
              <a:t> </a:t>
            </a:r>
            <a:r>
              <a:rPr lang="fr-BE" sz="3800" dirty="0" err="1">
                <a:solidFill>
                  <a:srgbClr val="00B050"/>
                </a:solidFill>
              </a:rPr>
              <a:t>ciclo</a:t>
            </a:r>
            <a:r>
              <a:rPr lang="fr-BE" sz="3800" dirty="0">
                <a:solidFill>
                  <a:srgbClr val="00B050"/>
                </a:solidFill>
              </a:rPr>
              <a:t> de vida.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6" name="TextBox 5"/>
          <p:cNvSpPr txBox="1"/>
          <p:nvPr/>
        </p:nvSpPr>
        <p:spPr>
          <a:xfrm rot="1948694">
            <a:off x="7389219" y="423331"/>
            <a:ext cx="16167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Actualizado</a:t>
            </a:r>
            <a:r>
              <a:rPr lang="fr-FR" b="1" dirty="0">
                <a:solidFill>
                  <a:srgbClr val="FF0000"/>
                </a:solidFill>
              </a:rPr>
              <a:t>  ! </a:t>
            </a:r>
          </a:p>
        </p:txBody>
      </p:sp>
    </p:spTree>
    <p:extLst>
      <p:ext uri="{BB962C8B-B14F-4D97-AF65-F5344CB8AC3E}">
        <p14:creationId xmlns:p14="http://schemas.microsoft.com/office/powerpoint/2010/main" val="234314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El </a:t>
            </a:r>
            <a:r>
              <a:rPr lang="fr-FR" sz="2800" dirty="0" err="1"/>
              <a:t>acero</a:t>
            </a:r>
            <a:r>
              <a:rPr lang="fr-FR" sz="2800" dirty="0"/>
              <a:t> </a:t>
            </a:r>
            <a:r>
              <a:rPr lang="fr-FR" sz="2800" dirty="0" err="1"/>
              <a:t>inoxiodable</a:t>
            </a:r>
            <a:r>
              <a:rPr lang="fr-FR" sz="2800" dirty="0"/>
              <a:t> (y </a:t>
            </a:r>
            <a:r>
              <a:rPr lang="fr-FR" sz="2800" dirty="0" err="1"/>
              <a:t>otros</a:t>
            </a:r>
            <a:r>
              <a:rPr lang="fr-FR" sz="2800" dirty="0"/>
              <a:t> </a:t>
            </a:r>
            <a:r>
              <a:rPr lang="fr-FR" sz="2800" dirty="0" err="1"/>
              <a:t>materiales</a:t>
            </a:r>
            <a:r>
              <a:rPr lang="fr-FR" sz="2800" dirty="0"/>
              <a:t>) </a:t>
            </a:r>
            <a:r>
              <a:rPr lang="fr-FR" sz="2800" dirty="0" err="1"/>
              <a:t>requieren</a:t>
            </a:r>
            <a:r>
              <a:rPr lang="fr-FR" sz="2800" dirty="0"/>
              <a:t> de </a:t>
            </a:r>
            <a:r>
              <a:rPr lang="fr-FR" sz="2800" dirty="0" err="1"/>
              <a:t>menor</a:t>
            </a:r>
            <a:r>
              <a:rPr lang="fr-FR" sz="2800" dirty="0"/>
              <a:t> </a:t>
            </a:r>
            <a:r>
              <a:rPr lang="fr-FR" sz="2800" dirty="0" err="1"/>
              <a:t>cantidad</a:t>
            </a:r>
            <a:r>
              <a:rPr lang="fr-FR" sz="2800" dirty="0"/>
              <a:t> de material</a:t>
            </a:r>
            <a:r>
              <a:rPr lang="fr-FR" sz="2800" baseline="50000" dirty="0"/>
              <a:t>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5536" y="1268760"/>
            <a:ext cx="5457013" cy="525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26876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Espesores</a:t>
            </a:r>
            <a:r>
              <a:rPr lang="fr-FR" dirty="0"/>
              <a:t> </a:t>
            </a:r>
            <a:r>
              <a:rPr lang="fr-FR" dirty="0" err="1"/>
              <a:t>finos</a:t>
            </a:r>
            <a:r>
              <a:rPr lang="fr-FR" dirty="0"/>
              <a:t> de 0,4mm y 0,6mm en </a:t>
            </a:r>
            <a:r>
              <a:rPr lang="fr-FR" dirty="0" err="1"/>
              <a:t>chapa</a:t>
            </a:r>
            <a:r>
              <a:rPr lang="fr-FR" dirty="0"/>
              <a:t> son </a:t>
            </a:r>
            <a:r>
              <a:rPr lang="fr-FR" dirty="0" err="1"/>
              <a:t>ampliamente</a:t>
            </a:r>
            <a:r>
              <a:rPr lang="fr-FR" dirty="0"/>
              <a:t> </a:t>
            </a:r>
            <a:r>
              <a:rPr lang="fr-FR" dirty="0" err="1"/>
              <a:t>empleados</a:t>
            </a:r>
            <a:r>
              <a:rPr lang="fr-FR" dirty="0"/>
              <a:t> en </a:t>
            </a:r>
            <a:r>
              <a:rPr lang="fr-FR" dirty="0" err="1"/>
              <a:t>inoxidable</a:t>
            </a:r>
            <a:r>
              <a:rPr lang="fr-FR" dirty="0"/>
              <a:t>.</a:t>
            </a:r>
          </a:p>
          <a:p>
            <a:r>
              <a:rPr lang="fr-FR" dirty="0"/>
              <a:t>Peso: solo 3,12Kg y 4,68Kg </a:t>
            </a:r>
            <a:r>
              <a:rPr lang="fr-FR" dirty="0" err="1"/>
              <a:t>respectivamente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m</a:t>
            </a:r>
            <a:r>
              <a:rPr lang="fr-FR" baseline="30000" dirty="0"/>
              <a:t>2</a:t>
            </a:r>
            <a:r>
              <a:rPr lang="fr-FR" dirty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709629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El </a:t>
            </a:r>
            <a:r>
              <a:rPr lang="en-US" dirty="0" err="1"/>
              <a:t>coste</a:t>
            </a:r>
            <a:r>
              <a:rPr lang="en-US" dirty="0"/>
              <a:t> de las </a:t>
            </a:r>
            <a:r>
              <a:rPr lang="en-US" dirty="0" err="1"/>
              <a:t>estructuras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se </a:t>
            </a:r>
            <a:r>
              <a:rPr lang="en-US" dirty="0" err="1"/>
              <a:t>incrementa</a:t>
            </a:r>
            <a:r>
              <a:rPr lang="en-US" dirty="0"/>
              <a:t> </a:t>
            </a:r>
            <a:r>
              <a:rPr lang="en-US" dirty="0" err="1"/>
              <a:t>sustancialmente</a:t>
            </a:r>
            <a:r>
              <a:rPr lang="en-US" dirty="0"/>
              <a:t> a lo largo del </a:t>
            </a:r>
            <a:r>
              <a:rPr lang="en-US" dirty="0" err="1"/>
              <a:t>tiempo</a:t>
            </a:r>
            <a:r>
              <a:rPr lang="en-US" dirty="0"/>
              <a:t>, </a:t>
            </a:r>
            <a:r>
              <a:rPr lang="en-US" dirty="0" err="1"/>
              <a:t>mientras</a:t>
            </a:r>
            <a:r>
              <a:rPr lang="en-US" dirty="0"/>
              <a:t> que las </a:t>
            </a:r>
            <a:r>
              <a:rPr lang="en-US" dirty="0" err="1"/>
              <a:t>realizadas</a:t>
            </a:r>
            <a:r>
              <a:rPr lang="en-US" dirty="0"/>
              <a:t> con </a:t>
            </a:r>
            <a:r>
              <a:rPr lang="en-US" dirty="0" err="1"/>
              <a:t>acero</a:t>
            </a:r>
            <a:r>
              <a:rPr lang="en-US" dirty="0"/>
              <a:t> </a:t>
            </a:r>
            <a:r>
              <a:rPr lang="en-US" dirty="0" err="1"/>
              <a:t>inoxidable</a:t>
            </a:r>
            <a:r>
              <a:rPr lang="en-US" dirty="0"/>
              <a:t> se </a:t>
            </a:r>
            <a:r>
              <a:rPr lang="en-US" dirty="0" err="1"/>
              <a:t>mantienen</a:t>
            </a:r>
            <a:r>
              <a:rPr lang="en-US" dirty="0"/>
              <a:t> </a:t>
            </a:r>
            <a:r>
              <a:rPr lang="en-US" dirty="0" err="1"/>
              <a:t>constantes</a:t>
            </a:r>
            <a:r>
              <a:rPr lang="en-US" dirty="0"/>
              <a:t>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El </a:t>
            </a:r>
            <a:r>
              <a:rPr lang="en-US" b="1" dirty="0" err="1"/>
              <a:t>coste</a:t>
            </a:r>
            <a:r>
              <a:rPr lang="en-US" b="1" dirty="0"/>
              <a:t> </a:t>
            </a:r>
            <a:r>
              <a:rPr lang="en-US" b="1" dirty="0" err="1"/>
              <a:t>relacionado</a:t>
            </a:r>
            <a:r>
              <a:rPr lang="en-US" b="1" dirty="0"/>
              <a:t> con la corrosion </a:t>
            </a:r>
            <a:r>
              <a:rPr lang="en-US" b="1" dirty="0" err="1"/>
              <a:t>excede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276 Billions $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Estados</a:t>
            </a:r>
            <a:r>
              <a:rPr lang="en-US" b="1" dirty="0"/>
              <a:t> </a:t>
            </a:r>
            <a:r>
              <a:rPr lang="en-US" b="1" dirty="0" err="1"/>
              <a:t>Unidos</a:t>
            </a:r>
            <a:r>
              <a:rPr lang="en-US" b="1" dirty="0"/>
              <a:t> </a:t>
            </a:r>
            <a:r>
              <a:rPr lang="en-US" b="1" baseline="50000" dirty="0"/>
              <a:t>17</a:t>
            </a:r>
            <a:endParaRPr lang="fr-BE" b="1" baseline="5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err="1"/>
              <a:t>Razones</a:t>
            </a:r>
            <a:r>
              <a:rPr lang="fr-FR" sz="2800" dirty="0"/>
              <a:t> </a:t>
            </a:r>
            <a:r>
              <a:rPr lang="fr-FR" sz="2800" dirty="0" err="1"/>
              <a:t>por</a:t>
            </a:r>
            <a:r>
              <a:rPr lang="fr-FR" sz="2800" dirty="0"/>
              <a:t> las que el </a:t>
            </a:r>
            <a:r>
              <a:rPr lang="fr-FR" sz="2800" dirty="0" err="1"/>
              <a:t>acero</a:t>
            </a:r>
            <a:r>
              <a:rPr lang="fr-FR" sz="2800" dirty="0"/>
              <a:t> </a:t>
            </a:r>
            <a:r>
              <a:rPr lang="fr-FR" sz="2800" dirty="0" err="1"/>
              <a:t>inoxidable</a:t>
            </a:r>
            <a:r>
              <a:rPr lang="fr-FR" sz="2800" dirty="0"/>
              <a:t> no es </a:t>
            </a:r>
            <a:r>
              <a:rPr lang="fr-FR" sz="2800" dirty="0" err="1"/>
              <a:t>caro</a:t>
            </a:r>
            <a:r>
              <a:rPr lang="fr-FR" sz="2800" dirty="0"/>
              <a:t> si se </a:t>
            </a:r>
            <a:r>
              <a:rPr lang="fr-FR" sz="2800" dirty="0" err="1"/>
              <a:t>tiene</a:t>
            </a:r>
            <a:r>
              <a:rPr lang="fr-FR" sz="2800" dirty="0"/>
              <a:t> en </a:t>
            </a:r>
            <a:r>
              <a:rPr lang="fr-FR" sz="2800" dirty="0" err="1"/>
              <a:t>cuenta</a:t>
            </a:r>
            <a:r>
              <a:rPr lang="fr-FR" sz="2800" dirty="0"/>
              <a:t> el </a:t>
            </a:r>
            <a:r>
              <a:rPr lang="fr-FR" sz="2800" dirty="0" err="1"/>
              <a:t>ciclo</a:t>
            </a:r>
            <a:r>
              <a:rPr lang="fr-FR" sz="2800" dirty="0"/>
              <a:t> de vida</a:t>
            </a:r>
            <a:endParaRPr lang="fr-FR" sz="280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16</a:t>
            </a:fld>
            <a:endParaRPr lang="fr-BE" dirty="0"/>
          </a:p>
        </p:txBody>
      </p:sp>
      <p:grpSp>
        <p:nvGrpSpPr>
          <p:cNvPr id="33" name="Groupe 32"/>
          <p:cNvGrpSpPr/>
          <p:nvPr/>
        </p:nvGrpSpPr>
        <p:grpSpPr>
          <a:xfrm>
            <a:off x="576125" y="2769702"/>
            <a:ext cx="4524430" cy="1765374"/>
            <a:chOff x="576125" y="2631916"/>
            <a:chExt cx="4524430" cy="1765374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76125" y="2631916"/>
              <a:ext cx="4524430" cy="17653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4530" y="3496962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64504" y="3748218"/>
              <a:ext cx="1198606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305696" y="3492000"/>
              <a:ext cx="118213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MATERIAL A</a:t>
              </a: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10728" y="3743256"/>
              <a:ext cx="972066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MATERIAL B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9620" y="3241591"/>
              <a:ext cx="1512000" cy="172995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3148" y="2940910"/>
              <a:ext cx="263609" cy="81143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36821" y="3241590"/>
              <a:ext cx="1519881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i="1" dirty="0"/>
                <a:t>ACERO INOXIDABLE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69527" y="4248000"/>
              <a:ext cx="1296000" cy="144000"/>
            </a:xfrm>
            <a:prstGeom prst="rect">
              <a:avLst/>
            </a:prstGeom>
            <a:solidFill>
              <a:srgbClr val="CEC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 rot="16200000">
              <a:off x="551810" y="2836100"/>
              <a:ext cx="612000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/>
                <a:t>COSTE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3987124" y="4003590"/>
              <a:ext cx="8814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/>
                <a:t>TIEMPO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200398" y="2620035"/>
            <a:ext cx="3496399" cy="3304775"/>
            <a:chOff x="5200398" y="2620035"/>
            <a:chExt cx="3496399" cy="3304775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364" y="2769702"/>
              <a:ext cx="3337084" cy="31013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5491578" y="3429000"/>
              <a:ext cx="864000" cy="25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900" dirty="0"/>
                <a:t>COSTES DE SUSTITUCIÓN</a:t>
              </a:r>
              <a:endParaRPr lang="fr-FR" sz="900" b="1" i="1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472000" y="4063116"/>
              <a:ext cx="900000" cy="256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900" dirty="0"/>
                <a:t>COSTES DE MANTENIMIENTO</a:t>
              </a:r>
              <a:endParaRPr lang="fr-FR" sz="900" b="1" i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068067" y="3968384"/>
              <a:ext cx="936000" cy="11160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7076927" y="4074509"/>
              <a:ext cx="900000" cy="128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900" dirty="0">
                  <a:solidFill>
                    <a:schemeClr val="bg1"/>
                  </a:solidFill>
                </a:rPr>
                <a:t>COSTES INICIALES</a:t>
              </a:r>
              <a:endParaRPr lang="fr-FR" sz="9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539948" y="4407618"/>
              <a:ext cx="936000" cy="676800"/>
            </a:xfrm>
            <a:prstGeom prst="rect">
              <a:avLst/>
            </a:prstGeom>
            <a:solidFill>
              <a:srgbClr val="33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536714" y="4528466"/>
              <a:ext cx="900000" cy="1282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900" dirty="0">
                  <a:solidFill>
                    <a:schemeClr val="bg1"/>
                  </a:solidFill>
                </a:rPr>
                <a:t>COSTES INICIALES</a:t>
              </a:r>
              <a:endParaRPr lang="fr-FR" sz="9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82283" y="5375565"/>
              <a:ext cx="3024000" cy="28800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5433403" y="5393526"/>
              <a:ext cx="1044000" cy="309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s-ES_tradnl" sz="1200" b="1" dirty="0">
                  <a:latin typeface="Arial Black" panose="020B0A04020102020204" pitchFamily="34" charset="0"/>
                </a:rPr>
                <a:t>OTRO MATERIAL</a:t>
              </a:r>
              <a:endParaRPr lang="fr-FR" sz="1000" b="1" dirty="0">
                <a:latin typeface="Arial Black" panose="020B0A04020102020204" pitchFamily="34" charset="0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903857" y="5393526"/>
              <a:ext cx="1152000" cy="3098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fr-FR" sz="1200" b="1" dirty="0">
                  <a:latin typeface="Arial Black" pitchFamily="34" charset="0"/>
                </a:rPr>
                <a:t>ACERO INOXIDABLE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5491578" y="2930413"/>
              <a:ext cx="864000" cy="384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900" dirty="0"/>
                <a:t>COSTES ADICIONALES DE EXPLOTACIÓN</a:t>
              </a:r>
              <a:endParaRPr lang="fr-FR" sz="200" b="1" i="1" dirty="0"/>
            </a:p>
          </p:txBody>
        </p:sp>
        <p:sp>
          <p:nvSpPr>
            <p:cNvPr id="31" name="ZoneTexte 30"/>
            <p:cNvSpPr txBox="1"/>
            <p:nvPr/>
          </p:nvSpPr>
          <p:spPr>
            <a:xfrm rot="16200000">
              <a:off x="5911884" y="3927111"/>
              <a:ext cx="1620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800" dirty="0">
                  <a:solidFill>
                    <a:schemeClr val="bg1"/>
                  </a:solidFill>
                </a:rPr>
                <a:t>COSTE TOTAL DEL CICLO DE VIDA</a:t>
              </a:r>
              <a:endParaRPr lang="fr-FR" sz="1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ZoneTexte 31"/>
            <p:cNvSpPr txBox="1"/>
            <p:nvPr/>
          </p:nvSpPr>
          <p:spPr>
            <a:xfrm rot="16200000">
              <a:off x="7826400" y="4418869"/>
              <a:ext cx="864000" cy="123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s-ES_tradnl" sz="800" dirty="0">
                  <a:solidFill>
                    <a:schemeClr val="bg1"/>
                  </a:solidFill>
                </a:rPr>
                <a:t>COSTES TOTALES</a:t>
              </a:r>
              <a:endParaRPr lang="fr-FR" sz="1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Triangle rectangle 35"/>
            <p:cNvSpPr/>
            <p:nvPr/>
          </p:nvSpPr>
          <p:spPr>
            <a:xfrm rot="16200000">
              <a:off x="8396172" y="5624185"/>
              <a:ext cx="313151" cy="288099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7" name="Triangle rectangle 36"/>
            <p:cNvSpPr/>
            <p:nvPr/>
          </p:nvSpPr>
          <p:spPr>
            <a:xfrm rot="5400000">
              <a:off x="5188917" y="2631516"/>
              <a:ext cx="386215" cy="36325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56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3634"/>
            <a:ext cx="8557192" cy="634082"/>
          </a:xfrm>
        </p:spPr>
        <p:txBody>
          <a:bodyPr>
            <a:noAutofit/>
          </a:bodyPr>
          <a:lstStyle/>
          <a:p>
            <a:r>
              <a:rPr lang="en-US" sz="2800" dirty="0" err="1"/>
              <a:t>Comparativa</a:t>
            </a:r>
            <a:r>
              <a:rPr lang="en-US" sz="2800" dirty="0"/>
              <a:t> del </a:t>
            </a:r>
            <a:r>
              <a:rPr lang="en-US" sz="2800" dirty="0" err="1"/>
              <a:t>ciclo</a:t>
            </a:r>
            <a:r>
              <a:rPr lang="en-US" sz="2800" dirty="0"/>
              <a:t> de </a:t>
            </a:r>
            <a:r>
              <a:rPr lang="en-US" sz="2800" dirty="0" err="1"/>
              <a:t>vida</a:t>
            </a:r>
            <a:r>
              <a:rPr lang="en-US" sz="2800" dirty="0"/>
              <a:t> de dos </a:t>
            </a:r>
            <a:r>
              <a:rPr lang="en-US" sz="2800" dirty="0" err="1"/>
              <a:t>estructuras</a:t>
            </a:r>
            <a:r>
              <a:rPr lang="en-US" sz="2800" dirty="0"/>
              <a:t> antiguas</a:t>
            </a:r>
            <a:r>
              <a:rPr lang="en-US" sz="2800" baseline="50000" dirty="0"/>
              <a:t>18,19</a:t>
            </a:r>
            <a:endParaRPr lang="fr-BE" sz="2800" baseline="50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76105"/>
              </p:ext>
            </p:extLst>
          </p:nvPr>
        </p:nvGraphicFramePr>
        <p:xfrm>
          <a:off x="179512" y="721472"/>
          <a:ext cx="8596752" cy="54816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739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214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47">
                <a:tc>
                  <a:txBody>
                    <a:bodyPr/>
                    <a:lstStyle/>
                    <a:p>
                      <a:r>
                        <a:rPr lang="fr-BE" dirty="0"/>
                        <a:t>Structuras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Finalizadas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Material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Altura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Mantenimiento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565">
                <a:tc>
                  <a:txBody>
                    <a:bodyPr/>
                    <a:lstStyle/>
                    <a:p>
                      <a:r>
                        <a:rPr lang="fr-BE" dirty="0"/>
                        <a:t>Torre</a:t>
                      </a:r>
                      <a:r>
                        <a:rPr lang="fr-BE" baseline="0" dirty="0"/>
                        <a:t> Eiffel en Paris</a:t>
                      </a:r>
                      <a:r>
                        <a:rPr lang="fr-BE" dirty="0"/>
                        <a:t> *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1889</a:t>
                      </a:r>
                    </a:p>
                    <a:p>
                      <a:endParaRPr lang="fr-BE" dirty="0"/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Acero</a:t>
                      </a:r>
                      <a:r>
                        <a:rPr lang="fr-BE" dirty="0"/>
                        <a:t> al </a:t>
                      </a:r>
                      <a:r>
                        <a:rPr lang="fr-BE" dirty="0" err="1"/>
                        <a:t>carbono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324m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Cada</a:t>
                      </a:r>
                      <a:r>
                        <a:rPr lang="fr-BE" dirty="0"/>
                        <a:t> 7 </a:t>
                      </a:r>
                      <a:r>
                        <a:rPr lang="fr-BE" dirty="0" err="1"/>
                        <a:t>años.Cada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campaña</a:t>
                      </a:r>
                      <a:r>
                        <a:rPr lang="fr-BE" dirty="0"/>
                        <a:t> de </a:t>
                      </a:r>
                      <a:r>
                        <a:rPr lang="fr-BE" dirty="0" err="1"/>
                        <a:t>pintura</a:t>
                      </a:r>
                      <a:r>
                        <a:rPr lang="fr-BE" dirty="0"/>
                        <a:t> dura al </a:t>
                      </a:r>
                      <a:r>
                        <a:rPr lang="fr-BE" dirty="0" err="1"/>
                        <a:t>menos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año</a:t>
                      </a:r>
                      <a:r>
                        <a:rPr lang="fr-BE" dirty="0"/>
                        <a:t> y medio</a:t>
                      </a:r>
                      <a:r>
                        <a:rPr lang="fr-BE" baseline="0" dirty="0"/>
                        <a:t> (15 </a:t>
                      </a:r>
                      <a:r>
                        <a:rPr lang="fr-BE" baseline="0" dirty="0" err="1"/>
                        <a:t>meses</a:t>
                      </a:r>
                      <a:r>
                        <a:rPr lang="fr-BE" baseline="0" dirty="0"/>
                        <a:t>). Se </a:t>
                      </a:r>
                      <a:r>
                        <a:rPr lang="fr-BE" baseline="0" dirty="0" err="1"/>
                        <a:t>usan</a:t>
                      </a:r>
                      <a:r>
                        <a:rPr lang="fr-BE" baseline="0" dirty="0"/>
                        <a:t> entre 50 y 60 tons de </a:t>
                      </a:r>
                      <a:r>
                        <a:rPr lang="fr-BE" baseline="0" dirty="0" err="1"/>
                        <a:t>pintura</a:t>
                      </a:r>
                      <a:r>
                        <a:rPr lang="fr-BE" baseline="0" dirty="0"/>
                        <a:t>, 25 </a:t>
                      </a:r>
                      <a:r>
                        <a:rPr lang="fr-BE" baseline="0" dirty="0" err="1"/>
                        <a:t>pintores</a:t>
                      </a:r>
                      <a:r>
                        <a:rPr lang="fr-BE" baseline="0" dirty="0"/>
                        <a:t>, 1500 brochas, 5000 discos de </a:t>
                      </a:r>
                      <a:r>
                        <a:rPr lang="fr-BE" baseline="0" dirty="0" err="1"/>
                        <a:t>lijado</a:t>
                      </a:r>
                      <a:r>
                        <a:rPr lang="fr-BE" baseline="0" dirty="0"/>
                        <a:t> y 1500 sets de </a:t>
                      </a:r>
                      <a:r>
                        <a:rPr lang="fr-BE" baseline="0" dirty="0" err="1"/>
                        <a:t>ropas</a:t>
                      </a:r>
                      <a:r>
                        <a:rPr lang="fr-BE" baseline="0" dirty="0"/>
                        <a:t> de </a:t>
                      </a:r>
                      <a:r>
                        <a:rPr lang="fr-BE" baseline="0" dirty="0" err="1"/>
                        <a:t>trabajo</a:t>
                      </a:r>
                      <a:r>
                        <a:rPr lang="fr-BE" baseline="0" dirty="0"/>
                        <a:t>.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8133">
                <a:tc>
                  <a:txBody>
                    <a:bodyPr/>
                    <a:lstStyle/>
                    <a:p>
                      <a:r>
                        <a:rPr lang="fr-BE" dirty="0" err="1"/>
                        <a:t>Edificio</a:t>
                      </a:r>
                      <a:r>
                        <a:rPr lang="fr-BE" dirty="0"/>
                        <a:t> Chrysler (</a:t>
                      </a:r>
                      <a:r>
                        <a:rPr lang="fr-BE" dirty="0" err="1"/>
                        <a:t>Tejado</a:t>
                      </a:r>
                      <a:r>
                        <a:rPr lang="fr-BE" dirty="0"/>
                        <a:t> y Hall</a:t>
                      </a:r>
                      <a:r>
                        <a:rPr lang="fr-BE" baseline="0" dirty="0"/>
                        <a:t>) – New York</a:t>
                      </a:r>
                    </a:p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1930</a:t>
                      </a:r>
                    </a:p>
                    <a:p>
                      <a:r>
                        <a:rPr lang="fr-BE" dirty="0"/>
                        <a:t>(</a:t>
                      </a:r>
                      <a:r>
                        <a:rPr lang="fr-BE" dirty="0" err="1"/>
                        <a:t>Tejado</a:t>
                      </a:r>
                      <a:r>
                        <a:rPr lang="fr-BE" baseline="0" dirty="0"/>
                        <a:t> 1929)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/>
                        <a:t>Acero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inoxidable</a:t>
                      </a:r>
                      <a:r>
                        <a:rPr lang="fr-BE" dirty="0"/>
                        <a:t> </a:t>
                      </a:r>
                      <a:r>
                        <a:rPr lang="fr-BE" dirty="0" err="1"/>
                        <a:t>austenitico</a:t>
                      </a:r>
                      <a:r>
                        <a:rPr lang="fr-BE" dirty="0"/>
                        <a:t> (</a:t>
                      </a:r>
                      <a:r>
                        <a:rPr lang="fr-BE" dirty="0" err="1"/>
                        <a:t>tipo</a:t>
                      </a:r>
                      <a:r>
                        <a:rPr lang="fr-BE" dirty="0"/>
                        <a:t>: 302)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319m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/>
                        <a:t>Dos </a:t>
                      </a:r>
                      <a:r>
                        <a:rPr lang="fr-BE" dirty="0" err="1"/>
                        <a:t>veces</a:t>
                      </a:r>
                      <a:r>
                        <a:rPr lang="fr-BE" dirty="0"/>
                        <a:t> en 1951, 1961,</a:t>
                      </a:r>
                      <a:r>
                        <a:rPr lang="fr-BE" baseline="0" dirty="0"/>
                        <a:t> 1995. La </a:t>
                      </a:r>
                      <a:r>
                        <a:rPr lang="fr-BE" baseline="0" dirty="0" err="1"/>
                        <a:t>solución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empleada</a:t>
                      </a:r>
                      <a:r>
                        <a:rPr lang="fr-BE" baseline="0" dirty="0"/>
                        <a:t> en 1961 se </a:t>
                      </a:r>
                      <a:r>
                        <a:rPr lang="fr-BE" baseline="0" dirty="0" err="1"/>
                        <a:t>desconoce</a:t>
                      </a:r>
                      <a:r>
                        <a:rPr lang="fr-BE" baseline="0" dirty="0"/>
                        <a:t>. Un </a:t>
                      </a:r>
                      <a:r>
                        <a:rPr lang="fr-BE" baseline="0" dirty="0" err="1"/>
                        <a:t>detergente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neutro</a:t>
                      </a:r>
                      <a:r>
                        <a:rPr lang="fr-BE" baseline="0" dirty="0"/>
                        <a:t>, </a:t>
                      </a:r>
                      <a:r>
                        <a:rPr lang="fr-BE" baseline="0" dirty="0" err="1"/>
                        <a:t>desengrasante</a:t>
                      </a:r>
                      <a:r>
                        <a:rPr lang="fr-BE" baseline="0" dirty="0"/>
                        <a:t> y </a:t>
                      </a:r>
                      <a:r>
                        <a:rPr lang="fr-BE" baseline="0" dirty="0" err="1"/>
                        <a:t>abrasivo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fue</a:t>
                      </a:r>
                      <a:r>
                        <a:rPr lang="fr-BE" baseline="0" dirty="0"/>
                        <a:t> </a:t>
                      </a:r>
                      <a:r>
                        <a:rPr lang="fr-BE" baseline="0" dirty="0" err="1"/>
                        <a:t>empleado</a:t>
                      </a:r>
                      <a:r>
                        <a:rPr lang="fr-BE" baseline="0" dirty="0"/>
                        <a:t> en 1995.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4" descr="http://t3.gstatic.com/images?q=tbn:ANd9GcSISTfpsN2fANpBCzIlIj3_scvXR6LDLkQ_ouuuh_UhPsoOJJk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474" y="1685781"/>
            <a:ext cx="1094174" cy="1527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474" y="4653136"/>
            <a:ext cx="1037212" cy="1440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16" descr="http://www.tour-eiffel.net/wp-content/uploads/2012/12/peinture-tour-eiff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51" y="2276872"/>
            <a:ext cx="1284901" cy="936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7149" y="4797152"/>
            <a:ext cx="1265986" cy="960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3528" y="6200437"/>
            <a:ext cx="84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* La </a:t>
            </a:r>
            <a:r>
              <a:rPr lang="fr-FR" dirty="0" err="1"/>
              <a:t>torre</a:t>
            </a:r>
            <a:r>
              <a:rPr lang="fr-FR" dirty="0"/>
              <a:t> Eiffel se </a:t>
            </a:r>
            <a:r>
              <a:rPr lang="fr-FR" dirty="0" err="1"/>
              <a:t>construyó</a:t>
            </a:r>
            <a:r>
              <a:rPr lang="fr-FR" dirty="0"/>
              <a:t> antes de que el </a:t>
            </a:r>
            <a:r>
              <a:rPr lang="fr-FR" dirty="0" err="1"/>
              <a:t>acero</a:t>
            </a:r>
            <a:r>
              <a:rPr lang="fr-FR" dirty="0"/>
              <a:t> </a:t>
            </a:r>
            <a:r>
              <a:rPr lang="fr-FR" dirty="0" err="1"/>
              <a:t>inoxidable</a:t>
            </a:r>
            <a:r>
              <a:rPr lang="fr-FR" dirty="0"/>
              <a:t> se </a:t>
            </a:r>
            <a:r>
              <a:rPr lang="fr-FR" dirty="0" err="1"/>
              <a:t>inventase</a:t>
            </a:r>
            <a:r>
              <a:rPr lang="fr-FR" dirty="0"/>
              <a:t>…y se </a:t>
            </a:r>
            <a:r>
              <a:rPr lang="fr-FR" dirty="0" err="1"/>
              <a:t>suponia</a:t>
            </a:r>
            <a:r>
              <a:rPr lang="fr-FR" dirty="0"/>
              <a:t> que </a:t>
            </a:r>
            <a:r>
              <a:rPr lang="fr-FR" dirty="0" err="1"/>
              <a:t>sería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obra</a:t>
            </a:r>
            <a:r>
              <a:rPr lang="fr-FR" dirty="0"/>
              <a:t> temporal, </a:t>
            </a:r>
            <a:r>
              <a:rPr lang="fr-FR" dirty="0" err="1"/>
              <a:t>pero</a:t>
            </a:r>
            <a:r>
              <a:rPr lang="fr-FR" dirty="0"/>
              <a:t> a la gente la </a:t>
            </a:r>
            <a:r>
              <a:rPr lang="fr-FR" dirty="0" err="1"/>
              <a:t>encantó</a:t>
            </a:r>
            <a:r>
              <a:rPr lang="fr-FR" dirty="0"/>
              <a:t>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43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Ejemplo</a:t>
            </a:r>
            <a:r>
              <a:rPr lang="en-US" sz="3200" b="1" dirty="0"/>
              <a:t>:</a:t>
            </a:r>
            <a:br>
              <a:rPr lang="en-US" sz="3200" dirty="0"/>
            </a:br>
            <a:r>
              <a:rPr lang="en-US" sz="3200" dirty="0" err="1"/>
              <a:t>Comparativa</a:t>
            </a:r>
            <a:r>
              <a:rPr lang="en-US" sz="3200" dirty="0"/>
              <a:t> de </a:t>
            </a:r>
            <a:r>
              <a:rPr lang="en-US" sz="3200" dirty="0" err="1"/>
              <a:t>mantenimiento</a:t>
            </a:r>
            <a:r>
              <a:rPr lang="en-US" sz="3200" dirty="0"/>
              <a:t> de dos </a:t>
            </a:r>
            <a:r>
              <a:rPr lang="en-US" sz="3200" dirty="0" err="1"/>
              <a:t>puentes</a:t>
            </a:r>
            <a:r>
              <a:rPr lang="en-US" sz="3200" dirty="0"/>
              <a:t> importantes.</a:t>
            </a:r>
            <a:r>
              <a:rPr lang="en-US" sz="3200" baseline="50000" dirty="0"/>
              <a:t>20, 21</a:t>
            </a:r>
            <a:endParaRPr lang="fr-BE" sz="3200" baseline="5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540"/>
            <a:ext cx="8229600" cy="290892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3000" dirty="0" err="1"/>
              <a:t>Puente</a:t>
            </a:r>
            <a:r>
              <a:rPr lang="fr-FR" sz="3000" dirty="0"/>
              <a:t> Golden </a:t>
            </a:r>
            <a:r>
              <a:rPr lang="fr-FR" sz="3000" dirty="0" err="1"/>
              <a:t>Gate</a:t>
            </a:r>
            <a:r>
              <a:rPr lang="fr-FR" sz="3000" dirty="0"/>
              <a:t> en San Francisco</a:t>
            </a:r>
          </a:p>
          <a:p>
            <a:r>
              <a:rPr lang="fr-FR" sz="3000" dirty="0" err="1"/>
              <a:t>Puente</a:t>
            </a:r>
            <a:r>
              <a:rPr lang="fr-FR" sz="3000" dirty="0"/>
              <a:t> </a:t>
            </a:r>
            <a:r>
              <a:rPr lang="fr-FR" sz="3000" dirty="0" err="1"/>
              <a:t>Stonecutter’s</a:t>
            </a:r>
            <a:r>
              <a:rPr lang="fr-FR" sz="3000" dirty="0"/>
              <a:t> en Hong Kong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sz="2800" dirty="0"/>
              <a:t>En las </a:t>
            </a:r>
            <a:r>
              <a:rPr lang="fr-FR" sz="2800" dirty="0" err="1"/>
              <a:t>siguientes</a:t>
            </a:r>
            <a:r>
              <a:rPr lang="fr-FR" sz="2800" dirty="0"/>
              <a:t> 2 </a:t>
            </a:r>
            <a:r>
              <a:rPr lang="fr-FR" sz="2800" dirty="0" err="1"/>
              <a:t>diapositivas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44956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60" y="5425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dirty="0" err="1"/>
              <a:t>Puente</a:t>
            </a:r>
            <a:r>
              <a:rPr lang="fr-FR" sz="2800" dirty="0"/>
              <a:t> Golden </a:t>
            </a:r>
            <a:r>
              <a:rPr lang="fr-FR" sz="2800" dirty="0" err="1"/>
              <a:t>Gate</a:t>
            </a:r>
            <a:r>
              <a:rPr lang="fr-FR" sz="2800" dirty="0"/>
              <a:t> (1937), San Francisco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4965106"/>
            <a:ext cx="8291264" cy="18796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/>
              <a:t>“</a:t>
            </a:r>
            <a:r>
              <a:rPr lang="en-US" sz="1400" dirty="0"/>
              <a:t>Un </a:t>
            </a:r>
            <a:r>
              <a:rPr lang="en-US" sz="1400" dirty="0" err="1"/>
              <a:t>robusto</a:t>
            </a:r>
            <a:r>
              <a:rPr lang="en-US" sz="1400" dirty="0"/>
              <a:t> </a:t>
            </a:r>
            <a:r>
              <a:rPr lang="en-US" sz="1400" dirty="0" err="1"/>
              <a:t>grupo</a:t>
            </a:r>
            <a:r>
              <a:rPr lang="en-US" sz="1400" dirty="0"/>
              <a:t> de </a:t>
            </a:r>
            <a:r>
              <a:rPr lang="en-US" sz="1400" b="1" dirty="0"/>
              <a:t>13 </a:t>
            </a:r>
            <a:r>
              <a:rPr lang="en-US" sz="1400" b="1" dirty="0" err="1"/>
              <a:t>trabajadores</a:t>
            </a:r>
            <a:r>
              <a:rPr lang="en-US" sz="1400" b="1" dirty="0"/>
              <a:t> del metal </a:t>
            </a:r>
            <a:r>
              <a:rPr lang="en-US" sz="1400" b="1" dirty="0" err="1"/>
              <a:t>trabajan</a:t>
            </a:r>
            <a:r>
              <a:rPr lang="en-US" sz="1400" dirty="0"/>
              <a:t> junto con </a:t>
            </a:r>
            <a:r>
              <a:rPr lang="en-US" sz="1400" b="1" dirty="0"/>
              <a:t>28 </a:t>
            </a:r>
            <a:r>
              <a:rPr lang="en-US" sz="1400" b="1" dirty="0" err="1"/>
              <a:t>pintores</a:t>
            </a:r>
            <a:r>
              <a:rPr lang="en-US" sz="1400" dirty="0"/>
              <a:t> y un </a:t>
            </a:r>
            <a:r>
              <a:rPr lang="en-US" sz="1400" b="1" dirty="0"/>
              <a:t>jefe de  </a:t>
            </a:r>
            <a:r>
              <a:rPr lang="en-US" sz="1400" b="1" dirty="0" err="1"/>
              <a:t>pintura</a:t>
            </a:r>
            <a:r>
              <a:rPr lang="en-US" sz="1400" b="1" dirty="0"/>
              <a:t> de </a:t>
            </a:r>
            <a:r>
              <a:rPr lang="en-US" sz="1400" b="1" dirty="0" err="1"/>
              <a:t>puente</a:t>
            </a:r>
            <a:r>
              <a:rPr lang="en-US" sz="1400" b="1" dirty="0"/>
              <a:t> </a:t>
            </a:r>
            <a:r>
              <a:rPr lang="en-US" sz="1400" dirty="0" err="1"/>
              <a:t>batallan</a:t>
            </a:r>
            <a:r>
              <a:rPr lang="en-US" sz="1400" dirty="0"/>
              <a:t> contra el </a:t>
            </a:r>
            <a:r>
              <a:rPr lang="en-US" sz="1400" dirty="0" err="1"/>
              <a:t>viento</a:t>
            </a:r>
            <a:r>
              <a:rPr lang="en-US" sz="1400" dirty="0"/>
              <a:t>, el </a:t>
            </a:r>
            <a:r>
              <a:rPr lang="en-US" sz="1400" dirty="0" err="1"/>
              <a:t>aire</a:t>
            </a:r>
            <a:r>
              <a:rPr lang="en-US" sz="1400" dirty="0"/>
              <a:t> </a:t>
            </a:r>
            <a:r>
              <a:rPr lang="en-US" sz="1400" dirty="0" err="1"/>
              <a:t>marino</a:t>
            </a:r>
            <a:r>
              <a:rPr lang="en-US" sz="1400" dirty="0"/>
              <a:t> y la </a:t>
            </a:r>
            <a:r>
              <a:rPr lang="en-US" sz="1400" dirty="0" err="1"/>
              <a:t>niebla</a:t>
            </a:r>
            <a:r>
              <a:rPr lang="en-US" sz="1400" dirty="0"/>
              <a:t>, </a:t>
            </a:r>
            <a:r>
              <a:rPr lang="en-US" sz="1400" dirty="0" err="1"/>
              <a:t>generalmente</a:t>
            </a:r>
            <a:r>
              <a:rPr lang="en-US" sz="1400" dirty="0"/>
              <a:t> </a:t>
            </a:r>
            <a:r>
              <a:rPr lang="en-US" sz="1400" dirty="0" err="1"/>
              <a:t>suspendidos</a:t>
            </a:r>
            <a:r>
              <a:rPr lang="en-US" sz="1400" dirty="0"/>
              <a:t> </a:t>
            </a:r>
            <a:r>
              <a:rPr lang="en-US" sz="1400" dirty="0" err="1"/>
              <a:t>sobre</a:t>
            </a:r>
            <a:r>
              <a:rPr lang="en-US" sz="1400" dirty="0"/>
              <a:t> el </a:t>
            </a:r>
            <a:r>
              <a:rPr lang="en-US" sz="1400" dirty="0" err="1"/>
              <a:t>agua</a:t>
            </a:r>
            <a:r>
              <a:rPr lang="en-US" sz="1400" dirty="0"/>
              <a:t>, para </a:t>
            </a:r>
            <a:r>
              <a:rPr lang="en-US" sz="1400" dirty="0" err="1"/>
              <a:t>reparar</a:t>
            </a:r>
            <a:r>
              <a:rPr lang="en-US" sz="1400" dirty="0"/>
              <a:t> el </a:t>
            </a:r>
            <a:r>
              <a:rPr lang="en-US" sz="1400" dirty="0" err="1"/>
              <a:t>acero</a:t>
            </a:r>
            <a:r>
              <a:rPr lang="en-US" sz="1400" dirty="0"/>
              <a:t> </a:t>
            </a:r>
            <a:r>
              <a:rPr lang="en-US" sz="1400" dirty="0" err="1"/>
              <a:t>corroido</a:t>
            </a:r>
            <a:r>
              <a:rPr lang="en-US" sz="1400" dirty="0"/>
              <a:t>.  Los </a:t>
            </a:r>
            <a:r>
              <a:rPr lang="en-US" sz="1400" dirty="0" err="1"/>
              <a:t>trabajadores</a:t>
            </a:r>
            <a:r>
              <a:rPr lang="en-US" sz="1400" dirty="0"/>
              <a:t> </a:t>
            </a:r>
            <a:r>
              <a:rPr lang="en-US" sz="1400" dirty="0" err="1"/>
              <a:t>reemplazan</a:t>
            </a:r>
            <a:r>
              <a:rPr lang="en-US" sz="1400" dirty="0"/>
              <a:t> las </a:t>
            </a:r>
            <a:r>
              <a:rPr lang="en-US" sz="1400" dirty="0" err="1"/>
              <a:t>partes</a:t>
            </a:r>
            <a:r>
              <a:rPr lang="en-US" sz="1400" dirty="0"/>
              <a:t> de </a:t>
            </a:r>
            <a:r>
              <a:rPr lang="en-US" sz="1400" dirty="0" err="1"/>
              <a:t>acero</a:t>
            </a:r>
            <a:r>
              <a:rPr lang="en-US" sz="1400" dirty="0"/>
              <a:t> </a:t>
            </a:r>
            <a:r>
              <a:rPr lang="en-US" sz="1400" dirty="0" err="1"/>
              <a:t>corroidas</a:t>
            </a:r>
            <a:r>
              <a:rPr lang="en-US" sz="1400" dirty="0"/>
              <a:t> y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remaches</a:t>
            </a:r>
            <a:r>
              <a:rPr lang="en-US" sz="1400" dirty="0"/>
              <a:t> con </a:t>
            </a:r>
            <a:r>
              <a:rPr lang="en-US" sz="1400" dirty="0" err="1"/>
              <a:t>tornillos</a:t>
            </a:r>
            <a:r>
              <a:rPr lang="en-US" sz="1400" dirty="0"/>
              <a:t> de </a:t>
            </a:r>
            <a:r>
              <a:rPr lang="en-US" sz="1400" dirty="0" err="1"/>
              <a:t>acero</a:t>
            </a:r>
            <a:r>
              <a:rPr lang="en-US" sz="1400" dirty="0"/>
              <a:t> de </a:t>
            </a:r>
            <a:r>
              <a:rPr lang="en-US" sz="1400" dirty="0" err="1"/>
              <a:t>alta</a:t>
            </a:r>
            <a:r>
              <a:rPr lang="en-US" sz="1400" dirty="0"/>
              <a:t> </a:t>
            </a:r>
            <a:r>
              <a:rPr lang="en-US" sz="1400" dirty="0" err="1"/>
              <a:t>resistencia</a:t>
            </a:r>
            <a:r>
              <a:rPr lang="en-US" sz="1400" dirty="0"/>
              <a:t>, a la par que </a:t>
            </a:r>
            <a:r>
              <a:rPr lang="en-US" sz="1400" dirty="0" err="1"/>
              <a:t>fabrican</a:t>
            </a:r>
            <a:r>
              <a:rPr lang="en-US" sz="1400" dirty="0"/>
              <a:t> </a:t>
            </a:r>
            <a:r>
              <a:rPr lang="en-US" sz="1400" dirty="0" err="1"/>
              <a:t>pequeños</a:t>
            </a:r>
            <a:r>
              <a:rPr lang="en-US" sz="1400" dirty="0"/>
              <a:t> </a:t>
            </a:r>
            <a:r>
              <a:rPr lang="en-US" sz="1400" dirty="0" err="1"/>
              <a:t>componentes</a:t>
            </a:r>
            <a:r>
              <a:rPr lang="en-US" sz="1400" dirty="0"/>
              <a:t> para </a:t>
            </a:r>
            <a:r>
              <a:rPr lang="en-US" sz="1400" dirty="0" err="1"/>
              <a:t>empelar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el </a:t>
            </a:r>
            <a:r>
              <a:rPr lang="en-US" sz="1400" dirty="0" err="1"/>
              <a:t>puente</a:t>
            </a:r>
            <a:r>
              <a:rPr lang="en-US" sz="1400" dirty="0"/>
              <a:t> y </a:t>
            </a:r>
            <a:r>
              <a:rPr lang="en-US" sz="1400" dirty="0" err="1"/>
              <a:t>asisten</a:t>
            </a:r>
            <a:r>
              <a:rPr lang="en-US" sz="1400" dirty="0"/>
              <a:t> a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pintores</a:t>
            </a:r>
            <a:r>
              <a:rPr lang="en-US" sz="1400" dirty="0"/>
              <a:t> con </a:t>
            </a:r>
            <a:r>
              <a:rPr lang="en-US" sz="1400" dirty="0" err="1"/>
              <a:t>sus</a:t>
            </a:r>
            <a:r>
              <a:rPr lang="en-US" sz="1400" dirty="0"/>
              <a:t> </a:t>
            </a:r>
            <a:r>
              <a:rPr lang="en-US" sz="1400" dirty="0" err="1"/>
              <a:t>equipos</a:t>
            </a:r>
            <a:r>
              <a:rPr lang="en-US" sz="1400" dirty="0"/>
              <a:t> de </a:t>
            </a:r>
            <a:r>
              <a:rPr lang="en-US" sz="1400" dirty="0" err="1"/>
              <a:t>trabajo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altura</a:t>
            </a:r>
            <a:r>
              <a:rPr lang="en-US" sz="1400" dirty="0"/>
              <a:t>. Los </a:t>
            </a:r>
            <a:r>
              <a:rPr lang="en-US" sz="1400" dirty="0" err="1"/>
              <a:t>trabajadores</a:t>
            </a:r>
            <a:r>
              <a:rPr lang="en-US" sz="1400" dirty="0"/>
              <a:t> </a:t>
            </a:r>
            <a:r>
              <a:rPr lang="en-US" sz="1400" dirty="0" err="1"/>
              <a:t>ademas</a:t>
            </a:r>
            <a:r>
              <a:rPr lang="en-US" sz="1400" dirty="0"/>
              <a:t> </a:t>
            </a:r>
            <a:r>
              <a:rPr lang="en-US" sz="1400" dirty="0" err="1"/>
              <a:t>retiran</a:t>
            </a:r>
            <a:r>
              <a:rPr lang="en-US" sz="1400" dirty="0"/>
              <a:t> </a:t>
            </a:r>
            <a:r>
              <a:rPr lang="en-US" sz="1400" dirty="0" err="1"/>
              <a:t>barras</a:t>
            </a:r>
            <a:r>
              <a:rPr lang="en-US" sz="1400" dirty="0"/>
              <a:t> y </a:t>
            </a:r>
            <a:r>
              <a:rPr lang="en-US" sz="1400" dirty="0" err="1"/>
              <a:t>chapas</a:t>
            </a:r>
            <a:r>
              <a:rPr lang="en-US" sz="1400" dirty="0"/>
              <a:t> para </a:t>
            </a:r>
            <a:r>
              <a:rPr lang="en-US" sz="1400" dirty="0" err="1"/>
              <a:t>proveer</a:t>
            </a:r>
            <a:r>
              <a:rPr lang="en-US" sz="1400" dirty="0"/>
              <a:t> el </a:t>
            </a:r>
            <a:r>
              <a:rPr lang="en-US" sz="1400" dirty="0" err="1"/>
              <a:t>acceso</a:t>
            </a:r>
            <a:r>
              <a:rPr lang="en-US" sz="1400" dirty="0"/>
              <a:t> al interior de las </a:t>
            </a:r>
            <a:r>
              <a:rPr lang="en-US" sz="1400" dirty="0" err="1"/>
              <a:t>columnas</a:t>
            </a:r>
            <a:r>
              <a:rPr lang="en-US" sz="1400" dirty="0"/>
              <a:t> y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componentes</a:t>
            </a:r>
            <a:r>
              <a:rPr lang="en-US" sz="1400" dirty="0"/>
              <a:t> a </a:t>
            </a:r>
            <a:r>
              <a:rPr lang="en-US" sz="1400" dirty="0" err="1"/>
              <a:t>los</a:t>
            </a:r>
            <a:r>
              <a:rPr lang="en-US" sz="1400" dirty="0"/>
              <a:t> </a:t>
            </a:r>
            <a:r>
              <a:rPr lang="en-US" sz="1400" dirty="0" err="1"/>
              <a:t>pintores</a:t>
            </a:r>
            <a:r>
              <a:rPr lang="en-US" sz="1400" dirty="0"/>
              <a:t> </a:t>
            </a:r>
            <a:r>
              <a:rPr lang="en-US" sz="1400" dirty="0" err="1"/>
              <a:t>interiores</a:t>
            </a:r>
            <a:r>
              <a:rPr lang="en-US" sz="1400" dirty="0"/>
              <a:t>. Los </a:t>
            </a:r>
            <a:r>
              <a:rPr lang="en-US" sz="1400" dirty="0" err="1"/>
              <a:t>pintores</a:t>
            </a:r>
            <a:r>
              <a:rPr lang="en-US" sz="1400" dirty="0"/>
              <a:t> </a:t>
            </a:r>
            <a:r>
              <a:rPr lang="en-US" sz="1400" dirty="0" err="1"/>
              <a:t>preparan</a:t>
            </a:r>
            <a:r>
              <a:rPr lang="en-US" sz="1400" dirty="0"/>
              <a:t> </a:t>
            </a:r>
            <a:r>
              <a:rPr lang="en-US" sz="1400" dirty="0" err="1"/>
              <a:t>todas</a:t>
            </a:r>
            <a:r>
              <a:rPr lang="en-US" sz="1400" dirty="0"/>
              <a:t> las superficies del </a:t>
            </a:r>
            <a:r>
              <a:rPr lang="en-US" sz="1400" dirty="0" err="1"/>
              <a:t>puente</a:t>
            </a:r>
            <a:r>
              <a:rPr lang="en-US" sz="1400" dirty="0"/>
              <a:t> y </a:t>
            </a:r>
            <a:r>
              <a:rPr lang="en-US" sz="1400" dirty="0" err="1"/>
              <a:t>reparan</a:t>
            </a:r>
            <a:r>
              <a:rPr lang="en-US" sz="1400" dirty="0"/>
              <a:t> </a:t>
            </a:r>
            <a:r>
              <a:rPr lang="en-US" sz="1400" dirty="0" err="1"/>
              <a:t>todas</a:t>
            </a:r>
            <a:r>
              <a:rPr lang="en-US" sz="1400" dirty="0"/>
              <a:t> las areas </a:t>
            </a:r>
            <a:r>
              <a:rPr lang="en-US" sz="1400" dirty="0" err="1"/>
              <a:t>corroidas</a:t>
            </a:r>
            <a:r>
              <a:rPr lang="en-US" sz="1400" dirty="0"/>
              <a:t>.” </a:t>
            </a:r>
            <a:r>
              <a:rPr lang="en-US" sz="1600" dirty="0"/>
              <a:t> </a:t>
            </a:r>
            <a:r>
              <a:rPr lang="en-US" sz="1600" baseline="30000" dirty="0"/>
              <a:t>20</a:t>
            </a:r>
          </a:p>
        </p:txBody>
      </p:sp>
      <p:sp>
        <p:nvSpPr>
          <p:cNvPr id="4" name="AutoShape 2" descr="http://guidepal.blob.core.windows.net/article-mainimages/aphoto49721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4446"/>
            <a:ext cx="6591308" cy="4392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-880218" y="3371701"/>
            <a:ext cx="272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</a:t>
            </a:r>
            <a:r>
              <a:rPr lang="fr-FR" sz="2400" dirty="0" err="1"/>
              <a:t>Mantenimiento</a:t>
            </a:r>
            <a:r>
              <a:rPr lang="fr-FR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761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Introducción</a:t>
            </a:r>
            <a:br>
              <a:rPr lang="fr-FR" dirty="0"/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Principales </a:t>
            </a:r>
            <a:r>
              <a:rPr lang="fr-FR" dirty="0" err="1"/>
              <a:t>materiales</a:t>
            </a:r>
            <a:r>
              <a:rPr lang="fr-FR" dirty="0"/>
              <a:t> </a:t>
            </a:r>
            <a:r>
              <a:rPr lang="fr-FR" dirty="0" err="1"/>
              <a:t>empleados</a:t>
            </a:r>
            <a:r>
              <a:rPr lang="fr-FR" dirty="0"/>
              <a:t> en la </a:t>
            </a:r>
            <a:r>
              <a:rPr lang="fr-FR" dirty="0" err="1"/>
              <a:t>arquitectura</a:t>
            </a:r>
            <a:r>
              <a:rPr lang="fr-FR" dirty="0"/>
              <a:t>, </a:t>
            </a:r>
            <a:r>
              <a:rPr lang="fr-FR" dirty="0" err="1"/>
              <a:t>edificación</a:t>
            </a:r>
            <a:r>
              <a:rPr lang="fr-FR" dirty="0"/>
              <a:t> y </a:t>
            </a:r>
            <a:r>
              <a:rPr lang="fr-FR" dirty="0" err="1"/>
              <a:t>construcción</a:t>
            </a:r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053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251519" y="4965105"/>
            <a:ext cx="8640961" cy="1656184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err="1"/>
              <a:t>Detalles</a:t>
            </a:r>
            <a:r>
              <a:rPr lang="en-US" sz="1600" b="1" dirty="0"/>
              <a:t> del </a:t>
            </a:r>
            <a:r>
              <a:rPr lang="en-US" sz="1600" b="1" dirty="0" err="1"/>
              <a:t>proyecto</a:t>
            </a:r>
            <a:r>
              <a:rPr lang="en-US" sz="1600" b="1" dirty="0"/>
              <a:t> : </a:t>
            </a:r>
            <a:r>
              <a:rPr lang="en-US" sz="1600" dirty="0"/>
              <a:t>1,596m longitud.2 </a:t>
            </a:r>
            <a:r>
              <a:rPr lang="en-US" sz="1600" dirty="0" err="1"/>
              <a:t>carriles</a:t>
            </a:r>
            <a:r>
              <a:rPr lang="en-US" sz="1600" dirty="0"/>
              <a:t> 3 </a:t>
            </a:r>
            <a:r>
              <a:rPr lang="en-US" sz="1600" dirty="0" err="1"/>
              <a:t>pilares</a:t>
            </a:r>
            <a:r>
              <a:rPr lang="en-US" sz="1600" dirty="0"/>
              <a:t> </a:t>
            </a:r>
            <a:r>
              <a:rPr lang="en-US" sz="1600" dirty="0" err="1"/>
              <a:t>atirantados</a:t>
            </a:r>
            <a:r>
              <a:rPr lang="en-US" sz="1600" dirty="0"/>
              <a:t>. </a:t>
            </a:r>
            <a:r>
              <a:rPr lang="en-US" sz="1600" dirty="0" err="1"/>
              <a:t>Vano</a:t>
            </a:r>
            <a:r>
              <a:rPr lang="en-US" sz="1600" dirty="0"/>
              <a:t> central de  1,018m. </a:t>
            </a:r>
            <a:r>
              <a:rPr lang="en-US" sz="1600" dirty="0" err="1"/>
              <a:t>Resistente</a:t>
            </a:r>
            <a:r>
              <a:rPr lang="en-US" sz="1600" dirty="0"/>
              <a:t> a </a:t>
            </a:r>
            <a:r>
              <a:rPr lang="en-US" sz="1600" dirty="0" err="1"/>
              <a:t>tifones</a:t>
            </a:r>
            <a:r>
              <a:rPr lang="en-US" sz="1600" dirty="0"/>
              <a:t>.</a:t>
            </a:r>
          </a:p>
          <a:p>
            <a:pPr algn="just"/>
            <a:r>
              <a:rPr lang="en-US" sz="1600" b="1" dirty="0"/>
              <a:t>Material : </a:t>
            </a:r>
            <a:r>
              <a:rPr lang="en-US" sz="1600" dirty="0" err="1"/>
              <a:t>Acero</a:t>
            </a:r>
            <a:r>
              <a:rPr lang="en-US" sz="1600" dirty="0"/>
              <a:t> </a:t>
            </a:r>
            <a:r>
              <a:rPr lang="en-US" sz="1600" dirty="0" err="1"/>
              <a:t>inoxidable</a:t>
            </a:r>
            <a:r>
              <a:rPr lang="en-US" sz="1600" dirty="0"/>
              <a:t> EN1.4462 (Duplex) plate con 450MPa de </a:t>
            </a:r>
            <a:r>
              <a:rPr lang="en-US" sz="1600" dirty="0" err="1"/>
              <a:t>límite</a:t>
            </a:r>
            <a:r>
              <a:rPr lang="en-US" sz="1600" dirty="0"/>
              <a:t> </a:t>
            </a:r>
            <a:r>
              <a:rPr lang="en-US" sz="1600" dirty="0" err="1"/>
              <a:t>elástico</a:t>
            </a:r>
            <a:r>
              <a:rPr lang="en-US" sz="1600" dirty="0"/>
              <a:t> </a:t>
            </a:r>
            <a:r>
              <a:rPr lang="en-US" sz="1600" dirty="0" err="1"/>
              <a:t>empleado</a:t>
            </a:r>
            <a:r>
              <a:rPr lang="en-US" sz="1600" dirty="0"/>
              <a:t> para las </a:t>
            </a:r>
            <a:r>
              <a:rPr lang="en-US" sz="1600" dirty="0" err="1"/>
              <a:t>torres</a:t>
            </a:r>
            <a:r>
              <a:rPr lang="en-US" sz="1600" dirty="0"/>
              <a:t>  de mas de 175m de </a:t>
            </a:r>
            <a:r>
              <a:rPr lang="en-US" sz="1600" dirty="0" err="1"/>
              <a:t>altura</a:t>
            </a:r>
            <a:r>
              <a:rPr lang="en-US" sz="1600" dirty="0"/>
              <a:t> y para el </a:t>
            </a:r>
            <a:r>
              <a:rPr lang="en-US" sz="1600" dirty="0" err="1"/>
              <a:t>forrado</a:t>
            </a:r>
            <a:r>
              <a:rPr lang="en-US" sz="1600" dirty="0"/>
              <a:t> de las </a:t>
            </a:r>
            <a:r>
              <a:rPr lang="en-US" sz="1600" dirty="0" err="1"/>
              <a:t>mismas</a:t>
            </a:r>
            <a:r>
              <a:rPr lang="en-US" sz="1600" dirty="0"/>
              <a:t>. </a:t>
            </a:r>
          </a:p>
          <a:p>
            <a:pPr algn="just"/>
            <a:r>
              <a:rPr lang="en-US" sz="1600" b="1" dirty="0" err="1"/>
              <a:t>Porqué</a:t>
            </a:r>
            <a:r>
              <a:rPr lang="en-US" sz="1600" b="1" dirty="0"/>
              <a:t> se </a:t>
            </a:r>
            <a:r>
              <a:rPr lang="en-US" sz="1600" b="1" dirty="0" err="1"/>
              <a:t>seleccionó</a:t>
            </a:r>
            <a:r>
              <a:rPr lang="en-US" sz="1600" b="1" dirty="0"/>
              <a:t> </a:t>
            </a:r>
            <a:r>
              <a:rPr lang="en-US" sz="1600" b="1" dirty="0" err="1"/>
              <a:t>inoxidable</a:t>
            </a:r>
            <a:r>
              <a:rPr lang="en-US" sz="1600" b="1" dirty="0"/>
              <a:t> </a:t>
            </a:r>
            <a:r>
              <a:rPr lang="en-US" sz="1600" b="1" dirty="0" err="1"/>
              <a:t>frente</a:t>
            </a:r>
            <a:r>
              <a:rPr lang="en-US" sz="1600" b="1" dirty="0"/>
              <a:t> al </a:t>
            </a:r>
            <a:r>
              <a:rPr lang="en-US" sz="1600" b="1" dirty="0" err="1"/>
              <a:t>acero</a:t>
            </a:r>
            <a:r>
              <a:rPr lang="en-US" sz="1600" b="1" dirty="0"/>
              <a:t> al </a:t>
            </a:r>
            <a:r>
              <a:rPr lang="en-US" sz="1600" b="1" dirty="0" err="1"/>
              <a:t>carbono</a:t>
            </a:r>
            <a:r>
              <a:rPr lang="en-US" sz="1600" b="1" dirty="0"/>
              <a:t>: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los</a:t>
            </a:r>
            <a:r>
              <a:rPr lang="en-US" sz="1600" dirty="0"/>
              <a:t> </a:t>
            </a:r>
            <a:r>
              <a:rPr lang="en-US" sz="1600" dirty="0" err="1"/>
              <a:t>requisitos</a:t>
            </a:r>
            <a:r>
              <a:rPr lang="en-US" sz="1600" dirty="0"/>
              <a:t> de </a:t>
            </a:r>
            <a:r>
              <a:rPr lang="en-US" sz="1600" dirty="0" err="1"/>
              <a:t>vida</a:t>
            </a:r>
            <a:r>
              <a:rPr lang="en-US" sz="1600" dirty="0"/>
              <a:t> </a:t>
            </a:r>
            <a:r>
              <a:rPr lang="en-US" sz="1600" dirty="0" err="1"/>
              <a:t>útil</a:t>
            </a:r>
            <a:r>
              <a:rPr lang="en-US" sz="1600" dirty="0"/>
              <a:t> de 120 </a:t>
            </a:r>
            <a:r>
              <a:rPr lang="en-US" sz="1600" dirty="0" err="1"/>
              <a:t>años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un </a:t>
            </a:r>
            <a:r>
              <a:rPr lang="en-US" sz="1600" dirty="0" err="1"/>
              <a:t>ambiente</a:t>
            </a:r>
            <a:r>
              <a:rPr lang="en-US" sz="1600" dirty="0"/>
              <a:t> </a:t>
            </a:r>
            <a:r>
              <a:rPr lang="en-US" sz="1600" dirty="0" err="1"/>
              <a:t>cálido</a:t>
            </a:r>
            <a:r>
              <a:rPr lang="en-US" sz="1600" dirty="0"/>
              <a:t> y </a:t>
            </a:r>
            <a:r>
              <a:rPr lang="en-US" sz="1600" dirty="0" err="1"/>
              <a:t>contaminado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agua</a:t>
            </a:r>
            <a:r>
              <a:rPr lang="en-US" sz="1600" dirty="0"/>
              <a:t> de </a:t>
            </a:r>
            <a:r>
              <a:rPr lang="en-US" sz="1600" dirty="0" err="1"/>
              <a:t>mar.Diseñado</a:t>
            </a:r>
            <a:r>
              <a:rPr lang="en-US" sz="1600" dirty="0"/>
              <a:t> con la idea de </a:t>
            </a:r>
            <a:r>
              <a:rPr lang="en-US" sz="1600" dirty="0" err="1"/>
              <a:t>nulo</a:t>
            </a:r>
            <a:r>
              <a:rPr lang="en-US" sz="1600" dirty="0"/>
              <a:t> </a:t>
            </a:r>
            <a:r>
              <a:rPr lang="en-US" sz="1600" dirty="0" err="1"/>
              <a:t>mantenimiento</a:t>
            </a:r>
            <a:r>
              <a:rPr lang="en-US" sz="1600" dirty="0"/>
              <a:t>. </a:t>
            </a:r>
            <a:r>
              <a:rPr lang="en-US" sz="1600" baseline="30000" dirty="0"/>
              <a:t>21</a:t>
            </a:r>
          </a:p>
        </p:txBody>
      </p:sp>
      <p:pic>
        <p:nvPicPr>
          <p:cNvPr id="7" name="Picture 4" descr="http://img.xcitefun.net/users/2011/10/265824,xcitefun-stonecutters-bridge-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667871" cy="42509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87312"/>
            <a:ext cx="8229600" cy="533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0" dirty="0" err="1"/>
              <a:t>Puente</a:t>
            </a:r>
            <a:r>
              <a:rPr lang="fr-FR" sz="2800" b="0" dirty="0"/>
              <a:t> </a:t>
            </a:r>
            <a:r>
              <a:rPr lang="fr-FR" sz="2800" b="0" dirty="0" err="1"/>
              <a:t>Stonecutter’s</a:t>
            </a:r>
            <a:r>
              <a:rPr lang="fr-FR" sz="2800" b="0" dirty="0"/>
              <a:t>  (2009), Hong Kong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-897768" y="3354151"/>
            <a:ext cx="2760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&lt;-  </a:t>
            </a:r>
            <a:r>
              <a:rPr lang="fr-FR" sz="2400" dirty="0" err="1"/>
              <a:t>Mantenimiento</a:t>
            </a:r>
            <a:r>
              <a:rPr lang="fr-FR" sz="24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8168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Principales </a:t>
            </a:r>
            <a:r>
              <a:rPr lang="fr-BE" dirty="0" err="1"/>
              <a:t>referencias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2"/>
              </a:rPr>
              <a:t>https://worldstainless.org/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solidFill>
                  <a:srgbClr val="FF0000"/>
                </a:solidFill>
                <a:hlinkClick r:id="rId3"/>
              </a:rPr>
              <a:t>http://www.hablakilns.com/the-brick-industry/the-brick-market/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br>
              <a:rPr lang="fr-FR" sz="6000" dirty="0">
                <a:solidFill>
                  <a:srgbClr val="FF0000"/>
                </a:solidFill>
              </a:rPr>
            </a:br>
            <a:r>
              <a:rPr lang="fr-FR" sz="6000" dirty="0"/>
              <a:t>(b)  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  <a:r>
              <a:rPr lang="fr-FR" sz="6000" dirty="0">
                <a:solidFill>
                  <a:srgbClr val="FF0000"/>
                </a:solidFill>
                <a:hlinkClick r:id="rId4"/>
              </a:rPr>
              <a:t>http://wiki.answers.com/Q/What_is_the_weight_of_a_red_clay_brick_in_Kilograms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CEM bureau </a:t>
            </a:r>
            <a:r>
              <a:rPr lang="fr-FR" sz="6000" dirty="0">
                <a:solidFill>
                  <a:srgbClr val="FF0000"/>
                </a:solidFill>
                <a:hlinkClick r:id="rId5"/>
              </a:rPr>
              <a:t>https://cembureau.eu/cement-101/key-facts-figures/</a:t>
            </a:r>
            <a:r>
              <a:rPr lang="fr-FR" sz="6000" dirty="0">
                <a:solidFill>
                  <a:srgbClr val="FF000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en-US" sz="6000" u="sng" dirty="0">
                <a:hlinkClick r:id="rId6"/>
              </a:rPr>
              <a:t>https://www.worldsteel.org/</a:t>
            </a:r>
            <a:r>
              <a:rPr lang="en-US" sz="6000" u="sng" dirty="0"/>
              <a:t> </a:t>
            </a:r>
            <a:r>
              <a:rPr lang="fr-FR" sz="6000" dirty="0"/>
              <a:t>(b) </a:t>
            </a:r>
            <a:r>
              <a:rPr lang="en-US" sz="6000" u="sng" dirty="0">
                <a:hlinkClick r:id="rId7"/>
              </a:rPr>
              <a:t>www.globalcastingmagazine.com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u="sng" dirty="0">
                <a:hlinkClick r:id="rId8"/>
              </a:rPr>
              <a:t>http://www.fao.org/faostat/en/#data/FO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9"/>
              </a:rPr>
              <a:t>https://www.plasticseurope.org/en/resources/market-data</a:t>
            </a:r>
            <a:endParaRPr lang="fr-FR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/>
              <a:t>(a) </a:t>
            </a:r>
            <a:r>
              <a:rPr lang="fr-FR" sz="6000" dirty="0">
                <a:hlinkClick r:id="rId10"/>
              </a:rPr>
              <a:t> http://www.glassforeurope.com/en/industry/global-market-structure.php</a:t>
            </a:r>
            <a:r>
              <a:rPr lang="fr-FR" sz="6000" dirty="0"/>
              <a:t>    (b) </a:t>
            </a:r>
            <a:r>
              <a:rPr lang="fr-FR" sz="6000" dirty="0">
                <a:hlinkClick r:id="rId11"/>
              </a:rPr>
              <a:t>https://www.statista.com/statistics/609964/flat-glass-market-key-info-globally-projection/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2"/>
              </a:rPr>
              <a:t>http://www.world-aluminium.org/statistics/primary-aluminium-production/</a:t>
            </a:r>
            <a:r>
              <a:rPr lang="fr-FR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6000" dirty="0">
                <a:hlinkClick r:id="rId13"/>
              </a:rPr>
              <a:t>https://www.worldstainless.org/statistics/stainless-steel-meltshop-production/</a:t>
            </a:r>
            <a:endParaRPr lang="en-GB" sz="6000" dirty="0"/>
          </a:p>
          <a:p>
            <a:pPr marL="514350" indent="-514350">
              <a:buFont typeface="+mj-lt"/>
              <a:buAutoNum type="arabicPeriod"/>
            </a:pPr>
            <a:r>
              <a:rPr lang="fr-FR" sz="6000" dirty="0">
                <a:hlinkClick r:id="rId14"/>
              </a:rPr>
              <a:t>http://www.withbotheyesopen.com/</a:t>
            </a:r>
            <a:r>
              <a:rPr lang="fr-FR" sz="6000" dirty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5"/>
              </a:rPr>
              <a:t>http://www.ssina.com/overview/markets.html</a:t>
            </a:r>
            <a:r>
              <a:rPr lang="de-DE" sz="6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6"/>
              </a:rPr>
              <a:t>http://www-mdp.eng.cam.ac.uk/web/library/enginfo/cueddatabooks/materials.pdf</a:t>
            </a:r>
            <a:r>
              <a:rPr lang="en-US" sz="6000" dirty="0"/>
              <a:t>  </a:t>
            </a:r>
            <a:endParaRPr lang="de-DE" sz="6000" dirty="0"/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7"/>
              </a:rPr>
              <a:t>http://www.nickelinstitute.org/~/Media/Files/TechnicalLiterature/CapabilitiesandLimitationsofArchitecturalMetalsandMetalsforCorrosionResistanceI_14057a_.pdf</a:t>
            </a:r>
            <a:r>
              <a:rPr lang="en-US" sz="6000" dirty="0"/>
              <a:t> </a:t>
            </a:r>
            <a:endParaRPr lang="de-DE" sz="6000" dirty="0">
              <a:hlinkClick r:id="rId18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http://www.aperam.com/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6000" dirty="0">
                <a:hlinkClick r:id="rId18"/>
              </a:rPr>
              <a:t>Wikipedia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6000" dirty="0">
                <a:hlinkClick r:id="rId19"/>
              </a:rPr>
              <a:t>https://european-aluminium.eu/media/1310/en-metals-for-buildings-essential-fully-recyclable.pdf</a:t>
            </a:r>
            <a:r>
              <a:rPr lang="en-US" sz="6000" dirty="0"/>
              <a:t> </a:t>
            </a:r>
            <a:endParaRPr lang="en-GB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6394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Principales </a:t>
            </a:r>
            <a:r>
              <a:rPr lang="fr-BE" dirty="0" err="1"/>
              <a:t>referencias</a:t>
            </a:r>
            <a:r>
              <a:rPr lang="fr-BE" dirty="0"/>
              <a:t> (</a:t>
            </a:r>
            <a:r>
              <a:rPr lang="fr-BE" dirty="0" err="1"/>
              <a:t>Cont</a:t>
            </a:r>
            <a:r>
              <a:rPr lang="fr-BE" dirty="0"/>
              <a:t>.)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US Federal Highway administration reports FHWA-RD-01-156 and 157  </a:t>
            </a:r>
            <a:r>
              <a:rPr lang="de-DE" sz="1500" dirty="0">
                <a:hlinkClick r:id="rId2"/>
              </a:rPr>
              <a:t>www.corrosioncost.com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</a:t>
            </a:r>
            <a:r>
              <a:rPr lang="de-DE" sz="1500" dirty="0">
                <a:hlinkClick r:id="rId3"/>
              </a:rPr>
              <a:t>https://www.toureiffel.paris/en </a:t>
            </a:r>
            <a:r>
              <a:rPr lang="de-DE" sz="1500" dirty="0"/>
              <a:t>  b) </a:t>
            </a:r>
            <a:r>
              <a:rPr lang="de-DE" sz="1500" dirty="0">
                <a:hlinkClick r:id="rId4"/>
              </a:rPr>
              <a:t>http://corrosion-doctors.org/Landmarks/Eiffel.htm</a:t>
            </a:r>
            <a:r>
              <a:rPr lang="de-DE" sz="1500" dirty="0"/>
              <a:t>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de-DE" sz="1500" dirty="0"/>
              <a:t>a)  </a:t>
            </a:r>
            <a:r>
              <a:rPr lang="de-DE" sz="1500" dirty="0">
                <a:hlinkClick r:id="rId5"/>
              </a:rPr>
              <a:t>http://en.wikipedia.org/wiki/Chrysler_Building</a:t>
            </a:r>
            <a:r>
              <a:rPr lang="de-DE" sz="1500" dirty="0"/>
              <a:t>  b) </a:t>
            </a:r>
            <a:r>
              <a:rPr lang="en-US" sz="1500" dirty="0">
                <a:hlinkClick r:id="rId6"/>
              </a:rPr>
              <a:t>https://www.nickelinstitute.org/library/?opt_perpage=20&amp;opt_layout=grid&amp;searchTerm=11023&amp;page=1</a:t>
            </a:r>
            <a:r>
              <a:rPr lang="en-US" sz="1500" dirty="0"/>
              <a:t>  </a:t>
            </a:r>
          </a:p>
          <a:p>
            <a:pPr marL="514350" indent="-514350">
              <a:buFont typeface="+mj-lt"/>
              <a:buAutoNum type="arabicPeriod" startAt="17"/>
            </a:pPr>
            <a:r>
              <a:rPr lang="fr-FR" sz="1500" dirty="0">
                <a:hlinkClick r:id="rId7"/>
              </a:rPr>
              <a:t>http://goldengatebridge.org/research/facts.php#IronworkersPainters</a:t>
            </a:r>
            <a:r>
              <a:rPr lang="fr-FR" sz="1500" dirty="0"/>
              <a:t>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8"/>
              </a:rPr>
              <a:t>https://www.worldstainless.org/files/issf/non-image-files/PDF/Structural/Stonecutters_Bridge_Towers.pdf</a:t>
            </a:r>
            <a:endParaRPr lang="en-US" sz="1500" dirty="0"/>
          </a:p>
          <a:p>
            <a:pPr marL="514350" indent="-514350">
              <a:spcBef>
                <a:spcPts val="600"/>
              </a:spcBef>
              <a:buFont typeface="+mj-lt"/>
              <a:buAutoNum type="arabicPeriod" startAt="17"/>
            </a:pPr>
            <a:r>
              <a:rPr lang="en-US" sz="1500" dirty="0">
                <a:hlinkClick r:id="rId9"/>
              </a:rPr>
              <a:t>https://www.worldstainless.org/Files/issf/non-image-files/PDF/ISSF_Stainless_Steel_in_Figures_2019_English_public_version.pdf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60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Gracias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277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1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2800" dirty="0" err="1">
                <a:solidFill>
                  <a:srgbClr val="0070C0"/>
                </a:solidFill>
              </a:rPr>
              <a:t>Comparativa</a:t>
            </a:r>
            <a:r>
              <a:rPr lang="fr-FR" sz="2800" dirty="0">
                <a:solidFill>
                  <a:srgbClr val="0070C0"/>
                </a:solidFill>
              </a:rPr>
              <a:t> de </a:t>
            </a:r>
            <a:r>
              <a:rPr lang="fr-FR" sz="2800" dirty="0" err="1">
                <a:solidFill>
                  <a:srgbClr val="0070C0"/>
                </a:solidFill>
              </a:rPr>
              <a:t>uso</a:t>
            </a:r>
            <a:r>
              <a:rPr lang="fr-FR" sz="2800" dirty="0">
                <a:solidFill>
                  <a:srgbClr val="0070C0"/>
                </a:solidFill>
              </a:rPr>
              <a:t> de los principales </a:t>
            </a:r>
            <a:r>
              <a:rPr lang="fr-FR" sz="2800" dirty="0" err="1">
                <a:solidFill>
                  <a:srgbClr val="0070C0"/>
                </a:solidFill>
              </a:rPr>
              <a:t>materiales</a:t>
            </a:r>
            <a:r>
              <a:rPr lang="fr-FR" sz="2800" dirty="0">
                <a:solidFill>
                  <a:srgbClr val="0070C0"/>
                </a:solidFill>
              </a:rPr>
              <a:t> de </a:t>
            </a:r>
            <a:r>
              <a:rPr lang="fr-FR" sz="2800" dirty="0" err="1">
                <a:solidFill>
                  <a:srgbClr val="0070C0"/>
                </a:solidFill>
              </a:rPr>
              <a:t>construcción</a:t>
            </a:r>
            <a:r>
              <a:rPr lang="fr-FR" sz="2800" dirty="0">
                <a:solidFill>
                  <a:srgbClr val="0070C0"/>
                </a:solidFill>
              </a:rPr>
              <a:t> en la </a:t>
            </a:r>
            <a:r>
              <a:rPr lang="fr-FR" sz="2800" dirty="0" err="1">
                <a:solidFill>
                  <a:srgbClr val="0070C0"/>
                </a:solidFill>
              </a:rPr>
              <a:t>actualidad</a:t>
            </a:r>
            <a:endParaRPr lang="fr-FR" sz="2800" dirty="0">
              <a:solidFill>
                <a:srgbClr val="0070C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370150"/>
              </p:ext>
            </p:extLst>
          </p:nvPr>
        </p:nvGraphicFramePr>
        <p:xfrm>
          <a:off x="395536" y="620688"/>
          <a:ext cx="8424936" cy="5904061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fr-BE" sz="1200" dirty="0" err="1"/>
                        <a:t>Materiales</a:t>
                      </a:r>
                      <a:endParaRPr lang="fr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Producción</a:t>
                      </a:r>
                      <a:r>
                        <a:rPr lang="fr-BE" sz="12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2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mundial</a:t>
                      </a:r>
                      <a:r>
                        <a:rPr lang="fr-BE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2016*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200" dirty="0" err="1">
                          <a:effectLst/>
                          <a:latin typeface="+mn-lt"/>
                          <a:ea typeface="+mn-ea"/>
                          <a:cs typeface="+mn-cs"/>
                        </a:rPr>
                        <a:t>Densidad</a:t>
                      </a:r>
                      <a:r>
                        <a:rPr lang="fr-FR" sz="12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media</a:t>
                      </a:r>
                      <a:endParaRPr lang="fr-BE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kern="1200" dirty="0" err="1">
                          <a:effectLst/>
                        </a:rPr>
                        <a:t>Observaciones</a:t>
                      </a:r>
                      <a:endParaRPr lang="fr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i="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Tierra </a:t>
                      </a:r>
                      <a:r>
                        <a:rPr lang="fr-BE" sz="1600" i="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comprimida</a:t>
                      </a:r>
                      <a:r>
                        <a:rPr lang="fr-BE" sz="1600" i="1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, pisé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nd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Se utilizó principalmente en casas tradicionales en África.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Algún interés renovado por sus propiedades medioambientales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Ladrillos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2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2,0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 considerado 2017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que el 87% en Asia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Cemento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3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2,4**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(Para </a:t>
                      </a:r>
                      <a:r>
                        <a:rPr lang="en-US" sz="1100" kern="1200" dirty="0" err="1">
                          <a:effectLst/>
                        </a:rPr>
                        <a:t>obtener</a:t>
                      </a:r>
                      <a:r>
                        <a:rPr lang="en-US" sz="1100" kern="1200" dirty="0">
                          <a:effectLst/>
                        </a:rPr>
                        <a:t> la </a:t>
                      </a:r>
                      <a:r>
                        <a:rPr lang="en-US" sz="1100" kern="1200" dirty="0" err="1">
                          <a:effectLst/>
                        </a:rPr>
                        <a:t>cifra</a:t>
                      </a:r>
                      <a:r>
                        <a:rPr lang="en-US" sz="1100" kern="1200" baseline="0" dirty="0">
                          <a:effectLst/>
                        </a:rPr>
                        <a:t> de </a:t>
                      </a:r>
                      <a:r>
                        <a:rPr lang="en-US" sz="1100" kern="1200" baseline="0" dirty="0" err="1">
                          <a:effectLst/>
                        </a:rPr>
                        <a:t>hormigón</a:t>
                      </a:r>
                      <a:r>
                        <a:rPr lang="en-US" sz="1100" kern="1200" baseline="0" dirty="0">
                          <a:effectLst/>
                        </a:rPr>
                        <a:t> </a:t>
                      </a:r>
                      <a:r>
                        <a:rPr lang="en-US" sz="1100" kern="1200" baseline="0" dirty="0" err="1">
                          <a:effectLst/>
                        </a:rPr>
                        <a:t>multiplicar</a:t>
                      </a:r>
                      <a:r>
                        <a:rPr lang="en-US" sz="1100" kern="1200" baseline="0" dirty="0">
                          <a:effectLst/>
                        </a:rPr>
                        <a:t> </a:t>
                      </a:r>
                      <a:r>
                        <a:rPr lang="en-US" sz="1100" kern="1200" baseline="0" dirty="0" err="1">
                          <a:effectLst/>
                        </a:rPr>
                        <a:t>por</a:t>
                      </a:r>
                      <a:r>
                        <a:rPr lang="en-US" sz="1100" kern="1200" baseline="0" dirty="0">
                          <a:effectLst/>
                        </a:rPr>
                        <a:t> 3-4)</a:t>
                      </a:r>
                      <a:endParaRPr lang="fr-B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**Densidad del hormigón – Nota: Datos de 2018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Acero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4a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7,8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(Producción de Acero en bruto 2018)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14% en infraestructuras – la mitad como corrugado</a:t>
                      </a:r>
                      <a:r>
                        <a:rPr lang="es-ES_tradnl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42% en edificación</a:t>
                      </a:r>
                      <a:r>
                        <a:rPr lang="es-ES_tradnl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fr-BE" sz="11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aseline="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Fundición</a:t>
                      </a:r>
                      <a:r>
                        <a:rPr lang="fr-B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Hierro y acero</a:t>
                      </a:r>
                      <a:r>
                        <a:rPr lang="fr-BE" sz="16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Datos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del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2017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 los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cuales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46 Hierro gris, 25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hierro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ductil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1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hierro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maleable</a:t>
                      </a:r>
                      <a:r>
                        <a:rPr lang="fr-BE" sz="11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, 10 </a:t>
                      </a:r>
                      <a:r>
                        <a:rPr lang="fr-BE" sz="1100" baseline="0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acero</a:t>
                      </a:r>
                      <a:endParaRPr lang="fr-BE" sz="1100" baseline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Madera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5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0,55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paneles de madera aserrada + de base de madera (datos de 2016)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Excluyendo la pasta de madera (alrededor de 656)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Excluyendo combustible de madera (1860) y otros productos de madera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Polimeros</a:t>
                      </a:r>
                      <a:r>
                        <a:rPr lang="fr-FR" sz="1600" kern="1200" baseline="0" dirty="0">
                          <a:effectLst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</a:rPr>
                        <a:t>artificiales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6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1,1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Algunos polímeros naturales: celulosa, goma, seda, quitina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 Unicode MS" panose="020B0604020202020204" pitchFamily="34" charset="-128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_tradnl" sz="11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 Unicode MS" panose="020B0604020202020204" pitchFamily="34" charset="-128"/>
                        </a:rPr>
                        <a:t>Datos de 2017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Vidrio</a:t>
                      </a:r>
                      <a:r>
                        <a:rPr lang="fr-FR" sz="1600" kern="1200" baseline="0" dirty="0">
                          <a:effectLst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</a:rPr>
                        <a:t>artificial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7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2,6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Solo vidrio plano (80% del mercado total del vidrio)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Otros mercados principales: automoción, vidrio para energía solar</a:t>
                      </a:r>
                      <a:endParaRPr lang="fr-B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Aluminio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8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2,7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(Producción de aluminio primario en 2018)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 en construcción</a:t>
                      </a:r>
                      <a:r>
                        <a:rPr lang="es-ES_tradnl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fr-BE" sz="1100" baseline="30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 err="1">
                          <a:effectLst/>
                        </a:rPr>
                        <a:t>Acero</a:t>
                      </a:r>
                      <a:r>
                        <a:rPr lang="fr-FR" sz="1600" kern="1200" baseline="0" dirty="0">
                          <a:effectLst/>
                        </a:rPr>
                        <a:t> </a:t>
                      </a:r>
                      <a:r>
                        <a:rPr lang="fr-FR" sz="1600" kern="1200" baseline="0" dirty="0" err="1">
                          <a:effectLst/>
                        </a:rPr>
                        <a:t>inoxidable</a:t>
                      </a:r>
                      <a:r>
                        <a:rPr lang="fr-FR" sz="1600" kern="1200" dirty="0">
                          <a:effectLst/>
                        </a:rPr>
                        <a:t> </a:t>
                      </a:r>
                      <a:r>
                        <a:rPr lang="fr-FR" sz="1600" kern="1200" baseline="50000" dirty="0">
                          <a:effectLst/>
                        </a:rPr>
                        <a:t>9</a:t>
                      </a:r>
                      <a:endParaRPr lang="fr-BE" sz="16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dirty="0">
                          <a:effectLst/>
                        </a:rPr>
                        <a:t>7,8</a:t>
                      </a:r>
                      <a:endParaRPr lang="fr-B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Datos de 2018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_tradnl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17% en construcción</a:t>
                      </a:r>
                      <a:r>
                        <a:rPr lang="es-ES_tradnl" sz="11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fr-BE" sz="1100" baseline="3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3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849039" y="653289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nd</a:t>
            </a:r>
            <a:r>
              <a:rPr lang="fr-FR" sz="1400" dirty="0"/>
              <a:t>: no disponible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655022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en Millions </a:t>
            </a:r>
            <a:r>
              <a:rPr lang="fr-FR" sz="1400" dirty="0" err="1"/>
              <a:t>Metric</a:t>
            </a:r>
            <a:r>
              <a:rPr lang="fr-FR" sz="1400" dirty="0"/>
              <a:t> Tons</a:t>
            </a:r>
          </a:p>
        </p:txBody>
      </p:sp>
      <p:sp>
        <p:nvSpPr>
          <p:cNvPr id="7" name="TextBox 6"/>
          <p:cNvSpPr txBox="1"/>
          <p:nvPr/>
        </p:nvSpPr>
        <p:spPr>
          <a:xfrm rot="1948694">
            <a:off x="7300995" y="729409"/>
            <a:ext cx="155572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Actualizado</a:t>
            </a:r>
            <a:r>
              <a:rPr lang="fr-FR" b="1" dirty="0">
                <a:solidFill>
                  <a:srgbClr val="FF0000"/>
                </a:solidFill>
              </a:rPr>
              <a:t>  ! </a:t>
            </a:r>
          </a:p>
        </p:txBody>
      </p:sp>
    </p:spTree>
    <p:extLst>
      <p:ext uri="{BB962C8B-B14F-4D97-AF65-F5344CB8AC3E}">
        <p14:creationId xmlns:p14="http://schemas.microsoft.com/office/powerpoint/2010/main" val="3582756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6200000">
            <a:off x="-1183993" y="349636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Millions Tonnes (</a:t>
            </a:r>
            <a:r>
              <a:rPr lang="fr-FR" b="1" dirty="0" err="1"/>
              <a:t>year</a:t>
            </a:r>
            <a:r>
              <a:rPr lang="fr-FR" b="1" dirty="0"/>
              <a:t>: 2014)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7891" y="502755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solidFill>
                  <a:srgbClr val="0070C0"/>
                </a:solidFill>
              </a:rPr>
              <a:t>Comparativa</a:t>
            </a:r>
            <a:r>
              <a:rPr lang="fr-FR" sz="2800" dirty="0">
                <a:solidFill>
                  <a:srgbClr val="0070C0"/>
                </a:solidFill>
              </a:rPr>
              <a:t> de </a:t>
            </a:r>
            <a:r>
              <a:rPr lang="fr-FR" sz="2800" dirty="0" err="1">
                <a:solidFill>
                  <a:srgbClr val="0070C0"/>
                </a:solidFill>
              </a:rPr>
              <a:t>uso</a:t>
            </a:r>
            <a:r>
              <a:rPr lang="fr-FR" sz="2800" dirty="0">
                <a:solidFill>
                  <a:srgbClr val="0070C0"/>
                </a:solidFill>
              </a:rPr>
              <a:t> de los principales </a:t>
            </a:r>
            <a:r>
              <a:rPr lang="fr-FR" sz="2800" dirty="0" err="1">
                <a:solidFill>
                  <a:srgbClr val="0070C0"/>
                </a:solidFill>
              </a:rPr>
              <a:t>materiales</a:t>
            </a:r>
            <a:r>
              <a:rPr lang="fr-FR" sz="2800" dirty="0">
                <a:solidFill>
                  <a:srgbClr val="0070C0"/>
                </a:solidFill>
              </a:rPr>
              <a:t> de </a:t>
            </a:r>
            <a:r>
              <a:rPr lang="fr-FR" sz="2800" dirty="0" err="1">
                <a:solidFill>
                  <a:srgbClr val="0070C0"/>
                </a:solidFill>
              </a:rPr>
              <a:t>construcción</a:t>
            </a:r>
            <a:r>
              <a:rPr lang="fr-FR" sz="2800" dirty="0">
                <a:solidFill>
                  <a:srgbClr val="0070C0"/>
                </a:solidFill>
              </a:rPr>
              <a:t> en la </a:t>
            </a:r>
            <a:r>
              <a:rPr lang="fr-FR" sz="2800" dirty="0" err="1">
                <a:solidFill>
                  <a:srgbClr val="0070C0"/>
                </a:solidFill>
              </a:rPr>
              <a:t>actualidad</a:t>
            </a:r>
            <a:endParaRPr lang="fr-FR" sz="2800" dirty="0">
              <a:solidFill>
                <a:srgbClr val="0070C0"/>
              </a:solidFill>
            </a:endParaRPr>
          </a:p>
          <a:p>
            <a:endParaRPr lang="fr-FR" sz="2800" dirty="0">
              <a:solidFill>
                <a:srgbClr val="0070C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4</a:t>
            </a:fld>
            <a:endParaRPr lang="fr-BE"/>
          </a:p>
        </p:txBody>
      </p:sp>
      <p:sp>
        <p:nvSpPr>
          <p:cNvPr id="7" name="TextBox 6"/>
          <p:cNvSpPr txBox="1"/>
          <p:nvPr/>
        </p:nvSpPr>
        <p:spPr>
          <a:xfrm rot="1948694">
            <a:off x="7436564" y="365662"/>
            <a:ext cx="146949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FF0000"/>
                </a:solidFill>
              </a:rPr>
              <a:t>Actualizado</a:t>
            </a:r>
            <a:r>
              <a:rPr lang="fr-FR" b="1" dirty="0">
                <a:solidFill>
                  <a:srgbClr val="FF0000"/>
                </a:solidFill>
              </a:rPr>
              <a:t>  ! 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594226"/>
              </p:ext>
            </p:extLst>
          </p:nvPr>
        </p:nvGraphicFramePr>
        <p:xfrm>
          <a:off x="457200" y="1600200"/>
          <a:ext cx="8229600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311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59291" cy="1143000"/>
          </a:xfrm>
        </p:spPr>
        <p:txBody>
          <a:bodyPr>
            <a:noAutofit/>
          </a:bodyPr>
          <a:lstStyle/>
          <a:p>
            <a:r>
              <a:rPr lang="fr-FR" sz="3200" dirty="0"/>
              <a:t>Modulo de </a:t>
            </a:r>
            <a:r>
              <a:rPr lang="fr-FR" sz="3200" dirty="0" err="1"/>
              <a:t>Young’s</a:t>
            </a:r>
            <a:r>
              <a:rPr lang="fr-FR" sz="3200" dirty="0"/>
              <a:t> (E) de </a:t>
            </a:r>
            <a:r>
              <a:rPr lang="fr-FR" sz="3200" dirty="0" err="1"/>
              <a:t>algunos</a:t>
            </a:r>
            <a:r>
              <a:rPr lang="fr-FR" sz="3200" dirty="0"/>
              <a:t> materiales</a:t>
            </a:r>
            <a:r>
              <a:rPr lang="fr-FR" sz="3200" baseline="50000" dirty="0"/>
              <a:t>12</a:t>
            </a:r>
            <a:r>
              <a:rPr lang="fr-FR" sz="3200" dirty="0"/>
              <a:t> (</a:t>
            </a:r>
            <a:r>
              <a:rPr lang="fr-FR" sz="3200" dirty="0" err="1"/>
              <a:t>rigidez</a:t>
            </a:r>
            <a:r>
              <a:rPr lang="fr-FR" sz="3200" dirty="0"/>
              <a:t> )</a:t>
            </a:r>
            <a:endParaRPr lang="nl-B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74825"/>
              </p:ext>
            </p:extLst>
          </p:nvPr>
        </p:nvGraphicFramePr>
        <p:xfrm>
          <a:off x="2663788" y="1556792"/>
          <a:ext cx="3816424" cy="422178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7699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err="1"/>
                        <a:t>Material</a:t>
                      </a:r>
                      <a:endParaRPr lang="fr-FR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Modulo de</a:t>
                      </a:r>
                      <a:r>
                        <a:rPr lang="fr-FR" sz="1800" baseline="0" dirty="0"/>
                        <a:t> </a:t>
                      </a:r>
                      <a:r>
                        <a:rPr lang="fr-FR" sz="1800" dirty="0" err="1"/>
                        <a:t>Young’s</a:t>
                      </a:r>
                      <a:r>
                        <a:rPr lang="fr-FR" sz="1800" dirty="0"/>
                        <a:t> E (</a:t>
                      </a:r>
                      <a:r>
                        <a:rPr lang="fr-FR" sz="1800" dirty="0" err="1"/>
                        <a:t>GPa</a:t>
                      </a:r>
                      <a:r>
                        <a:rPr lang="fr-FR" sz="1800" dirty="0"/>
                        <a:t>)</a:t>
                      </a:r>
                      <a:endParaRPr lang="fr-F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Aceros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Aceros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inoxidables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Aleaciones</a:t>
                      </a:r>
                      <a:r>
                        <a:rPr lang="fr-FR" baseline="0" dirty="0"/>
                        <a:t> de </a:t>
                      </a:r>
                      <a:r>
                        <a:rPr lang="fr-FR" baseline="0" dirty="0" err="1"/>
                        <a:t>Cobre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Aleaciones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Titanio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Aleaciones</a:t>
                      </a:r>
                      <a:r>
                        <a:rPr lang="fr-FR" baseline="0" dirty="0"/>
                        <a:t> </a:t>
                      </a:r>
                      <a:r>
                        <a:rPr lang="fr-FR" baseline="0" dirty="0" err="1"/>
                        <a:t>Aluminio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Hormigon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Madera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761">
                <a:tc>
                  <a:txBody>
                    <a:bodyPr/>
                    <a:lstStyle/>
                    <a:p>
                      <a:r>
                        <a:rPr lang="fr-FR" dirty="0" err="1"/>
                        <a:t>Plasticos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~4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" name="Picture 2" descr="http://hydrogen.physik.uni-wuppertal.de/hyperphysics/hyperphysics/hbase/images/ymo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5264"/>
            <a:ext cx="3744416" cy="10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9"/>
          <p:cNvSpPr/>
          <p:nvPr/>
        </p:nvSpPr>
        <p:spPr>
          <a:xfrm>
            <a:off x="6577880" y="1627627"/>
            <a:ext cx="2314600" cy="1009285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El </a:t>
            </a:r>
            <a:r>
              <a:rPr lang="fr-FR" sz="1600" dirty="0" err="1">
                <a:solidFill>
                  <a:srgbClr val="0070C0"/>
                </a:solidFill>
              </a:rPr>
              <a:t>acero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inoxidable</a:t>
            </a:r>
            <a:r>
              <a:rPr lang="fr-FR" sz="1600" dirty="0">
                <a:solidFill>
                  <a:srgbClr val="0070C0"/>
                </a:solidFill>
              </a:rPr>
              <a:t> es tan </a:t>
            </a:r>
            <a:r>
              <a:rPr lang="fr-FR" sz="1600" dirty="0" err="1">
                <a:solidFill>
                  <a:srgbClr val="0070C0"/>
                </a:solidFill>
              </a:rPr>
              <a:t>rígido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como</a:t>
            </a:r>
            <a:r>
              <a:rPr lang="fr-FR" sz="1600" dirty="0">
                <a:solidFill>
                  <a:srgbClr val="0070C0"/>
                </a:solidFill>
              </a:rPr>
              <a:t> el </a:t>
            </a:r>
            <a:r>
              <a:rPr lang="fr-FR" sz="1600" dirty="0" err="1">
                <a:solidFill>
                  <a:srgbClr val="0070C0"/>
                </a:solidFill>
              </a:rPr>
              <a:t>acero</a:t>
            </a:r>
            <a:endParaRPr lang="fr-F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9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6347047" cy="808449"/>
          </a:xfrm>
        </p:spPr>
        <p:txBody>
          <a:bodyPr>
            <a:noAutofit/>
          </a:bodyPr>
          <a:lstStyle/>
          <a:p>
            <a:r>
              <a:rPr lang="fr-FR" sz="2800" dirty="0"/>
              <a:t>Ratio </a:t>
            </a:r>
            <a:r>
              <a:rPr lang="fr-FR" sz="2800" dirty="0" err="1"/>
              <a:t>resistencia</a:t>
            </a:r>
            <a:r>
              <a:rPr lang="fr-FR" sz="2800" dirty="0"/>
              <a:t>/peso</a:t>
            </a:r>
            <a:r>
              <a:rPr lang="fr-FR" sz="2800" baseline="50000" dirty="0"/>
              <a:t>13</a:t>
            </a:r>
            <a:br>
              <a:rPr lang="fr-FR" sz="2800" dirty="0"/>
            </a:br>
            <a:r>
              <a:rPr lang="fr-FR" sz="2800" dirty="0"/>
              <a:t>de </a:t>
            </a:r>
            <a:r>
              <a:rPr lang="fr-FR" sz="2800" dirty="0" err="1"/>
              <a:t>metales</a:t>
            </a:r>
            <a:r>
              <a:rPr lang="fr-FR" sz="2800" dirty="0"/>
              <a:t> </a:t>
            </a:r>
            <a:r>
              <a:rPr lang="fr-FR" sz="2800" dirty="0" err="1"/>
              <a:t>empleados</a:t>
            </a:r>
            <a:r>
              <a:rPr lang="fr-FR" sz="2800" dirty="0"/>
              <a:t> en </a:t>
            </a:r>
            <a:r>
              <a:rPr lang="fr-FR" sz="2800" dirty="0" err="1"/>
              <a:t>arquitectura</a:t>
            </a:r>
            <a:endParaRPr lang="nl-B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9" name="Oval 8"/>
          <p:cNvSpPr/>
          <p:nvPr/>
        </p:nvSpPr>
        <p:spPr>
          <a:xfrm>
            <a:off x="5364088" y="1052736"/>
            <a:ext cx="3528392" cy="131754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El </a:t>
            </a:r>
            <a:r>
              <a:rPr lang="fr-FR" sz="1600" dirty="0" err="1">
                <a:solidFill>
                  <a:srgbClr val="0070C0"/>
                </a:solidFill>
              </a:rPr>
              <a:t>acero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inoxidable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ofrece</a:t>
            </a:r>
            <a:r>
              <a:rPr lang="fr-FR" sz="1600" dirty="0">
                <a:solidFill>
                  <a:srgbClr val="0070C0"/>
                </a:solidFill>
              </a:rPr>
              <a:t> un ratio </a:t>
            </a:r>
            <a:r>
              <a:rPr lang="fr-FR" sz="1600" dirty="0" err="1">
                <a:solidFill>
                  <a:srgbClr val="0070C0"/>
                </a:solidFill>
              </a:rPr>
              <a:t>resistencia</a:t>
            </a:r>
            <a:r>
              <a:rPr lang="fr-FR" sz="1600" dirty="0">
                <a:solidFill>
                  <a:srgbClr val="0070C0"/>
                </a:solidFill>
              </a:rPr>
              <a:t>/peso comparable al </a:t>
            </a:r>
            <a:r>
              <a:rPr lang="fr-FR" sz="1600" dirty="0" err="1">
                <a:solidFill>
                  <a:srgbClr val="0070C0"/>
                </a:solidFill>
              </a:rPr>
              <a:t>acero</a:t>
            </a:r>
            <a:r>
              <a:rPr lang="fr-FR" sz="1600" dirty="0">
                <a:solidFill>
                  <a:srgbClr val="0070C0"/>
                </a:solidFill>
              </a:rPr>
              <a:t> y al </a:t>
            </a:r>
            <a:r>
              <a:rPr lang="fr-FR" sz="1600" dirty="0" err="1">
                <a:solidFill>
                  <a:srgbClr val="0070C0"/>
                </a:solidFill>
              </a:rPr>
              <a:t>aluminio</a:t>
            </a:r>
            <a:endParaRPr lang="fr-FR" sz="1600" dirty="0">
              <a:solidFill>
                <a:srgbClr val="0070C0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75168"/>
              </p:ext>
            </p:extLst>
          </p:nvPr>
        </p:nvGraphicFramePr>
        <p:xfrm>
          <a:off x="539552" y="2396286"/>
          <a:ext cx="8112225" cy="4351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24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7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00" dirty="0"/>
                        <a:t>Ratio</a:t>
                      </a:r>
                      <a:r>
                        <a:rPr lang="nl-BE" sz="1000" baseline="0" dirty="0"/>
                        <a:t> resistencia / peso especifico</a:t>
                      </a:r>
                      <a:endParaRPr lang="nl-BE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Limite</a:t>
                      </a:r>
                      <a:r>
                        <a:rPr lang="nl-BE" sz="1050" baseline="0" dirty="0"/>
                        <a:t> elastico</a:t>
                      </a:r>
                      <a:r>
                        <a:rPr lang="nl-BE" sz="1050" dirty="0"/>
                        <a:t>, Mpa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Resistencia a traccion,</a:t>
                      </a:r>
                      <a:r>
                        <a:rPr lang="nl-BE" sz="1050" baseline="0" dirty="0"/>
                        <a:t> Mpa</a:t>
                      </a:r>
                      <a:endParaRPr lang="nl-BE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Peso</a:t>
                      </a:r>
                      <a:r>
                        <a:rPr lang="nl-BE" sz="1050" baseline="0" dirty="0"/>
                        <a:t> especifico </a:t>
                      </a:r>
                      <a:r>
                        <a:rPr lang="nl-BE" sz="1050" dirty="0"/>
                        <a:t>(Kg/dm³)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Elongac</a:t>
                      </a:r>
                      <a:r>
                        <a:rPr lang="nl-BE" sz="1050" baseline="0" dirty="0"/>
                        <a:t>ión mínima</a:t>
                      </a:r>
                      <a:r>
                        <a:rPr lang="nl-BE" sz="1050" dirty="0"/>
                        <a:t>,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Inoxidable 304 o 316, recocido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26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515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Inoxidable 304 o 316,</a:t>
                      </a:r>
                      <a:r>
                        <a:rPr lang="nl-BE" sz="1050" baseline="0" dirty="0"/>
                        <a:t> procesado en frio CP 350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Inoxidable</a:t>
                      </a:r>
                      <a:r>
                        <a:rPr lang="nl-BE" sz="1050" baseline="0" dirty="0"/>
                        <a:t> </a:t>
                      </a:r>
                      <a:r>
                        <a:rPr lang="nl-BE" sz="1050" dirty="0"/>
                        <a:t>304 o</a:t>
                      </a:r>
                      <a:r>
                        <a:rPr lang="nl-BE" sz="1050" baseline="0" dirty="0"/>
                        <a:t> 316, procesado en frio CP 500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62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480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-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Inoxidable Duplex 2205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64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700/950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Inoxidable  630, envejecido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103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800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950/1150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10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Acero al carbono convencional en chapa</a:t>
                      </a:r>
                      <a:r>
                        <a:rPr lang="nl-BE" sz="1050" baseline="0" dirty="0"/>
                        <a:t> caliente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234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317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Acero al carbono estructural (chapon</a:t>
                      </a:r>
                      <a:r>
                        <a:rPr lang="nl-BE" sz="1050" baseline="0" dirty="0"/>
                        <a:t> y barra)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400/550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Aceros</a:t>
                      </a:r>
                      <a:r>
                        <a:rPr lang="nl-BE" sz="1050" baseline="0" dirty="0"/>
                        <a:t> de alto limite elastico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49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460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/>
                        <a:t>7,8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Aceros de ingenieria  4140</a:t>
                      </a:r>
                      <a:r>
                        <a:rPr lang="nl-BE" sz="1050" baseline="0" dirty="0"/>
                        <a:t> recocido y templado</a:t>
                      </a:r>
                      <a:endParaRPr lang="nl-BE" sz="105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96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750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930/1080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7,8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Aleación</a:t>
                      </a:r>
                      <a:r>
                        <a:rPr lang="nl-BE" sz="1050" baseline="0" dirty="0"/>
                        <a:t> de aluminio </a:t>
                      </a:r>
                      <a:r>
                        <a:rPr lang="nl-BE" sz="1050" dirty="0"/>
                        <a:t>3003- H14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Aleación de aluminio </a:t>
                      </a:r>
                      <a:r>
                        <a:rPr lang="nl-BE" sz="1050" baseline="0" dirty="0"/>
                        <a:t>3105- H14</a:t>
                      </a:r>
                      <a:endParaRPr lang="nl-BE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150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Aleación de aluminio 5005- H16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44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170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Aleación</a:t>
                      </a:r>
                      <a:r>
                        <a:rPr lang="nl-BE" sz="1050" baseline="0" dirty="0"/>
                        <a:t> de aluminio 6061- T6</a:t>
                      </a:r>
                      <a:endParaRPr lang="nl-BE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71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275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310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Aleación</a:t>
                      </a:r>
                      <a:r>
                        <a:rPr lang="nl-BE" sz="1050" baseline="0" dirty="0"/>
                        <a:t> de aluminio</a:t>
                      </a:r>
                      <a:r>
                        <a:rPr lang="nl-BE" sz="1050" dirty="0"/>
                        <a:t> 6063- T5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145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185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050" dirty="0">
                          <a:latin typeface="+mn-lt"/>
                          <a:ea typeface="Adobe Fangsong Std R" pitchFamily="18" charset="-128"/>
                        </a:rPr>
                        <a:t>2,7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r>
                        <a:rPr lang="nl-BE" sz="1050" dirty="0"/>
                        <a:t>Cobre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195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250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8,3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050" dirty="0"/>
                        <a:t>30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859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aseline="50000" dirty="0" err="1"/>
              <a:t>Comparativa</a:t>
            </a:r>
            <a:r>
              <a:rPr lang="fr-FR" sz="3600" baseline="50000" dirty="0"/>
              <a:t> </a:t>
            </a:r>
            <a:r>
              <a:rPr lang="fr-FR" sz="3600" baseline="50000" dirty="0" err="1"/>
              <a:t>simplificada</a:t>
            </a:r>
            <a:r>
              <a:rPr lang="fr-FR" sz="3600" baseline="50000" dirty="0"/>
              <a:t> de </a:t>
            </a:r>
            <a:r>
              <a:rPr lang="fr-FR" sz="3600" baseline="50000" dirty="0" err="1"/>
              <a:t>varios</a:t>
            </a:r>
            <a:r>
              <a:rPr lang="fr-FR" sz="3600" baseline="50000" dirty="0"/>
              <a:t> </a:t>
            </a:r>
            <a:r>
              <a:rPr lang="fr-FR" sz="3600" baseline="50000" dirty="0" err="1"/>
              <a:t>materiales</a:t>
            </a:r>
            <a:r>
              <a:rPr lang="fr-FR" sz="3600" baseline="50000" dirty="0"/>
              <a:t> </a:t>
            </a:r>
            <a:r>
              <a:rPr lang="fr-FR" sz="2800" baseline="50000" dirty="0"/>
              <a:t>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7</a:t>
            </a:fld>
            <a:endParaRPr lang="fr-BE"/>
          </a:p>
        </p:txBody>
      </p:sp>
      <p:graphicFrame>
        <p:nvGraphicFramePr>
          <p:cNvPr id="5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238816"/>
              </p:ext>
            </p:extLst>
          </p:nvPr>
        </p:nvGraphicFramePr>
        <p:xfrm>
          <a:off x="160957" y="1376138"/>
          <a:ext cx="8697000" cy="4776391"/>
        </p:xfrm>
        <a:graphic>
          <a:graphicData uri="http://schemas.openxmlformats.org/drawingml/2006/table">
            <a:tbl>
              <a:tblPr/>
              <a:tblGrid>
                <a:gridCol w="598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1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7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 dirty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Aceros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Inoxidable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Cobre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Aluminio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Acero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Carbono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Plasticos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noProof="0"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Propiedades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1.4521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444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1.4301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 304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EN 1.44O1</a:t>
                      </a:r>
                    </a:p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AISI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316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Fisicas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Densidad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Expansion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lineal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Conductividad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Eléctrica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Magnetismo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SI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7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Macanicas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Modulo de Young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Resistencia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/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Elongación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 </a:t>
                      </a:r>
                      <a:r>
                        <a:rPr lang="fr-FR" sz="1400" b="1" i="0" u="none" strike="noStrike" baseline="0" noProof="0">
                          <a:solidFill>
                            <a:srgbClr val="808080"/>
                          </a:solidFill>
                          <a:latin typeface="Arial" pitchFamily="34" charset="0"/>
                          <a:cs typeface="Arial" pitchFamily="34" charset="0"/>
                        </a:rPr>
                        <a:t>/ </a:t>
                      </a:r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  <a:endParaRPr lang="fr-FR" sz="1400" b="1" i="0" u="none" strike="noStrike" baseline="0" noProof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27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Otras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Fabricación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Altas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1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Bajas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Temperaturas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i="0" u="none" strike="noStrike" baseline="0" noProof="0" dirty="0">
                          <a:solidFill>
                            <a:srgbClr val="5A5A5A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3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Resistencia</a:t>
                      </a:r>
                      <a:r>
                        <a:rPr lang="fr-FR" sz="1200" b="1" i="0" u="none" strike="noStrike" baseline="0" noProof="0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200" b="1" i="0" u="none" strike="noStrike" baseline="0" noProof="0" dirty="0" err="1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Corrosión</a:t>
                      </a:r>
                      <a:endParaRPr lang="fr-FR" sz="1200" b="1" i="0" u="none" strike="noStrike" noProof="0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 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 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 -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baseline="0" noProof="0" dirty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marL="11634" marR="11634" marT="1163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5589" y="6203899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Símbolos</a:t>
            </a:r>
            <a:r>
              <a:rPr lang="fr-FR" dirty="0"/>
              <a:t>  </a:t>
            </a:r>
            <a:r>
              <a:rPr lang="fr-FR" b="1" dirty="0">
                <a:solidFill>
                  <a:srgbClr val="00B050"/>
                </a:solidFill>
              </a:rPr>
              <a:t>+ </a:t>
            </a:r>
            <a:r>
              <a:rPr lang="fr-FR" dirty="0"/>
              <a:t> </a:t>
            </a:r>
            <a:r>
              <a:rPr lang="fr-FR" dirty="0" err="1">
                <a:solidFill>
                  <a:srgbClr val="00B050"/>
                </a:solidFill>
              </a:rPr>
              <a:t>Ventaja</a:t>
            </a:r>
            <a:r>
              <a:rPr lang="fr-FR" dirty="0"/>
              <a:t>    </a:t>
            </a:r>
            <a:r>
              <a:rPr lang="fr-FR" b="1" dirty="0">
                <a:solidFill>
                  <a:srgbClr val="FF0000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  </a:t>
            </a:r>
            <a:r>
              <a:rPr lang="fr-FR" dirty="0" err="1">
                <a:solidFill>
                  <a:srgbClr val="FF0000"/>
                </a:solidFill>
              </a:rPr>
              <a:t>Limitación</a:t>
            </a:r>
            <a:r>
              <a:rPr lang="fr-FR" dirty="0">
                <a:solidFill>
                  <a:srgbClr val="FF0000"/>
                </a:solidFill>
              </a:rPr>
              <a:t>   </a:t>
            </a:r>
            <a:r>
              <a:rPr lang="fr-FR" dirty="0"/>
              <a:t>(en </a:t>
            </a:r>
            <a:r>
              <a:rPr lang="fr-FR" dirty="0" err="1"/>
              <a:t>relación</a:t>
            </a:r>
            <a:r>
              <a:rPr lang="fr-FR" dirty="0"/>
              <a:t> con los </a:t>
            </a:r>
            <a:r>
              <a:rPr lang="fr-FR" dirty="0" err="1"/>
              <a:t>otros</a:t>
            </a:r>
            <a:r>
              <a:rPr lang="fr-FR" dirty="0"/>
              <a:t> </a:t>
            </a:r>
            <a:r>
              <a:rPr lang="fr-FR" dirty="0" err="1"/>
              <a:t>materiales</a:t>
            </a:r>
            <a:r>
              <a:rPr lang="fr-FR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1944924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El </a:t>
            </a:r>
            <a:r>
              <a:rPr lang="fr-FR" dirty="0" err="1"/>
              <a:t>acero</a:t>
            </a:r>
            <a:r>
              <a:rPr lang="fr-FR" dirty="0"/>
              <a:t> </a:t>
            </a:r>
            <a:r>
              <a:rPr lang="fr-FR" dirty="0" err="1"/>
              <a:t>inoxidable</a:t>
            </a:r>
            <a:r>
              <a:rPr lang="fr-FR" dirty="0"/>
              <a:t> sigue </a:t>
            </a:r>
            <a:r>
              <a:rPr lang="fr-FR" dirty="0" err="1"/>
              <a:t>siendo</a:t>
            </a:r>
            <a:r>
              <a:rPr lang="fr-FR" dirty="0"/>
              <a:t> un </a:t>
            </a:r>
            <a:r>
              <a:rPr lang="fr-FR" dirty="0" err="1"/>
              <a:t>material</a:t>
            </a:r>
            <a:r>
              <a:rPr lang="fr-FR" dirty="0"/>
              <a:t> « </a:t>
            </a:r>
            <a:r>
              <a:rPr lang="fr-FR" dirty="0" err="1"/>
              <a:t>Joven</a:t>
            </a:r>
            <a:r>
              <a:rPr lang="fr-FR" dirty="0"/>
              <a:t> »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680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n-US" sz="2400" dirty="0"/>
              <a:t>De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nuevos</a:t>
            </a:r>
            <a:r>
              <a:rPr lang="en-US" sz="2400" dirty="0"/>
              <a:t> </a:t>
            </a:r>
            <a:r>
              <a:rPr lang="en-US" sz="2400" dirty="0" err="1"/>
              <a:t>materiales</a:t>
            </a:r>
            <a:r>
              <a:rPr lang="en-US" sz="2400" dirty="0"/>
              <a:t> </a:t>
            </a:r>
            <a:r>
              <a:rPr lang="en-US" sz="2400" dirty="0" err="1"/>
              <a:t>empleados</a:t>
            </a:r>
            <a:r>
              <a:rPr lang="en-US" sz="2400" dirty="0"/>
              <a:t> a </a:t>
            </a:r>
            <a:r>
              <a:rPr lang="en-US" sz="2400" dirty="0" err="1"/>
              <a:t>los</a:t>
            </a:r>
            <a:r>
              <a:rPr lang="en-US" sz="2400" dirty="0"/>
              <a:t> largo de la </a:t>
            </a:r>
            <a:r>
              <a:rPr lang="en-US" sz="2400" dirty="0" err="1"/>
              <a:t>historia</a:t>
            </a:r>
            <a:r>
              <a:rPr lang="en-US" sz="2400" dirty="0"/>
              <a:t> el </a:t>
            </a:r>
            <a:r>
              <a:rPr lang="en-US" sz="2400" dirty="0" err="1"/>
              <a:t>acero</a:t>
            </a:r>
            <a:r>
              <a:rPr lang="en-US" sz="2400" dirty="0"/>
              <a:t> </a:t>
            </a:r>
            <a:r>
              <a:rPr lang="en-US" sz="2400" dirty="0" err="1"/>
              <a:t>inoxidable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el </a:t>
            </a:r>
            <a:r>
              <a:rPr lang="en-US" sz="2400" dirty="0" err="1"/>
              <a:t>más</a:t>
            </a:r>
            <a:r>
              <a:rPr lang="en-US" sz="2400" dirty="0"/>
              <a:t> </a:t>
            </a:r>
            <a:r>
              <a:rPr lang="en-US" sz="2400" dirty="0" err="1"/>
              <a:t>reciente</a:t>
            </a:r>
            <a:r>
              <a:rPr lang="en-US" sz="2800" dirty="0"/>
              <a:t>*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67561"/>
              </p:ext>
            </p:extLst>
          </p:nvPr>
        </p:nvGraphicFramePr>
        <p:xfrm>
          <a:off x="467544" y="1196753"/>
          <a:ext cx="8208912" cy="543440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905">
                <a:tc>
                  <a:txBody>
                    <a:bodyPr/>
                    <a:lstStyle/>
                    <a:p>
                      <a:r>
                        <a:rPr lang="fr-BE" sz="1400" dirty="0" err="1"/>
                        <a:t>Materiales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400" dirty="0" err="1"/>
                        <a:t>Periodo</a:t>
                      </a:r>
                      <a:r>
                        <a:rPr lang="fr-BE" sz="1400" baseline="0" dirty="0"/>
                        <a:t> de </a:t>
                      </a:r>
                      <a:r>
                        <a:rPr lang="fr-BE" sz="1400" baseline="0" dirty="0" err="1"/>
                        <a:t>tiempo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28">
                <a:tc>
                  <a:txBody>
                    <a:bodyPr/>
                    <a:lstStyle/>
                    <a:p>
                      <a:r>
                        <a:rPr lang="fr-BE" sz="1400" baseline="0" dirty="0"/>
                        <a:t>Tierra </a:t>
                      </a:r>
                      <a:r>
                        <a:rPr lang="fr-BE" sz="1400" baseline="0" dirty="0" err="1"/>
                        <a:t>comprimida</a:t>
                      </a:r>
                      <a:r>
                        <a:rPr lang="fr-BE" sz="1400" baseline="0" dirty="0"/>
                        <a:t>, </a:t>
                      </a:r>
                      <a:r>
                        <a:rPr lang="fr-BE" sz="1400" i="1" baseline="0" dirty="0"/>
                        <a:t>pisé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err="1">
                          <a:effectLst/>
                        </a:rPr>
                        <a:t>Empleada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desde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los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albores</a:t>
                      </a:r>
                      <a:r>
                        <a:rPr lang="en-US" sz="1400" kern="1200" baseline="0" dirty="0">
                          <a:effectLst/>
                        </a:rPr>
                        <a:t> de la </a:t>
                      </a:r>
                      <a:r>
                        <a:rPr lang="en-US" sz="1400" kern="1200" baseline="0" dirty="0" err="1">
                          <a:effectLst/>
                        </a:rPr>
                        <a:t>humanidad</a:t>
                      </a:r>
                      <a:r>
                        <a:rPr lang="en-US" sz="1400" kern="1200" dirty="0">
                          <a:effectLst/>
                        </a:rPr>
                        <a:t>!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18">
                <a:tc>
                  <a:txBody>
                    <a:bodyPr/>
                    <a:lstStyle/>
                    <a:p>
                      <a:r>
                        <a:rPr lang="fr-FR" sz="1400" kern="1200" baseline="0" dirty="0">
                          <a:effectLst/>
                        </a:rPr>
                        <a:t>Madera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Empleada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desde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los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albores</a:t>
                      </a:r>
                      <a:r>
                        <a:rPr lang="en-US" sz="1400" kern="1200" baseline="0" dirty="0">
                          <a:effectLst/>
                        </a:rPr>
                        <a:t> de la </a:t>
                      </a:r>
                      <a:r>
                        <a:rPr lang="en-US" sz="1400" kern="1200" baseline="0" dirty="0" err="1">
                          <a:effectLst/>
                        </a:rPr>
                        <a:t>humanidad</a:t>
                      </a:r>
                      <a:r>
                        <a:rPr lang="en-US" sz="1400" kern="1200" dirty="0">
                          <a:effectLst/>
                        </a:rPr>
                        <a:t>!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05">
                <a:tc>
                  <a:txBody>
                    <a:bodyPr/>
                    <a:lstStyle/>
                    <a:p>
                      <a:r>
                        <a:rPr lang="fr-FR" sz="1400" kern="1200" baseline="0" dirty="0" err="1">
                          <a:effectLst/>
                        </a:rPr>
                        <a:t>Ladrillo</a:t>
                      </a:r>
                      <a:r>
                        <a:rPr lang="fr-FR" sz="1400" kern="1200" baseline="0" dirty="0">
                          <a:effectLst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7500 AC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4500 AC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Barro</a:t>
                      </a:r>
                      <a:r>
                        <a:rPr lang="fr-FR" sz="1400" baseline="0" dirty="0">
                          <a:effectLst/>
                        </a:rPr>
                        <a:t> cocido/</a:t>
                      </a:r>
                      <a:r>
                        <a:rPr lang="fr-FR" sz="1400" dirty="0" err="1">
                          <a:effectLst/>
                        </a:rPr>
                        <a:t>cerámicas</a:t>
                      </a:r>
                      <a:endParaRPr lang="fr-BE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05">
                <a:tc>
                  <a:txBody>
                    <a:bodyPr/>
                    <a:lstStyle/>
                    <a:p>
                      <a:r>
                        <a:rPr lang="fr-FR" sz="1400" kern="1200" baseline="0" dirty="0">
                          <a:effectLst/>
                        </a:rPr>
                        <a:t>Acero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4000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1858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>
                          <a:effectLst/>
                        </a:rPr>
                        <a:t>Herrerias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 err="1">
                          <a:effectLst/>
                        </a:rPr>
                        <a:t>Proceso</a:t>
                      </a:r>
                      <a:r>
                        <a:rPr lang="fr-FR" sz="1400" kern="1200" baseline="0" dirty="0">
                          <a:effectLst/>
                        </a:rPr>
                        <a:t> Bessemer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337">
                <a:tc>
                  <a:txBody>
                    <a:bodyPr/>
                    <a:lstStyle/>
                    <a:p>
                      <a:r>
                        <a:rPr lang="fr-FR" sz="1400" kern="1200" baseline="0" dirty="0" err="1">
                          <a:effectLst/>
                        </a:rPr>
                        <a:t>Vidrio</a:t>
                      </a:r>
                      <a:r>
                        <a:rPr lang="fr-FR" sz="1400" kern="1200" baseline="0" dirty="0">
                          <a:effectLst/>
                        </a:rPr>
                        <a:t> artificial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3500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  100 BC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1950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Primeros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cristales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fabricados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en-US" sz="1400" kern="1200" dirty="0" err="1">
                          <a:effectLst/>
                        </a:rPr>
                        <a:t>Vidrio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transparente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en-US" sz="1400" kern="1200" dirty="0" err="1">
                          <a:effectLst/>
                        </a:rPr>
                        <a:t>Proceso</a:t>
                      </a:r>
                      <a:r>
                        <a:rPr lang="en-US" sz="1400" kern="1200" dirty="0">
                          <a:effectLst/>
                        </a:rPr>
                        <a:t> Pilkington 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905">
                <a:tc>
                  <a:txBody>
                    <a:bodyPr/>
                    <a:lstStyle/>
                    <a:p>
                      <a:r>
                        <a:rPr lang="fr-FR" sz="1400" kern="1200" dirty="0" err="1">
                          <a:effectLst/>
                        </a:rPr>
                        <a:t>Aluminio</a:t>
                      </a:r>
                      <a:r>
                        <a:rPr lang="fr-FR" sz="1400" kern="1200" baseline="0" dirty="0">
                          <a:effectLst/>
                        </a:rPr>
                        <a:t> </a:t>
                      </a:r>
                      <a:r>
                        <a:rPr lang="fr-FR" sz="1400" kern="1200" baseline="50000" dirty="0">
                          <a:effectLst/>
                        </a:rPr>
                        <a:t>15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1825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1886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err="1">
                          <a:effectLst/>
                        </a:rPr>
                        <a:t>Oersted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descubre</a:t>
                      </a:r>
                      <a:r>
                        <a:rPr lang="en-US" sz="1400" kern="1200" baseline="0" dirty="0">
                          <a:effectLst/>
                        </a:rPr>
                        <a:t> el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Aluminio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en-US" sz="1400" kern="1200" dirty="0" err="1">
                          <a:effectLst/>
                        </a:rPr>
                        <a:t>Proceso</a:t>
                      </a:r>
                      <a:r>
                        <a:rPr lang="en-US" sz="1400" kern="1200" dirty="0">
                          <a:effectLst/>
                        </a:rPr>
                        <a:t> Hall –</a:t>
                      </a:r>
                      <a:r>
                        <a:rPr lang="en-US" sz="1400" kern="1200" dirty="0" err="1">
                          <a:effectLst/>
                        </a:rPr>
                        <a:t>Heroult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0" dirty="0" err="1">
                          <a:effectLst/>
                        </a:rPr>
                        <a:t>Hormigón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</a:rPr>
                        <a:t>armado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baseline="50000" dirty="0">
                          <a:effectLst/>
                        </a:rPr>
                        <a:t>15</a:t>
                      </a:r>
                      <a:endParaRPr lang="fr-BE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1850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1885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Pero</a:t>
                      </a:r>
                      <a:r>
                        <a:rPr lang="en-US" sz="1400" kern="1200" baseline="0" dirty="0">
                          <a:effectLst/>
                        </a:rPr>
                        <a:t> el </a:t>
                      </a:r>
                      <a:r>
                        <a:rPr lang="en-US" sz="1400" kern="1200" baseline="0" dirty="0" err="1">
                          <a:effectLst/>
                        </a:rPr>
                        <a:t>cemento</a:t>
                      </a:r>
                      <a:r>
                        <a:rPr lang="en-US" sz="1400" kern="1200" baseline="0" dirty="0">
                          <a:effectLst/>
                        </a:rPr>
                        <a:t> </a:t>
                      </a:r>
                      <a:r>
                        <a:rPr lang="en-US" sz="1400" kern="1200" baseline="0" dirty="0" err="1">
                          <a:effectLst/>
                        </a:rPr>
                        <a:t>es</a:t>
                      </a:r>
                      <a:r>
                        <a:rPr lang="en-US" sz="1400" kern="1200" baseline="0" dirty="0">
                          <a:effectLst/>
                        </a:rPr>
                        <a:t> mas </a:t>
                      </a:r>
                      <a:r>
                        <a:rPr lang="en-US" sz="1400" kern="1200" baseline="0" dirty="0" err="1">
                          <a:effectLst/>
                        </a:rPr>
                        <a:t>antiguo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en-US" sz="1400" kern="1200" dirty="0" err="1">
                          <a:effectLst/>
                        </a:rPr>
                        <a:t>Proceso</a:t>
                      </a:r>
                      <a:r>
                        <a:rPr lang="en-US" sz="1400" kern="1200">
                          <a:effectLst/>
                        </a:rPr>
                        <a:t> Rotary </a:t>
                      </a:r>
                      <a:r>
                        <a:rPr lang="en-US" sz="1400" kern="1200" dirty="0">
                          <a:effectLst/>
                        </a:rPr>
                        <a:t>Kiln 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baseline="0" dirty="0" err="1">
                          <a:effectLst/>
                        </a:rPr>
                        <a:t>Polimeros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baseline="0" dirty="0" err="1">
                          <a:effectLst/>
                        </a:rPr>
                        <a:t>artificiales</a:t>
                      </a:r>
                      <a:r>
                        <a:rPr lang="fr-FR" sz="1400" baseline="0" dirty="0">
                          <a:effectLst/>
                        </a:rPr>
                        <a:t> </a:t>
                      </a:r>
                      <a:r>
                        <a:rPr lang="fr-FR" sz="1400" baseline="50000" dirty="0">
                          <a:effectLst/>
                        </a:rPr>
                        <a:t>15</a:t>
                      </a:r>
                      <a:endParaRPr lang="fr-BE" sz="1400" baseline="50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1846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1907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1939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 err="1">
                          <a:effectLst/>
                        </a:rPr>
                        <a:t>Celulosa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 err="1">
                          <a:effectLst/>
                        </a:rPr>
                        <a:t>Bakelita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Nylon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04337">
                <a:tc>
                  <a:txBody>
                    <a:bodyPr/>
                    <a:lstStyle/>
                    <a:p>
                      <a:r>
                        <a:rPr lang="fr-FR" sz="1400" kern="1200" baseline="0" dirty="0" err="1">
                          <a:effectLst/>
                        </a:rPr>
                        <a:t>Acero</a:t>
                      </a:r>
                      <a:r>
                        <a:rPr lang="fr-FR" sz="1400" kern="1200" baseline="0" dirty="0">
                          <a:effectLst/>
                        </a:rPr>
                        <a:t> Inoxidable</a:t>
                      </a:r>
                      <a:r>
                        <a:rPr lang="fr-FR" sz="1400" kern="1200" baseline="50000" dirty="0">
                          <a:effectLst/>
                        </a:rPr>
                        <a:t>2</a:t>
                      </a:r>
                      <a:endParaRPr lang="fr-BE" sz="1400" baseline="5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1912-1913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>
                          <a:effectLst/>
                        </a:rPr>
                        <a:t>1954</a:t>
                      </a:r>
                    </a:p>
                    <a:p>
                      <a:r>
                        <a:rPr lang="fr-FR" sz="1400" kern="1200" dirty="0">
                          <a:effectLst/>
                        </a:rPr>
                        <a:t>1955</a:t>
                      </a:r>
                      <a:endParaRPr lang="fr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200" dirty="0">
                          <a:effectLst/>
                        </a:rPr>
                        <a:t>Primeras</a:t>
                      </a:r>
                      <a:r>
                        <a:rPr lang="fr-FR" sz="1400" kern="1200" baseline="0" dirty="0">
                          <a:effectLst/>
                        </a:rPr>
                        <a:t> </a:t>
                      </a:r>
                      <a:r>
                        <a:rPr lang="fr-FR" sz="1400" kern="1200" baseline="0" dirty="0" err="1">
                          <a:effectLst/>
                        </a:rPr>
                        <a:t>aleaciones</a:t>
                      </a:r>
                      <a:endParaRPr lang="fr-BE" sz="1400" kern="1200" dirty="0">
                        <a:effectLst/>
                      </a:endParaRPr>
                    </a:p>
                    <a:p>
                      <a:r>
                        <a:rPr lang="fr-FR" sz="1400" kern="1200" dirty="0" err="1">
                          <a:effectLst/>
                        </a:rPr>
                        <a:t>Proceso</a:t>
                      </a:r>
                      <a:r>
                        <a:rPr lang="fr-FR" sz="1400" kern="1200" dirty="0">
                          <a:effectLst/>
                        </a:rPr>
                        <a:t> AOD </a:t>
                      </a:r>
                    </a:p>
                    <a:p>
                      <a:r>
                        <a:rPr lang="fr-FR" sz="1400" kern="1200" dirty="0" err="1">
                          <a:effectLst/>
                        </a:rPr>
                        <a:t>Laminación</a:t>
                      </a:r>
                      <a:r>
                        <a:rPr lang="fr-FR" sz="1400" kern="1200" baseline="0" dirty="0">
                          <a:effectLst/>
                        </a:rPr>
                        <a:t> en </a:t>
                      </a:r>
                      <a:r>
                        <a:rPr lang="fr-FR" sz="1400" kern="1200" baseline="0" dirty="0" err="1">
                          <a:effectLst/>
                        </a:rPr>
                        <a:t>caliente</a:t>
                      </a:r>
                      <a:endParaRPr lang="fr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33372" y="6578638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* Hay </a:t>
            </a:r>
            <a:r>
              <a:rPr lang="fr-FR" sz="1400" dirty="0" err="1"/>
              <a:t>materiales</a:t>
            </a:r>
            <a:r>
              <a:rPr lang="fr-FR" sz="1400" dirty="0"/>
              <a:t> mas </a:t>
            </a:r>
            <a:r>
              <a:rPr lang="fr-FR" sz="1400" dirty="0" err="1"/>
              <a:t>modernos</a:t>
            </a:r>
            <a:r>
              <a:rPr lang="fr-FR" sz="1400" dirty="0"/>
              <a:t>, </a:t>
            </a:r>
            <a:r>
              <a:rPr lang="fr-FR" sz="1400" dirty="0" err="1"/>
              <a:t>por</a:t>
            </a:r>
            <a:r>
              <a:rPr lang="fr-FR" sz="1400" dirty="0"/>
              <a:t> </a:t>
            </a:r>
            <a:r>
              <a:rPr lang="fr-FR" sz="1400" dirty="0" err="1"/>
              <a:t>supuesto,pero</a:t>
            </a:r>
            <a:r>
              <a:rPr lang="fr-FR" sz="1400" dirty="0"/>
              <a:t> no </a:t>
            </a:r>
            <a:r>
              <a:rPr lang="fr-FR" sz="1400" dirty="0" err="1"/>
              <a:t>empleados</a:t>
            </a:r>
            <a:r>
              <a:rPr lang="fr-FR" sz="1400" dirty="0"/>
              <a:t> en </a:t>
            </a:r>
            <a:r>
              <a:rPr lang="fr-FR" sz="1400" dirty="0" err="1"/>
              <a:t>cantidades</a:t>
            </a:r>
            <a:r>
              <a:rPr lang="fr-FR" sz="1400" dirty="0"/>
              <a:t> </a:t>
            </a:r>
            <a:r>
              <a:rPr lang="fr-FR" sz="1400" dirty="0" err="1"/>
              <a:t>significativas</a:t>
            </a:r>
            <a:r>
              <a:rPr lang="fr-FR" sz="14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9DC11-BD25-480D-811A-D8D5A6A2F056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3477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niversity Lectures">
      <a:dk1>
        <a:sysClr val="windowText" lastClr="000000"/>
      </a:dk1>
      <a:lt1>
        <a:srgbClr val="FFFFFF"/>
      </a:lt1>
      <a:dk2>
        <a:srgbClr val="0070C0"/>
      </a:dk2>
      <a:lt2>
        <a:srgbClr val="FFFFFF"/>
      </a:lt2>
      <a:accent1>
        <a:srgbClr val="FF0000"/>
      </a:accent1>
      <a:accent2>
        <a:srgbClr val="0070C0"/>
      </a:accent2>
      <a:accent3>
        <a:srgbClr val="FFFF00"/>
      </a:accent3>
      <a:accent4>
        <a:srgbClr val="2BE422"/>
      </a:accent4>
      <a:accent5>
        <a:srgbClr val="4BACC6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881f9a4a-1e84-4363-97d3-af7f29ebd3ad">B. Héritier</Author0>
    <_dlc_DocId xmlns="3dfe030f-86e3-486d-a025-350262647d2a">PRN3XTC2XKQ5-85-305</_dlc_DocId>
    <_dlc_DocIdUrl xmlns="3dfe030f-86e3-486d-a025-350262647d2a">
      <Url>http://extranet.worldstainless.org/LongProducts/_layouts/DocIdRedir.aspx?ID=PRN3XTC2XKQ5-85-305</Url>
      <Description>PRN3XTC2XKQ5-85-305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0D6FE189C0542B4393D301B5BCBA2" ma:contentTypeVersion="4" ma:contentTypeDescription="Create a new document." ma:contentTypeScope="" ma:versionID="b954f0568ed04812b7344e71fffd295f">
  <xsd:schema xmlns:xsd="http://www.w3.org/2001/XMLSchema" xmlns:xs="http://www.w3.org/2001/XMLSchema" xmlns:p="http://schemas.microsoft.com/office/2006/metadata/properties" xmlns:ns2="3dfe030f-86e3-486d-a025-350262647d2a" xmlns:ns3="881f9a4a-1e84-4363-97d3-af7f29ebd3ad" targetNamespace="http://schemas.microsoft.com/office/2006/metadata/properties" ma:root="true" ma:fieldsID="87fbf3ee06607a0c67a2946c3ff9f335" ns2:_="" ns3:_="">
    <xsd:import namespace="3dfe030f-86e3-486d-a025-350262647d2a"/>
    <xsd:import namespace="881f9a4a-1e84-4363-97d3-af7f29ebd3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e030f-86e3-486d-a025-350262647d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f9a4a-1e84-4363-97d3-af7f29ebd3ad" elementFormDefault="qualified">
    <xsd:import namespace="http://schemas.microsoft.com/office/2006/documentManagement/types"/>
    <xsd:import namespace="http://schemas.microsoft.com/office/infopath/2007/PartnerControls"/>
    <xsd:element name="Author0" ma:index="11" nillable="true" ma:displayName="Author" ma:description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2C488D-DDCE-495A-B547-D0C684754EB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2447779-1B65-41BB-8180-F8A8755AE39E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881f9a4a-1e84-4363-97d3-af7f29ebd3ad"/>
    <ds:schemaRef ds:uri="3dfe030f-86e3-486d-a025-350262647d2a"/>
  </ds:schemaRefs>
</ds:datastoreItem>
</file>

<file path=customXml/itemProps3.xml><?xml version="1.0" encoding="utf-8"?>
<ds:datastoreItem xmlns:ds="http://schemas.openxmlformats.org/officeDocument/2006/customXml" ds:itemID="{92C8A995-F885-4D69-8300-2AE648A9E8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e030f-86e3-486d-a025-350262647d2a"/>
    <ds:schemaRef ds:uri="881f9a4a-1e84-4363-97d3-af7f29ebd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592C265-77F8-4433-9FC7-E3B1AA1C75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</Template>
  <TotalTime>6548</TotalTime>
  <Words>1849</Words>
  <Application>Microsoft Office PowerPoint</Application>
  <PresentationFormat>On-screen Show (4:3)</PresentationFormat>
  <Paragraphs>509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Wingdings</vt:lpstr>
      <vt:lpstr>Custom Design</vt:lpstr>
      <vt:lpstr>1_Custom Design</vt:lpstr>
      <vt:lpstr>2_Custom Design</vt:lpstr>
      <vt:lpstr>3_Custom Design</vt:lpstr>
      <vt:lpstr>Material didáctico para docentes en  Arquitectura e Ingenieria Civil</vt:lpstr>
      <vt:lpstr>Introducción </vt:lpstr>
      <vt:lpstr>Comparativa de uso de los principales materiales de construcción en la actualidad</vt:lpstr>
      <vt:lpstr>PowerPoint Presentation</vt:lpstr>
      <vt:lpstr>Modulo de Young’s (E) de algunos materiales12 (rigidez )</vt:lpstr>
      <vt:lpstr>Ratio resistencia/peso13 de metales empleados en arquitectura</vt:lpstr>
      <vt:lpstr>Comparativa simplificada de varios materiales 14</vt:lpstr>
      <vt:lpstr>El acero inoxidable sigue siendo un material « Joven »</vt:lpstr>
      <vt:lpstr>De los nuevos materiales empleados a los largo de la historia el acero inoxidable es el más reciente*</vt:lpstr>
      <vt:lpstr>Producción mundial de acero inoxidable           por areas2</vt:lpstr>
      <vt:lpstr>Compound annual growth of world Stainless Steel meltshop production22 (Millions of Metric tons)</vt:lpstr>
      <vt:lpstr>¿Por qué usar el acero inoxidable?</vt:lpstr>
      <vt:lpstr>Debido a sus excelentes propiedades</vt:lpstr>
      <vt:lpstr>Qué limita a los aceros inoxidables: El precio</vt:lpstr>
      <vt:lpstr>El acero inoxiodable (y otros materiales) requieren de menor cantidad de material16</vt:lpstr>
      <vt:lpstr>Razones por las que el acero inoxidable no es caro si se tiene en cuenta el ciclo de vida</vt:lpstr>
      <vt:lpstr>Comparativa del ciclo de vida de dos estructuras antiguas18,19</vt:lpstr>
      <vt:lpstr>Ejemplo: Comparativa de mantenimiento de dos puentes importantes.20, 21</vt:lpstr>
      <vt:lpstr>Puente Golden Gate (1937), San Francisco</vt:lpstr>
      <vt:lpstr>PowerPoint Presentation</vt:lpstr>
      <vt:lpstr>Principales referencias</vt:lpstr>
      <vt:lpstr>Principales referencias (Cont.)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emplear aceros inoxidables?</dc:title>
  <dc:creator>Bernard</dc:creator>
  <cp:keywords>acero inoxidable, material didactico, arquitectura, ingenieria civil</cp:keywords>
  <cp:lastModifiedBy>Jo Claes</cp:lastModifiedBy>
  <cp:revision>343</cp:revision>
  <cp:lastPrinted>2015-04-07T12:33:23Z</cp:lastPrinted>
  <dcterms:created xsi:type="dcterms:W3CDTF">2013-06-29T15:24:20Z</dcterms:created>
  <dcterms:modified xsi:type="dcterms:W3CDTF">2020-01-31T09:25:28Z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0x010100D2D0D6FE189C0542B4393D301B5BCBA2</vt:lpwstr>
  </property>
  <property fmtid="{D5CDD505-2E9C-101B-9397-08002B2CF9AE}" pid="3" name="_dlc_DocIdItemGuid">
    <vt:lpwstr>f85c8fec-5da6-4ec4-80f2-3cc680a6cd4a</vt:lpwstr>
  </property>
  <property fmtid="{D5CDD505-2E9C-101B-9397-08002B2CF9AE}" pid="4" name="Order">
    <vt:r8>30500</vt:r8>
  </property>
</Properties>
</file>