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8"/>
  </p:notesMasterIdLst>
  <p:handoutMasterIdLst>
    <p:handoutMasterId r:id="rId29"/>
  </p:handoutMasterIdLst>
  <p:sldIdLst>
    <p:sldId id="256" r:id="rId5"/>
    <p:sldId id="292" r:id="rId6"/>
    <p:sldId id="259" r:id="rId7"/>
    <p:sldId id="272" r:id="rId8"/>
    <p:sldId id="308" r:id="rId9"/>
    <p:sldId id="309" r:id="rId10"/>
    <p:sldId id="300" r:id="rId11"/>
    <p:sldId id="298" r:id="rId12"/>
    <p:sldId id="257" r:id="rId13"/>
    <p:sldId id="312" r:id="rId14"/>
    <p:sldId id="313" r:id="rId15"/>
    <p:sldId id="304" r:id="rId16"/>
    <p:sldId id="310" r:id="rId17"/>
    <p:sldId id="311" r:id="rId18"/>
    <p:sldId id="306" r:id="rId19"/>
    <p:sldId id="273" r:id="rId20"/>
    <p:sldId id="275" r:id="rId21"/>
    <p:sldId id="297" r:id="rId22"/>
    <p:sldId id="296" r:id="rId23"/>
    <p:sldId id="261" r:id="rId24"/>
    <p:sldId id="291" r:id="rId25"/>
    <p:sldId id="299" r:id="rId26"/>
    <p:sldId id="284" r:id="rId27"/>
  </p:sldIdLst>
  <p:sldSz cx="9144000" cy="6858000" type="screen4x3"/>
  <p:notesSz cx="6796088" cy="9871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5DBA9-DB98-403B-B17F-C16BA061BEC9}" v="6" dt="2020-01-28T12:47:51.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3250" autoAdjust="0"/>
  </p:normalViewPr>
  <p:slideViewPr>
    <p:cSldViewPr>
      <p:cViewPr varScale="1">
        <p:scale>
          <a:sx n="82" d="100"/>
          <a:sy n="82" d="100"/>
        </p:scale>
        <p:origin x="1502" y="77"/>
      </p:cViewPr>
      <p:guideLst>
        <p:guide orient="horz" pos="2160"/>
        <p:guide pos="2880"/>
      </p:guideLst>
    </p:cSldViewPr>
  </p:slideViewPr>
  <p:outlineViewPr>
    <p:cViewPr>
      <p:scale>
        <a:sx n="33" d="100"/>
        <a:sy n="33" d="100"/>
      </p:scale>
      <p:origin x="0" y="-235"/>
    </p:cViewPr>
  </p:outlineViewPr>
  <p:notesTextViewPr>
    <p:cViewPr>
      <p:scale>
        <a:sx n="1" d="1"/>
        <a:sy n="1" d="1"/>
      </p:scale>
      <p:origin x="0" y="0"/>
    </p:cViewPr>
  </p:notesTextViewPr>
  <p:sorterViewPr>
    <p:cViewPr>
      <p:scale>
        <a:sx n="144" d="100"/>
        <a:sy n="144" d="100"/>
      </p:scale>
      <p:origin x="0" y="-294"/>
    </p:cViewPr>
  </p:sorterViewPr>
  <p:notesViewPr>
    <p:cSldViewPr>
      <p:cViewPr varScale="1">
        <p:scale>
          <a:sx n="73" d="100"/>
          <a:sy n="73" d="100"/>
        </p:scale>
        <p:origin x="-2184" y="-108"/>
      </p:cViewPr>
      <p:guideLst>
        <p:guide orient="horz" pos="3126"/>
        <p:guide pos="2141"/>
        <p:guide orient="horz"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A565DBA9-DB98-403B-B17F-C16BA061BEC9}"/>
    <pc:docChg chg="modSld">
      <pc:chgData name="Jo Claes" userId="d64208f3-0076-4064-b6ac-7d8ee9dc279f" providerId="ADAL" clId="{A565DBA9-DB98-403B-B17F-C16BA061BEC9}" dt="2020-01-28T12:47:58.219" v="99" actId="179"/>
      <pc:docMkLst>
        <pc:docMk/>
      </pc:docMkLst>
      <pc:sldChg chg="modSp">
        <pc:chgData name="Jo Claes" userId="d64208f3-0076-4064-b6ac-7d8ee9dc279f" providerId="ADAL" clId="{A565DBA9-DB98-403B-B17F-C16BA061BEC9}" dt="2020-01-28T12:46:35.561" v="14" actId="255"/>
        <pc:sldMkLst>
          <pc:docMk/>
          <pc:sldMk cId="1876394086" sldId="291"/>
        </pc:sldMkLst>
        <pc:spChg chg="mod">
          <ac:chgData name="Jo Claes" userId="d64208f3-0076-4064-b6ac-7d8ee9dc279f" providerId="ADAL" clId="{A565DBA9-DB98-403B-B17F-C16BA061BEC9}" dt="2020-01-28T12:46:35.561" v="14" actId="255"/>
          <ac:spMkLst>
            <pc:docMk/>
            <pc:sldMk cId="1876394086" sldId="291"/>
            <ac:spMk id="3" creationId="{00000000-0000-0000-0000-000000000000}"/>
          </ac:spMkLst>
        </pc:spChg>
      </pc:sldChg>
      <pc:sldChg chg="modSp">
        <pc:chgData name="Jo Claes" userId="d64208f3-0076-4064-b6ac-7d8ee9dc279f" providerId="ADAL" clId="{A565DBA9-DB98-403B-B17F-C16BA061BEC9}" dt="2020-01-28T12:47:58.219" v="99" actId="179"/>
        <pc:sldMkLst>
          <pc:docMk/>
          <pc:sldMk cId="1961601532" sldId="299"/>
        </pc:sldMkLst>
        <pc:spChg chg="mod">
          <ac:chgData name="Jo Claes" userId="d64208f3-0076-4064-b6ac-7d8ee9dc279f" providerId="ADAL" clId="{A565DBA9-DB98-403B-B17F-C16BA061BEC9}" dt="2020-01-28T12:47:58.219" v="99" actId="179"/>
          <ac:spMkLst>
            <pc:docMk/>
            <pc:sldMk cId="1961601532" sldId="299"/>
            <ac:spMk id="3" creationId="{00000000-0000-0000-0000-000000000000}"/>
          </ac:spMkLst>
        </pc:spChg>
      </pc:sldChg>
    </pc:docChg>
  </pc:docChgLst>
  <pc:docChgLst>
    <pc:chgData name="Jo Claes" userId="d64208f3-0076-4064-b6ac-7d8ee9dc279f" providerId="ADAL" clId="{660B66B2-0EDA-43C4-A1E3-84077A41AF86}"/>
    <pc:docChg chg="custSel modSld">
      <pc:chgData name="Jo Claes" userId="d64208f3-0076-4064-b6ac-7d8ee9dc279f" providerId="ADAL" clId="{660B66B2-0EDA-43C4-A1E3-84077A41AF86}" dt="2019-11-25T12:04:31.439" v="41" actId="20577"/>
      <pc:docMkLst>
        <pc:docMk/>
      </pc:docMkLst>
      <pc:sldChg chg="modSp">
        <pc:chgData name="Jo Claes" userId="d64208f3-0076-4064-b6ac-7d8ee9dc279f" providerId="ADAL" clId="{660B66B2-0EDA-43C4-A1E3-84077A41AF86}" dt="2019-11-25T12:04:31.439" v="41" actId="20577"/>
        <pc:sldMkLst>
          <pc:docMk/>
          <pc:sldMk cId="3582756984" sldId="259"/>
        </pc:sldMkLst>
        <pc:spChg chg="mod">
          <ac:chgData name="Jo Claes" userId="d64208f3-0076-4064-b6ac-7d8ee9dc279f" providerId="ADAL" clId="{660B66B2-0EDA-43C4-A1E3-84077A41AF86}" dt="2019-11-07T10:35:26.677" v="0" actId="1076"/>
          <ac:spMkLst>
            <pc:docMk/>
            <pc:sldMk cId="3582756984" sldId="259"/>
            <ac:spMk id="7" creationId="{00000000-0000-0000-0000-000000000000}"/>
          </ac:spMkLst>
        </pc:spChg>
        <pc:graphicFrameChg chg="modGraphic">
          <ac:chgData name="Jo Claes" userId="d64208f3-0076-4064-b6ac-7d8ee9dc279f" providerId="ADAL" clId="{660B66B2-0EDA-43C4-A1E3-84077A41AF86}" dt="2019-11-25T12:04:31.439" v="41" actId="20577"/>
          <ac:graphicFrameMkLst>
            <pc:docMk/>
            <pc:sldMk cId="3582756984" sldId="259"/>
            <ac:graphicFrameMk id="5" creationId="{00000000-0000-0000-0000-000000000000}"/>
          </ac:graphicFrameMkLst>
        </pc:graphicFrameChg>
      </pc:sldChg>
      <pc:sldChg chg="addSp delSp modSp">
        <pc:chgData name="Jo Claes" userId="d64208f3-0076-4064-b6ac-7d8ee9dc279f" providerId="ADAL" clId="{660B66B2-0EDA-43C4-A1E3-84077A41AF86}" dt="2019-11-07T10:36:01.990" v="12" actId="1076"/>
        <pc:sldMkLst>
          <pc:docMk/>
          <pc:sldMk cId="1767311836" sldId="272"/>
        </pc:sldMkLst>
        <pc:spChg chg="add del mod">
          <ac:chgData name="Jo Claes" userId="d64208f3-0076-4064-b6ac-7d8ee9dc279f" providerId="ADAL" clId="{660B66B2-0EDA-43C4-A1E3-84077A41AF86}" dt="2019-11-07T10:35:42.557" v="1"/>
          <ac:spMkLst>
            <pc:docMk/>
            <pc:sldMk cId="1767311836" sldId="272"/>
            <ac:spMk id="5" creationId="{125FFA40-C90B-4F12-864B-AC0D24F13BDA}"/>
          </ac:spMkLst>
        </pc:spChg>
        <pc:spChg chg="del mod">
          <ac:chgData name="Jo Claes" userId="d64208f3-0076-4064-b6ac-7d8ee9dc279f" providerId="ADAL" clId="{660B66B2-0EDA-43C4-A1E3-84077A41AF86}" dt="2019-11-07T10:35:46.916" v="3" actId="478"/>
          <ac:spMkLst>
            <pc:docMk/>
            <pc:sldMk cId="1767311836" sldId="272"/>
            <ac:spMk id="6" creationId="{00000000-0000-0000-0000-000000000000}"/>
          </ac:spMkLst>
        </pc:spChg>
        <pc:spChg chg="mod">
          <ac:chgData name="Jo Claes" userId="d64208f3-0076-4064-b6ac-7d8ee9dc279f" providerId="ADAL" clId="{660B66B2-0EDA-43C4-A1E3-84077A41AF86}" dt="2019-11-07T10:36:01.990" v="12" actId="1076"/>
          <ac:spMkLst>
            <pc:docMk/>
            <pc:sldMk cId="1767311836" sldId="272"/>
            <ac:spMk id="7" creationId="{00000000-0000-0000-0000-000000000000}"/>
          </ac:spMkLst>
        </pc:spChg>
        <pc:spChg chg="add del mod">
          <ac:chgData name="Jo Claes" userId="d64208f3-0076-4064-b6ac-7d8ee9dc279f" providerId="ADAL" clId="{660B66B2-0EDA-43C4-A1E3-84077A41AF86}" dt="2019-11-07T10:35:42.557" v="1"/>
          <ac:spMkLst>
            <pc:docMk/>
            <pc:sldMk cId="1767311836" sldId="272"/>
            <ac:spMk id="8" creationId="{5C9728F1-B2D1-4D36-86FC-1D1ADBC41C65}"/>
          </ac:spMkLst>
        </pc:spChg>
        <pc:spChg chg="add mod">
          <ac:chgData name="Jo Claes" userId="d64208f3-0076-4064-b6ac-7d8ee9dc279f" providerId="ADAL" clId="{660B66B2-0EDA-43C4-A1E3-84077A41AF86}" dt="2019-11-07T10:35:56.132" v="11" actId="404"/>
          <ac:spMkLst>
            <pc:docMk/>
            <pc:sldMk cId="1767311836" sldId="272"/>
            <ac:spMk id="9" creationId="{1F27E686-78F3-4849-ACBD-DC244A933669}"/>
          </ac:spMkLst>
        </pc:spChg>
        <pc:spChg chg="add del mod">
          <ac:chgData name="Jo Claes" userId="d64208f3-0076-4064-b6ac-7d8ee9dc279f" providerId="ADAL" clId="{660B66B2-0EDA-43C4-A1E3-84077A41AF86}" dt="2019-11-07T10:35:52.118" v="7"/>
          <ac:spMkLst>
            <pc:docMk/>
            <pc:sldMk cId="1767311836" sldId="272"/>
            <ac:spMk id="10" creationId="{83EA11F7-5E2A-4A46-87D6-59350EF1CD00}"/>
          </ac:spMkLst>
        </pc:spChg>
        <pc:spChg chg="add del mod">
          <ac:chgData name="Jo Claes" userId="d64208f3-0076-4064-b6ac-7d8ee9dc279f" providerId="ADAL" clId="{660B66B2-0EDA-43C4-A1E3-84077A41AF86}" dt="2019-11-07T10:35:52.118" v="7"/>
          <ac:spMkLst>
            <pc:docMk/>
            <pc:sldMk cId="1767311836" sldId="272"/>
            <ac:spMk id="11" creationId="{8B6AEDD2-D181-4232-816F-F795D5E5AF78}"/>
          </ac:spMkLst>
        </pc:spChg>
        <pc:spChg chg="add del mod">
          <ac:chgData name="Jo Claes" userId="d64208f3-0076-4064-b6ac-7d8ee9dc279f" providerId="ADAL" clId="{660B66B2-0EDA-43C4-A1E3-84077A41AF86}" dt="2019-11-07T10:35:52.118" v="7"/>
          <ac:spMkLst>
            <pc:docMk/>
            <pc:sldMk cId="1767311836" sldId="272"/>
            <ac:spMk id="12" creationId="{F559DB46-956F-4925-A251-936EA9D7656E}"/>
          </ac:spMkLst>
        </pc:spChg>
      </pc:sldChg>
      <pc:sldChg chg="addSp delSp modSp">
        <pc:chgData name="Jo Claes" userId="d64208f3-0076-4064-b6ac-7d8ee9dc279f" providerId="ADAL" clId="{660B66B2-0EDA-43C4-A1E3-84077A41AF86}" dt="2019-11-07T10:38:56.860" v="31" actId="1076"/>
        <pc:sldMkLst>
          <pc:docMk/>
          <pc:sldMk cId="312127916" sldId="312"/>
        </pc:sldMkLst>
        <pc:spChg chg="mod">
          <ac:chgData name="Jo Claes" userId="d64208f3-0076-4064-b6ac-7d8ee9dc279f" providerId="ADAL" clId="{660B66B2-0EDA-43C4-A1E3-84077A41AF86}" dt="2019-11-07T10:37:37.368" v="20" actId="404"/>
          <ac:spMkLst>
            <pc:docMk/>
            <pc:sldMk cId="312127916" sldId="312"/>
            <ac:spMk id="2" creationId="{00000000-0000-0000-0000-000000000000}"/>
          </ac:spMkLst>
        </pc:spChg>
        <pc:spChg chg="add del mod">
          <ac:chgData name="Jo Claes" userId="d64208f3-0076-4064-b6ac-7d8ee9dc279f" providerId="ADAL" clId="{660B66B2-0EDA-43C4-A1E3-84077A41AF86}" dt="2019-11-07T10:37:17.441" v="15"/>
          <ac:spMkLst>
            <pc:docMk/>
            <pc:sldMk cId="312127916" sldId="312"/>
            <ac:spMk id="3" creationId="{92F720D8-E1B9-4781-A3B0-489FD28A3AA7}"/>
          </ac:spMkLst>
        </pc:spChg>
        <pc:spChg chg="add del mod">
          <ac:chgData name="Jo Claes" userId="d64208f3-0076-4064-b6ac-7d8ee9dc279f" providerId="ADAL" clId="{660B66B2-0EDA-43C4-A1E3-84077A41AF86}" dt="2019-11-07T10:37:49.396" v="22" actId="931"/>
          <ac:spMkLst>
            <pc:docMk/>
            <pc:sldMk cId="312127916" sldId="312"/>
            <ac:spMk id="4" creationId="{F52B8E3C-9BF2-45B0-AFD4-67ADEECB900A}"/>
          </ac:spMkLst>
        </pc:spChg>
        <pc:spChg chg="mod">
          <ac:chgData name="Jo Claes" userId="d64208f3-0076-4064-b6ac-7d8ee9dc279f" providerId="ADAL" clId="{660B66B2-0EDA-43C4-A1E3-84077A41AF86}" dt="2019-11-07T10:38:56.860" v="31" actId="1076"/>
          <ac:spMkLst>
            <pc:docMk/>
            <pc:sldMk cId="312127916" sldId="312"/>
            <ac:spMk id="6" creationId="{00000000-0000-0000-0000-000000000000}"/>
          </ac:spMkLst>
        </pc:spChg>
        <pc:picChg chg="del mod">
          <ac:chgData name="Jo Claes" userId="d64208f3-0076-4064-b6ac-7d8ee9dc279f" providerId="ADAL" clId="{660B66B2-0EDA-43C4-A1E3-84077A41AF86}" dt="2019-11-07T10:37:15.426" v="14" actId="478"/>
          <ac:picMkLst>
            <pc:docMk/>
            <pc:sldMk cId="312127916" sldId="312"/>
            <ac:picMk id="7" creationId="{31B0F829-B861-4C3F-AE3A-0CF8B577838F}"/>
          </ac:picMkLst>
        </pc:picChg>
        <pc:picChg chg="add mod modCrop">
          <ac:chgData name="Jo Claes" userId="d64208f3-0076-4064-b6ac-7d8ee9dc279f" providerId="ADAL" clId="{660B66B2-0EDA-43C4-A1E3-84077A41AF86}" dt="2019-11-07T10:38:13.763" v="29" actId="1076"/>
          <ac:picMkLst>
            <pc:docMk/>
            <pc:sldMk cId="312127916" sldId="312"/>
            <ac:picMk id="8" creationId="{AA56149F-BE73-4AC9-A59A-21BF2C0466DA}"/>
          </ac:picMkLst>
        </pc:picChg>
      </pc:sldChg>
      <pc:sldChg chg="addSp delSp modSp">
        <pc:chgData name="Jo Claes" userId="d64208f3-0076-4064-b6ac-7d8ee9dc279f" providerId="ADAL" clId="{660B66B2-0EDA-43C4-A1E3-84077A41AF86}" dt="2019-11-07T10:39:54.670" v="39" actId="732"/>
        <pc:sldMkLst>
          <pc:docMk/>
          <pc:sldMk cId="1916511182" sldId="313"/>
        </pc:sldMkLst>
        <pc:spChg chg="add del mod">
          <ac:chgData name="Jo Claes" userId="d64208f3-0076-4064-b6ac-7d8ee9dc279f" providerId="ADAL" clId="{660B66B2-0EDA-43C4-A1E3-84077A41AF86}" dt="2019-11-07T10:39:36.565" v="34" actId="931"/>
          <ac:spMkLst>
            <pc:docMk/>
            <pc:sldMk cId="1916511182" sldId="313"/>
            <ac:spMk id="5" creationId="{556F09BD-0A90-4C25-9BFB-28C5C550D481}"/>
          </ac:spMkLst>
        </pc:spChg>
        <pc:picChg chg="del">
          <ac:chgData name="Jo Claes" userId="d64208f3-0076-4064-b6ac-7d8ee9dc279f" providerId="ADAL" clId="{660B66B2-0EDA-43C4-A1E3-84077A41AF86}" dt="2019-11-07T10:39:30.414" v="32" actId="478"/>
          <ac:picMkLst>
            <pc:docMk/>
            <pc:sldMk cId="1916511182" sldId="313"/>
            <ac:picMk id="4" creationId="{00000000-0000-0000-0000-000000000000}"/>
          </ac:picMkLst>
        </pc:picChg>
        <pc:picChg chg="add mod modCrop">
          <ac:chgData name="Jo Claes" userId="d64208f3-0076-4064-b6ac-7d8ee9dc279f" providerId="ADAL" clId="{660B66B2-0EDA-43C4-A1E3-84077A41AF86}" dt="2019-11-07T10:39:54.670" v="39" actId="732"/>
          <ac:picMkLst>
            <pc:docMk/>
            <pc:sldMk cId="1916511182" sldId="313"/>
            <ac:picMk id="7" creationId="{E0195D35-4625-4B01-BE29-6AD7384CDD21}"/>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01458151064457E-2"/>
          <c:y val="3.151359635373098E-2"/>
          <c:w val="0.89089360357733061"/>
          <c:h val="0.81515951614815729"/>
        </c:manualLayout>
      </c:layout>
      <c:barChart>
        <c:barDir val="col"/>
        <c:grouping val="clustered"/>
        <c:varyColors val="0"/>
        <c:ser>
          <c:idx val="0"/>
          <c:order val="0"/>
          <c:tx>
            <c:strRef>
              <c:f>Sheet1!$B$1</c:f>
              <c:strCache>
                <c:ptCount val="1"/>
                <c:pt idx="0">
                  <c:v>Column2</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Sheet1!$A$2:$A$10</c:f>
              <c:strCache>
                <c:ptCount val="9"/>
                <c:pt idx="0">
                  <c:v>Bricks</c:v>
                </c:pt>
                <c:pt idx="1">
                  <c:v>Cement</c:v>
                </c:pt>
                <c:pt idx="2">
                  <c:v>Steel</c:v>
                </c:pt>
                <c:pt idx="3">
                  <c:v>Cast Iron&amp;Steel</c:v>
                </c:pt>
                <c:pt idx="4">
                  <c:v>Wood</c:v>
                </c:pt>
                <c:pt idx="5">
                  <c:v>Man-Made Polymers</c:v>
                </c:pt>
                <c:pt idx="6">
                  <c:v>Man-made Glass</c:v>
                </c:pt>
                <c:pt idx="7">
                  <c:v>Aluminum</c:v>
                </c:pt>
                <c:pt idx="8">
                  <c:v>Stainless Steel</c:v>
                </c:pt>
              </c:strCache>
            </c:strRef>
          </c:cat>
          <c:val>
            <c:numRef>
              <c:f>Sheet1!$B$2:$B$10</c:f>
              <c:numCache>
                <c:formatCode>General</c:formatCode>
                <c:ptCount val="9"/>
                <c:pt idx="0">
                  <c:v>4185</c:v>
                </c:pt>
                <c:pt idx="1">
                  <c:v>3545</c:v>
                </c:pt>
                <c:pt idx="2">
                  <c:v>1690</c:v>
                </c:pt>
                <c:pt idx="3">
                  <c:v>110</c:v>
                </c:pt>
                <c:pt idx="4">
                  <c:v>887</c:v>
                </c:pt>
                <c:pt idx="5">
                  <c:v>348</c:v>
                </c:pt>
                <c:pt idx="6">
                  <c:v>75</c:v>
                </c:pt>
                <c:pt idx="7">
                  <c:v>64</c:v>
                </c:pt>
                <c:pt idx="8">
                  <c:v>51</c:v>
                </c:pt>
              </c:numCache>
            </c:numRef>
          </c:val>
          <c:extLst>
            <c:ext xmlns:c16="http://schemas.microsoft.com/office/drawing/2014/chart" uri="{C3380CC4-5D6E-409C-BE32-E72D297353CC}">
              <c16:uniqueId val="{00000000-5180-4163-8653-7E5DAD80C2B2}"/>
            </c:ext>
          </c:extLst>
        </c:ser>
        <c:ser>
          <c:idx val="1"/>
          <c:order val="1"/>
          <c:tx>
            <c:strRef>
              <c:f>Sheet1!$C$1</c:f>
              <c:strCache>
                <c:ptCount val="1"/>
                <c:pt idx="0">
                  <c:v>Column3</c:v>
                </c:pt>
              </c:strCache>
            </c:strRef>
          </c:tx>
          <c:invertIfNegative val="0"/>
          <c:cat>
            <c:strRef>
              <c:f>Sheet1!$A$2:$A$10</c:f>
              <c:strCache>
                <c:ptCount val="9"/>
                <c:pt idx="0">
                  <c:v>Bricks</c:v>
                </c:pt>
                <c:pt idx="1">
                  <c:v>Cement</c:v>
                </c:pt>
                <c:pt idx="2">
                  <c:v>Steel</c:v>
                </c:pt>
                <c:pt idx="3">
                  <c:v>Cast Iron&amp;Steel</c:v>
                </c:pt>
                <c:pt idx="4">
                  <c:v>Wood</c:v>
                </c:pt>
                <c:pt idx="5">
                  <c:v>Man-Made Polymers</c:v>
                </c:pt>
                <c:pt idx="6">
                  <c:v>Man-made Glass</c:v>
                </c:pt>
                <c:pt idx="7">
                  <c:v>Aluminum</c:v>
                </c:pt>
                <c:pt idx="8">
                  <c:v>Stainless Steel</c:v>
                </c:pt>
              </c:strCache>
            </c:strRef>
          </c:cat>
          <c:val>
            <c:numRef>
              <c:f>Sheet1!$C$2:$C$10</c:f>
              <c:numCache>
                <c:formatCode>General</c:formatCode>
                <c:ptCount val="9"/>
              </c:numCache>
            </c:numRef>
          </c:val>
          <c:extLst>
            <c:ext xmlns:c16="http://schemas.microsoft.com/office/drawing/2014/chart" uri="{C3380CC4-5D6E-409C-BE32-E72D297353CC}">
              <c16:uniqueId val="{00000001-5180-4163-8653-7E5DAD80C2B2}"/>
            </c:ext>
          </c:extLst>
        </c:ser>
        <c:dLbls>
          <c:showLegendKey val="0"/>
          <c:showVal val="0"/>
          <c:showCatName val="0"/>
          <c:showSerName val="0"/>
          <c:showPercent val="0"/>
          <c:showBubbleSize val="0"/>
        </c:dLbls>
        <c:gapWidth val="150"/>
        <c:axId val="192295104"/>
        <c:axId val="192296280"/>
      </c:barChart>
      <c:catAx>
        <c:axId val="192295104"/>
        <c:scaling>
          <c:orientation val="minMax"/>
        </c:scaling>
        <c:delete val="0"/>
        <c:axPos val="b"/>
        <c:title>
          <c:tx>
            <c:rich>
              <a:bodyPr/>
              <a:lstStyle/>
              <a:p>
                <a:pPr>
                  <a:defRPr/>
                </a:pPr>
                <a:r>
                  <a:rPr lang="fr-FR" dirty="0" err="1"/>
                  <a:t>Materials</a:t>
                </a:r>
                <a:endParaRPr lang="fr-FR" dirty="0"/>
              </a:p>
            </c:rich>
          </c:tx>
          <c:layout>
            <c:manualLayout>
              <c:xMode val="edge"/>
              <c:yMode val="edge"/>
              <c:x val="0.47508397465346691"/>
              <c:y val="0.92168352546366106"/>
            </c:manualLayout>
          </c:layout>
          <c:overlay val="0"/>
        </c:title>
        <c:numFmt formatCode="General" sourceLinked="0"/>
        <c:majorTickMark val="out"/>
        <c:minorTickMark val="none"/>
        <c:tickLblPos val="nextTo"/>
        <c:spPr>
          <a:noFill/>
          <a:ln w="9525" cap="flat" cmpd="sng" algn="ctr">
            <a:solidFill>
              <a:schemeClr val="accent2">
                <a:shade val="95000"/>
                <a:satMod val="105000"/>
              </a:schemeClr>
            </a:solidFill>
            <a:prstDash val="solid"/>
          </a:ln>
          <a:effectLst/>
        </c:spPr>
        <c:txPr>
          <a:bodyPr/>
          <a:lstStyle/>
          <a:p>
            <a:pPr>
              <a:defRPr sz="1200">
                <a:solidFill>
                  <a:schemeClr val="tx1"/>
                </a:solidFill>
                <a:latin typeface="+mn-lt"/>
                <a:ea typeface="+mn-ea"/>
                <a:cs typeface="+mn-cs"/>
              </a:defRPr>
            </a:pPr>
            <a:endParaRPr lang="en-US"/>
          </a:p>
        </c:txPr>
        <c:crossAx val="192296280"/>
        <c:crosses val="autoZero"/>
        <c:auto val="1"/>
        <c:lblAlgn val="ctr"/>
        <c:lblOffset val="100"/>
        <c:noMultiLvlLbl val="0"/>
      </c:catAx>
      <c:valAx>
        <c:axId val="192296280"/>
        <c:scaling>
          <c:orientation val="minMax"/>
        </c:scaling>
        <c:delete val="0"/>
        <c:axPos val="l"/>
        <c:majorGridlines/>
        <c:numFmt formatCode="General" sourceLinked="1"/>
        <c:majorTickMark val="out"/>
        <c:minorTickMark val="none"/>
        <c:tickLblPos val="nextTo"/>
        <c:crossAx val="192295104"/>
        <c:crosses val="autoZero"/>
        <c:crossBetween val="between"/>
      </c:valAx>
      <c:spPr>
        <a:ln>
          <a:solidFill>
            <a:srgbClr val="FF0000"/>
          </a:solidFill>
        </a:ln>
        <a:effectLst/>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4107"/>
          </a:xfrm>
          <a:prstGeom prst="rect">
            <a:avLst/>
          </a:prstGeom>
        </p:spPr>
        <p:txBody>
          <a:bodyPr vert="horz" lIns="91120" tIns="45560" rIns="91120" bIns="45560" rtlCol="0"/>
          <a:lstStyle>
            <a:lvl1pPr algn="l">
              <a:defRPr sz="1200"/>
            </a:lvl1pPr>
          </a:lstStyle>
          <a:p>
            <a:endParaRPr lang="en-GB"/>
          </a:p>
        </p:txBody>
      </p:sp>
      <p:sp>
        <p:nvSpPr>
          <p:cNvPr id="3" name="Date Placeholder 2"/>
          <p:cNvSpPr>
            <a:spLocks noGrp="1"/>
          </p:cNvSpPr>
          <p:nvPr>
            <p:ph type="dt" sz="quarter" idx="1"/>
          </p:nvPr>
        </p:nvSpPr>
        <p:spPr>
          <a:xfrm>
            <a:off x="3848789" y="0"/>
            <a:ext cx="2945712" cy="494107"/>
          </a:xfrm>
          <a:prstGeom prst="rect">
            <a:avLst/>
          </a:prstGeom>
        </p:spPr>
        <p:txBody>
          <a:bodyPr vert="horz" lIns="91120" tIns="45560" rIns="91120" bIns="45560" rtlCol="0"/>
          <a:lstStyle>
            <a:lvl1pPr algn="r">
              <a:defRPr sz="1200"/>
            </a:lvl1pPr>
          </a:lstStyle>
          <a:p>
            <a:fld id="{E0B30A55-8F2A-4CA2-A0D9-B6BCFC2E27EC}" type="datetimeFigureOut">
              <a:rPr lang="en-GB" smtClean="0"/>
              <a:t>28/01/2020</a:t>
            </a:fld>
            <a:endParaRPr lang="en-GB"/>
          </a:p>
        </p:txBody>
      </p:sp>
      <p:sp>
        <p:nvSpPr>
          <p:cNvPr id="4" name="Footer Placeholder 3"/>
          <p:cNvSpPr>
            <a:spLocks noGrp="1"/>
          </p:cNvSpPr>
          <p:nvPr>
            <p:ph type="ftr" sz="quarter" idx="2"/>
          </p:nvPr>
        </p:nvSpPr>
        <p:spPr>
          <a:xfrm>
            <a:off x="0" y="9375391"/>
            <a:ext cx="2945712" cy="494106"/>
          </a:xfrm>
          <a:prstGeom prst="rect">
            <a:avLst/>
          </a:prstGeom>
        </p:spPr>
        <p:txBody>
          <a:bodyPr vert="horz" lIns="91120" tIns="45560" rIns="91120" bIns="45560" rtlCol="0" anchor="b"/>
          <a:lstStyle>
            <a:lvl1pPr algn="l">
              <a:defRPr sz="1200"/>
            </a:lvl1pPr>
          </a:lstStyle>
          <a:p>
            <a:endParaRPr lang="en-GB"/>
          </a:p>
        </p:txBody>
      </p:sp>
      <p:sp>
        <p:nvSpPr>
          <p:cNvPr id="5" name="Slide Number Placeholder 4"/>
          <p:cNvSpPr>
            <a:spLocks noGrp="1"/>
          </p:cNvSpPr>
          <p:nvPr>
            <p:ph type="sldNum" sz="quarter" idx="3"/>
          </p:nvPr>
        </p:nvSpPr>
        <p:spPr>
          <a:xfrm>
            <a:off x="3848789" y="9375391"/>
            <a:ext cx="2945712" cy="494106"/>
          </a:xfrm>
          <a:prstGeom prst="rect">
            <a:avLst/>
          </a:prstGeom>
        </p:spPr>
        <p:txBody>
          <a:bodyPr vert="horz" lIns="91120" tIns="45560" rIns="91120" bIns="45560" rtlCol="0" anchor="b"/>
          <a:lstStyle>
            <a:lvl1pPr algn="r">
              <a:defRPr sz="1200"/>
            </a:lvl1pPr>
          </a:lstStyle>
          <a:p>
            <a:fld id="{E8EB4EC3-75C9-4FF7-B520-5296E9D3E910}" type="slidenum">
              <a:rPr lang="en-GB" smtClean="0"/>
              <a:t>‹#›</a:t>
            </a:fld>
            <a:endParaRPr lang="en-GB"/>
          </a:p>
        </p:txBody>
      </p:sp>
    </p:spTree>
    <p:extLst>
      <p:ext uri="{BB962C8B-B14F-4D97-AF65-F5344CB8AC3E}">
        <p14:creationId xmlns:p14="http://schemas.microsoft.com/office/powerpoint/2010/main" val="127983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971" cy="493554"/>
          </a:xfrm>
          <a:prstGeom prst="rect">
            <a:avLst/>
          </a:prstGeom>
        </p:spPr>
        <p:txBody>
          <a:bodyPr vert="horz" lIns="91120" tIns="45560" rIns="91120" bIns="45560" rtlCol="0"/>
          <a:lstStyle>
            <a:lvl1pPr algn="l">
              <a:defRPr sz="1200"/>
            </a:lvl1pPr>
          </a:lstStyle>
          <a:p>
            <a:endParaRPr lang="fr-FR"/>
          </a:p>
        </p:txBody>
      </p:sp>
      <p:sp>
        <p:nvSpPr>
          <p:cNvPr id="3" name="Date Placeholder 2"/>
          <p:cNvSpPr>
            <a:spLocks noGrp="1"/>
          </p:cNvSpPr>
          <p:nvPr>
            <p:ph type="dt" idx="1"/>
          </p:nvPr>
        </p:nvSpPr>
        <p:spPr>
          <a:xfrm>
            <a:off x="3849545" y="0"/>
            <a:ext cx="2944971" cy="493554"/>
          </a:xfrm>
          <a:prstGeom prst="rect">
            <a:avLst/>
          </a:prstGeom>
        </p:spPr>
        <p:txBody>
          <a:bodyPr vert="horz" lIns="91120" tIns="45560" rIns="91120" bIns="45560" rtlCol="0"/>
          <a:lstStyle>
            <a:lvl1pPr algn="r">
              <a:defRPr sz="1200"/>
            </a:lvl1pPr>
          </a:lstStyle>
          <a:p>
            <a:fld id="{61C3FC1B-1360-4953-A911-6C5EDFE56089}" type="datetimeFigureOut">
              <a:rPr lang="fr-FR" smtClean="0"/>
              <a:t>28/01/2020</a:t>
            </a:fld>
            <a:endParaRPr lang="fr-FR"/>
          </a:p>
        </p:txBody>
      </p:sp>
      <p:sp>
        <p:nvSpPr>
          <p:cNvPr id="4" name="Slide Image Placeholder 3"/>
          <p:cNvSpPr>
            <a:spLocks noGrp="1" noRot="1" noChangeAspect="1"/>
          </p:cNvSpPr>
          <p:nvPr>
            <p:ph type="sldImg" idx="2"/>
          </p:nvPr>
        </p:nvSpPr>
        <p:spPr>
          <a:xfrm>
            <a:off x="930275" y="739775"/>
            <a:ext cx="4935538" cy="3702050"/>
          </a:xfrm>
          <a:prstGeom prst="rect">
            <a:avLst/>
          </a:prstGeom>
          <a:noFill/>
          <a:ln w="12700">
            <a:solidFill>
              <a:prstClr val="black"/>
            </a:solidFill>
          </a:ln>
        </p:spPr>
        <p:txBody>
          <a:bodyPr vert="horz" lIns="91120" tIns="45560" rIns="91120" bIns="45560" rtlCol="0" anchor="ctr"/>
          <a:lstStyle/>
          <a:p>
            <a:endParaRPr lang="fr-FR"/>
          </a:p>
        </p:txBody>
      </p:sp>
      <p:sp>
        <p:nvSpPr>
          <p:cNvPr id="5" name="Notes Placeholder 4"/>
          <p:cNvSpPr>
            <a:spLocks noGrp="1"/>
          </p:cNvSpPr>
          <p:nvPr>
            <p:ph type="body" sz="quarter" idx="3"/>
          </p:nvPr>
        </p:nvSpPr>
        <p:spPr>
          <a:xfrm>
            <a:off x="679609" y="4688761"/>
            <a:ext cx="5436870" cy="4441984"/>
          </a:xfrm>
          <a:prstGeom prst="rect">
            <a:avLst/>
          </a:prstGeom>
        </p:spPr>
        <p:txBody>
          <a:bodyPr vert="horz" lIns="91120" tIns="45560" rIns="91120" bIns="455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1" y="9375808"/>
            <a:ext cx="2944971" cy="493554"/>
          </a:xfrm>
          <a:prstGeom prst="rect">
            <a:avLst/>
          </a:prstGeom>
        </p:spPr>
        <p:txBody>
          <a:bodyPr vert="horz" lIns="91120" tIns="45560" rIns="91120" bIns="45560" rtlCol="0" anchor="b"/>
          <a:lstStyle>
            <a:lvl1pPr algn="l">
              <a:defRPr sz="1200"/>
            </a:lvl1pPr>
          </a:lstStyle>
          <a:p>
            <a:endParaRPr lang="fr-FR"/>
          </a:p>
        </p:txBody>
      </p:sp>
      <p:sp>
        <p:nvSpPr>
          <p:cNvPr id="7" name="Slide Number Placeholder 6"/>
          <p:cNvSpPr>
            <a:spLocks noGrp="1"/>
          </p:cNvSpPr>
          <p:nvPr>
            <p:ph type="sldNum" sz="quarter" idx="5"/>
          </p:nvPr>
        </p:nvSpPr>
        <p:spPr>
          <a:xfrm>
            <a:off x="3849545" y="9375808"/>
            <a:ext cx="2944971" cy="493554"/>
          </a:xfrm>
          <a:prstGeom prst="rect">
            <a:avLst/>
          </a:prstGeom>
        </p:spPr>
        <p:txBody>
          <a:bodyPr vert="horz" lIns="91120" tIns="45560" rIns="91120" bIns="45560"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00">
              <a:defRPr/>
            </a:pPr>
            <a:endParaRPr lang="fr-FR" i="1" dirty="0"/>
          </a:p>
        </p:txBody>
      </p:sp>
      <p:sp>
        <p:nvSpPr>
          <p:cNvPr id="4" name="Slide Number Placeholder 3"/>
          <p:cNvSpPr>
            <a:spLocks noGrp="1"/>
          </p:cNvSpPr>
          <p:nvPr>
            <p:ph type="sldNum" sz="quarter" idx="10"/>
          </p:nvPr>
        </p:nvSpPr>
        <p:spPr/>
        <p:txBody>
          <a:bodyPr/>
          <a:lstStyle/>
          <a:p>
            <a:fld id="{FCAD31F2-D280-4941-9FB1-46DCA8BCB0E7}" type="slidenum">
              <a:rPr lang="fr-FR" smtClean="0"/>
              <a:t>3</a:t>
            </a:fld>
            <a:endParaRPr lang="fr-FR"/>
          </a:p>
        </p:txBody>
      </p:sp>
    </p:spTree>
    <p:extLst>
      <p:ext uri="{BB962C8B-B14F-4D97-AF65-F5344CB8AC3E}">
        <p14:creationId xmlns:p14="http://schemas.microsoft.com/office/powerpoint/2010/main" val="299225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CAD31F2-D280-4941-9FB1-46DCA8BCB0E7}" type="slidenum">
              <a:rPr lang="fr-FR" smtClean="0"/>
              <a:t>7</a:t>
            </a:fld>
            <a:endParaRPr lang="fr-FR"/>
          </a:p>
        </p:txBody>
      </p:sp>
    </p:spTree>
    <p:extLst>
      <p:ext uri="{BB962C8B-B14F-4D97-AF65-F5344CB8AC3E}">
        <p14:creationId xmlns:p14="http://schemas.microsoft.com/office/powerpoint/2010/main" val="94615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Stainless</a:t>
            </a:r>
            <a:r>
              <a:rPr lang="fr-FR" dirty="0"/>
              <a:t> </a:t>
            </a:r>
            <a:r>
              <a:rPr lang="fr-FR" dirty="0" err="1"/>
              <a:t>steel</a:t>
            </a:r>
            <a:r>
              <a:rPr lang="fr-FR" dirty="0"/>
              <a:t> </a:t>
            </a:r>
            <a:r>
              <a:rPr lang="fr-FR" dirty="0" err="1"/>
              <a:t>is</a:t>
            </a:r>
            <a:r>
              <a:rPr lang="fr-FR" dirty="0"/>
              <a:t> a « </a:t>
            </a:r>
            <a:r>
              <a:rPr lang="fr-FR" dirty="0" err="1"/>
              <a:t>recent</a:t>
            </a:r>
            <a:r>
              <a:rPr lang="fr-FR" dirty="0"/>
              <a:t> » </a:t>
            </a:r>
            <a:r>
              <a:rPr lang="fr-FR" dirty="0" err="1"/>
              <a:t>material</a:t>
            </a:r>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9</a:t>
            </a:fld>
            <a:endParaRPr lang="fr-FR"/>
          </a:p>
        </p:txBody>
      </p:sp>
    </p:spTree>
    <p:extLst>
      <p:ext uri="{BB962C8B-B14F-4D97-AF65-F5344CB8AC3E}">
        <p14:creationId xmlns:p14="http://schemas.microsoft.com/office/powerpoint/2010/main" val="299225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6595" indent="-283306" eaLnBrk="0" hangingPunct="0">
              <a:defRPr>
                <a:solidFill>
                  <a:schemeClr val="tx1"/>
                </a:solidFill>
                <a:latin typeface="Arial" charset="0"/>
              </a:defRPr>
            </a:lvl2pPr>
            <a:lvl3pPr marL="1133224" indent="-226646" eaLnBrk="0" hangingPunct="0">
              <a:defRPr>
                <a:solidFill>
                  <a:schemeClr val="tx1"/>
                </a:solidFill>
                <a:latin typeface="Arial" charset="0"/>
              </a:defRPr>
            </a:lvl3pPr>
            <a:lvl4pPr marL="1586513" indent="-226646" eaLnBrk="0" hangingPunct="0">
              <a:defRPr>
                <a:solidFill>
                  <a:schemeClr val="tx1"/>
                </a:solidFill>
                <a:latin typeface="Arial" charset="0"/>
              </a:defRPr>
            </a:lvl4pPr>
            <a:lvl5pPr marL="2039803" indent="-226646" eaLnBrk="0" hangingPunct="0">
              <a:defRPr>
                <a:solidFill>
                  <a:schemeClr val="tx1"/>
                </a:solidFill>
                <a:latin typeface="Arial" charset="0"/>
              </a:defRPr>
            </a:lvl5pPr>
            <a:lvl6pPr marL="2493093" indent="-226646" eaLnBrk="0" fontAlgn="base" hangingPunct="0">
              <a:spcBef>
                <a:spcPct val="0"/>
              </a:spcBef>
              <a:spcAft>
                <a:spcPct val="0"/>
              </a:spcAft>
              <a:defRPr>
                <a:solidFill>
                  <a:schemeClr val="tx1"/>
                </a:solidFill>
                <a:latin typeface="Arial" charset="0"/>
              </a:defRPr>
            </a:lvl6pPr>
            <a:lvl7pPr marL="2946381" indent="-226646" eaLnBrk="0" fontAlgn="base" hangingPunct="0">
              <a:spcBef>
                <a:spcPct val="0"/>
              </a:spcBef>
              <a:spcAft>
                <a:spcPct val="0"/>
              </a:spcAft>
              <a:defRPr>
                <a:solidFill>
                  <a:schemeClr val="tx1"/>
                </a:solidFill>
                <a:latin typeface="Arial" charset="0"/>
              </a:defRPr>
            </a:lvl7pPr>
            <a:lvl8pPr marL="3399672" indent="-226646" eaLnBrk="0" fontAlgn="base" hangingPunct="0">
              <a:spcBef>
                <a:spcPct val="0"/>
              </a:spcBef>
              <a:spcAft>
                <a:spcPct val="0"/>
              </a:spcAft>
              <a:defRPr>
                <a:solidFill>
                  <a:schemeClr val="tx1"/>
                </a:solidFill>
                <a:latin typeface="Arial" charset="0"/>
              </a:defRPr>
            </a:lvl8pPr>
            <a:lvl9pPr marL="3852959" indent="-226646" eaLnBrk="0" fontAlgn="base" hangingPunct="0">
              <a:spcBef>
                <a:spcPct val="0"/>
              </a:spcBef>
              <a:spcAft>
                <a:spcPct val="0"/>
              </a:spcAft>
              <a:defRPr>
                <a:solidFill>
                  <a:schemeClr val="tx1"/>
                </a:solidFill>
                <a:latin typeface="Arial" charset="0"/>
              </a:defRPr>
            </a:lvl9pPr>
          </a:lstStyle>
          <a:p>
            <a:pPr eaLnBrk="1" hangingPunct="1"/>
            <a:fld id="{01808DFE-814D-448A-858D-393499C073AA}" type="slidenum">
              <a:rPr lang="en-US"/>
              <a:pPr eaLnBrk="1" hangingPunct="1"/>
              <a:t>10</a:t>
            </a:fld>
            <a:endParaRPr lang="en-US"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72765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13</a:t>
            </a:fld>
            <a:endParaRPr lang="fr-FR"/>
          </a:p>
        </p:txBody>
      </p:sp>
    </p:spTree>
    <p:extLst>
      <p:ext uri="{BB962C8B-B14F-4D97-AF65-F5344CB8AC3E}">
        <p14:creationId xmlns:p14="http://schemas.microsoft.com/office/powerpoint/2010/main" val="227173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00">
              <a:defRPr/>
            </a:pPr>
            <a:r>
              <a:rPr lang="de-DE" dirty="0">
                <a:latin typeface="Arial" pitchFamily="34" charset="0"/>
                <a:cs typeface="Arial" pitchFamily="34" charset="0"/>
              </a:rPr>
              <a:t>www.ssina.com </a:t>
            </a:r>
          </a:p>
          <a:p>
            <a:pPr defTabSz="911200">
              <a:defRPr/>
            </a:pPr>
            <a:r>
              <a:rPr lang="en-US" dirty="0">
                <a:cs typeface="Arial" pitchFamily="34" charset="0"/>
              </a:rPr>
              <a:t>Source: Specialty Steel Industry of North America, </a:t>
            </a:r>
            <a:r>
              <a:rPr lang="de-DE" dirty="0">
                <a:cs typeface="Arial" pitchFamily="34" charset="0"/>
              </a:rPr>
              <a:t>Stainless steel information center (www.ssina.com)</a:t>
            </a:r>
          </a:p>
        </p:txBody>
      </p:sp>
      <p:sp>
        <p:nvSpPr>
          <p:cNvPr id="4" name="Slide Number Placeholder 3"/>
          <p:cNvSpPr>
            <a:spLocks noGrp="1"/>
          </p:cNvSpPr>
          <p:nvPr>
            <p:ph type="sldNum" sz="quarter" idx="10"/>
          </p:nvPr>
        </p:nvSpPr>
        <p:spPr/>
        <p:txBody>
          <a:bodyPr/>
          <a:lstStyle/>
          <a:p>
            <a:fld id="{FCAD31F2-D280-4941-9FB1-46DCA8BCB0E7}" type="slidenum">
              <a:rPr lang="fr-FR" smtClean="0"/>
              <a:t>16</a:t>
            </a:fld>
            <a:endParaRPr lang="fr-FR"/>
          </a:p>
        </p:txBody>
      </p:sp>
    </p:spTree>
    <p:extLst>
      <p:ext uri="{BB962C8B-B14F-4D97-AF65-F5344CB8AC3E}">
        <p14:creationId xmlns:p14="http://schemas.microsoft.com/office/powerpoint/2010/main" val="299900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17</a:t>
            </a:fld>
            <a:endParaRPr lang="fr-FR"/>
          </a:p>
        </p:txBody>
      </p:sp>
    </p:spTree>
    <p:extLst>
      <p:ext uri="{BB962C8B-B14F-4D97-AF65-F5344CB8AC3E}">
        <p14:creationId xmlns:p14="http://schemas.microsoft.com/office/powerpoint/2010/main" val="404635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AD31F2-D280-4941-9FB1-46DCA8BCB0E7}" type="slidenum">
              <a:rPr lang="fr-FR" smtClean="0"/>
              <a:t>19</a:t>
            </a:fld>
            <a:endParaRPr lang="fr-FR"/>
          </a:p>
        </p:txBody>
      </p:sp>
    </p:spTree>
    <p:extLst>
      <p:ext uri="{BB962C8B-B14F-4D97-AF65-F5344CB8AC3E}">
        <p14:creationId xmlns:p14="http://schemas.microsoft.com/office/powerpoint/2010/main" val="290177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Sources:</a:t>
            </a:r>
          </a:p>
          <a:p>
            <a:r>
              <a:rPr lang="fr-FR" dirty="0"/>
              <a:t>http://en.wikipedia.org/wiki/Stonecutters_Bridge</a:t>
            </a:r>
          </a:p>
          <a:p>
            <a:r>
              <a:rPr lang="fr-FR" dirty="0"/>
              <a:t>http://www.menainfra.com/article/Nickel-containing-materials-contribute-towards-a-sustainable-society/ </a:t>
            </a:r>
          </a:p>
        </p:txBody>
      </p:sp>
      <p:sp>
        <p:nvSpPr>
          <p:cNvPr id="4" name="Slide Number Placeholder 3"/>
          <p:cNvSpPr>
            <a:spLocks noGrp="1"/>
          </p:cNvSpPr>
          <p:nvPr>
            <p:ph type="sldNum" sz="quarter" idx="10"/>
          </p:nvPr>
        </p:nvSpPr>
        <p:spPr/>
        <p:txBody>
          <a:bodyPr/>
          <a:lstStyle/>
          <a:p>
            <a:fld id="{FCAD31F2-D280-4941-9FB1-46DCA8BCB0E7}" type="slidenum">
              <a:rPr lang="fr-FR" smtClean="0"/>
              <a:t>20</a:t>
            </a:fld>
            <a:endParaRPr lang="fr-FR"/>
          </a:p>
        </p:txBody>
      </p:sp>
    </p:spTree>
    <p:extLst>
      <p:ext uri="{BB962C8B-B14F-4D97-AF65-F5344CB8AC3E}">
        <p14:creationId xmlns:p14="http://schemas.microsoft.com/office/powerpoint/2010/main" val="416742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25500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442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14050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Box 3"/>
          <p:cNvSpPr txBox="1"/>
          <p:nvPr userDrawn="1"/>
        </p:nvSpPr>
        <p:spPr>
          <a:xfrm>
            <a:off x="358775" y="6525344"/>
            <a:ext cx="8426450" cy="246221"/>
          </a:xfrm>
          <a:prstGeom prst="rect">
            <a:avLst/>
          </a:prstGeom>
          <a:noFill/>
        </p:spPr>
        <p:txBody>
          <a:bodyPr wrap="square" rtlCol="0">
            <a:spAutoFit/>
          </a:bodyPr>
          <a:lstStyle/>
          <a:p>
            <a:pPr algn="ctr"/>
            <a:r>
              <a:rPr lang="en-US" sz="1000" noProof="0" dirty="0">
                <a:solidFill>
                  <a:schemeClr val="bg1">
                    <a:lumMod val="65000"/>
                  </a:schemeClr>
                </a:solidFill>
                <a:latin typeface="Arial" panose="020B0604020202020204" pitchFamily="34" charset="0"/>
                <a:cs typeface="Arial" panose="020B0604020202020204" pitchFamily="34" charset="0"/>
              </a:rPr>
              <a:t>ISSF ●  K. Hasenclever</a:t>
            </a:r>
            <a:r>
              <a:rPr lang="en-US" sz="1000" baseline="0" noProof="0" dirty="0">
                <a:solidFill>
                  <a:schemeClr val="bg1">
                    <a:lumMod val="65000"/>
                  </a:schemeClr>
                </a:solidFill>
                <a:latin typeface="Arial" panose="020B0604020202020204" pitchFamily="34" charset="0"/>
                <a:cs typeface="Arial" panose="020B0604020202020204" pitchFamily="34" charset="0"/>
              </a:rPr>
              <a:t> </a:t>
            </a:r>
            <a:r>
              <a:rPr lang="en-US" sz="1000" noProof="0" dirty="0">
                <a:solidFill>
                  <a:schemeClr val="bg1">
                    <a:lumMod val="65000"/>
                  </a:schemeClr>
                </a:solidFill>
                <a:latin typeface="Arial" panose="020B0604020202020204" pitchFamily="34" charset="0"/>
                <a:cs typeface="Arial" panose="020B0604020202020204" pitchFamily="34" charset="0"/>
              </a:rPr>
              <a:t>● </a:t>
            </a:r>
            <a:fld id="{1076F9C0-961C-4986-A479-894E54847DB0}" type="datetimeFigureOut">
              <a:rPr lang="en-US" sz="1000" noProof="0" smtClean="0">
                <a:solidFill>
                  <a:schemeClr val="bg1">
                    <a:lumMod val="65000"/>
                  </a:schemeClr>
                </a:solidFill>
                <a:latin typeface="Arial" panose="020B0604020202020204" pitchFamily="34" charset="0"/>
                <a:cs typeface="Arial" panose="020B0604020202020204" pitchFamily="34" charset="0"/>
              </a:rPr>
              <a:pPr algn="ctr"/>
              <a:t>1/28/2020</a:t>
            </a:fld>
            <a:endParaRPr lang="en-US" sz="1000" baseline="0" noProof="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54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18649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994144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3987420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5321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35398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1331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28984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161671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1DC9DC11-BD25-480D-811A-D8D5A6A2F056}" type="slidenum">
              <a:rPr lang="fr-BE" smtClean="0"/>
              <a:pPr/>
              <a:t>‹#›</a:t>
            </a:fld>
            <a:endParaRPr lang="fr-BE" dirty="0"/>
          </a:p>
        </p:txBody>
      </p:sp>
      <p:sp>
        <p:nvSpPr>
          <p:cNvPr id="7" name="Rectangle 6"/>
          <p:cNvSpPr/>
          <p:nvPr/>
        </p:nvSpPr>
        <p:spPr>
          <a:xfrm>
            <a:off x="8928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err="1"/>
              <a:t>Why</a:t>
            </a:r>
            <a:r>
              <a:rPr lang="fr-BE" sz="1600" dirty="0"/>
              <a:t> </a:t>
            </a:r>
            <a:r>
              <a:rPr lang="fr-BE" sz="1600" dirty="0" err="1"/>
              <a:t>stainless</a:t>
            </a:r>
            <a:r>
              <a:rPr lang="fr-BE" sz="1600" dirty="0"/>
              <a:t> </a:t>
            </a:r>
            <a:r>
              <a:rPr lang="fr-BE" sz="1600" dirty="0" err="1"/>
              <a:t>steels</a:t>
            </a:r>
            <a:r>
              <a:rPr lang="fr-BE" sz="1600" dirty="0"/>
              <a:t>?</a:t>
            </a:r>
          </a:p>
        </p:txBody>
      </p:sp>
    </p:spTree>
    <p:extLst>
      <p:ext uri="{BB962C8B-B14F-4D97-AF65-F5344CB8AC3E}">
        <p14:creationId xmlns:p14="http://schemas.microsoft.com/office/powerpoint/2010/main" val="4225418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EAD88-7AB7-4352-89B4-BF917C658D05}" type="slidenum">
              <a:rPr lang="fr-BE" smtClean="0"/>
              <a:t>‹#›</a:t>
            </a:fld>
            <a:endParaRPr lang="fr-BE"/>
          </a:p>
        </p:txBody>
      </p:sp>
      <p:sp>
        <p:nvSpPr>
          <p:cNvPr id="7" name="Rectangle 6"/>
          <p:cNvSpPr/>
          <p:nvPr/>
        </p:nvSpPr>
        <p:spPr>
          <a:xfrm>
            <a:off x="8964488" y="0"/>
            <a:ext cx="17951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www.fao.org/faostat/en/#data/FO" TargetMode="External"/><Relationship Id="rId13" Type="http://schemas.openxmlformats.org/officeDocument/2006/relationships/hyperlink" Target="https://extranet.worldstainless.org/statistics/stainless-steel-meltshop-production/" TargetMode="External"/><Relationship Id="rId18" Type="http://schemas.openxmlformats.org/officeDocument/2006/relationships/hyperlink" Target="http://www.nace.org/Publications/Cost-of-Corrosion-Study/" TargetMode="External"/><Relationship Id="rId3" Type="http://schemas.openxmlformats.org/officeDocument/2006/relationships/hyperlink" Target="http://www.hablakilns.com/the-brick-industry/the-brick-market/" TargetMode="External"/><Relationship Id="rId7" Type="http://schemas.openxmlformats.org/officeDocument/2006/relationships/hyperlink" Target="http://www.globalcastingmagazine.com/" TargetMode="External"/><Relationship Id="rId12" Type="http://schemas.openxmlformats.org/officeDocument/2006/relationships/hyperlink" Target="http://www.world-aluminium.org/statistics/primary-aluminium-production/" TargetMode="External"/><Relationship Id="rId17" Type="http://schemas.openxmlformats.org/officeDocument/2006/relationships/hyperlink" Target="http://www.nickelinstitute.org/~/Media/Files/TechnicalLiterature/CapabilitiesandLimitationsofArchitecturalMetalsandMetalsforCorrosionResistanceI_14057a_.pdf" TargetMode="External"/><Relationship Id="rId2" Type="http://schemas.openxmlformats.org/officeDocument/2006/relationships/hyperlink" Target="https://worldstainless.org/" TargetMode="External"/><Relationship Id="rId16" Type="http://schemas.openxmlformats.org/officeDocument/2006/relationships/hyperlink" Target="http://www-mdp.eng.cam.ac.uk/web/library/enginfo/cueddatabooks/materials.pdf" TargetMode="External"/><Relationship Id="rId1" Type="http://schemas.openxmlformats.org/officeDocument/2006/relationships/slideLayout" Target="../slideLayouts/slideLayout2.xml"/><Relationship Id="rId6" Type="http://schemas.openxmlformats.org/officeDocument/2006/relationships/hyperlink" Target="https://www.worldsteel.org/" TargetMode="External"/><Relationship Id="rId11" Type="http://schemas.openxmlformats.org/officeDocument/2006/relationships/hyperlink" Target="https://www.statista.com/statistics/609964/flat-glass-market-key-info-globally-projection/" TargetMode="External"/><Relationship Id="rId5" Type="http://schemas.openxmlformats.org/officeDocument/2006/relationships/hyperlink" Target="https://cembureau.eu/cement-101/key-facts-figures/" TargetMode="External"/><Relationship Id="rId15" Type="http://schemas.openxmlformats.org/officeDocument/2006/relationships/hyperlink" Target="http://www.ssina.com/overview/markets.html" TargetMode="External"/><Relationship Id="rId10" Type="http://schemas.openxmlformats.org/officeDocument/2006/relationships/hyperlink" Target="http://www.glassforeurope.com/en/industry/global-market-structure.php" TargetMode="External"/><Relationship Id="rId19" Type="http://schemas.openxmlformats.org/officeDocument/2006/relationships/hyperlink" Target="https://european-aluminium.eu/media/1310/en-metals-for-buildings-essential-fully-recyclable.pdf" TargetMode="External"/><Relationship Id="rId4" Type="http://schemas.openxmlformats.org/officeDocument/2006/relationships/hyperlink" Target="http://wiki.answers.com/Q/What_is_the_weight_of_a_red_clay_brick_in_Kilograms" TargetMode="External"/><Relationship Id="rId9" Type="http://schemas.openxmlformats.org/officeDocument/2006/relationships/hyperlink" Target="https://www.plasticseurope.org/en/resources/market-data" TargetMode="External"/><Relationship Id="rId14" Type="http://schemas.openxmlformats.org/officeDocument/2006/relationships/hyperlink" Target="http://www.withbotheyesopen.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tp://issf@78.129.166.137/issf/non-image-files/PDF/Structural/Stonecutters_Bridge_Towers.pdf" TargetMode="External"/><Relationship Id="rId3" Type="http://schemas.openxmlformats.org/officeDocument/2006/relationships/hyperlink" Target="http://www.tour-eiffel.net/" TargetMode="External"/><Relationship Id="rId7" Type="http://schemas.openxmlformats.org/officeDocument/2006/relationships/hyperlink" Target="http://goldengatebridge.org/research/facts.php#IronworkersPainters" TargetMode="External"/><Relationship Id="rId2" Type="http://schemas.openxmlformats.org/officeDocument/2006/relationships/hyperlink" Target="http://www.corrosioncost.com/" TargetMode="External"/><Relationship Id="rId1" Type="http://schemas.openxmlformats.org/officeDocument/2006/relationships/slideLayout" Target="../slideLayouts/slideLayout2.xml"/><Relationship Id="rId6" Type="http://schemas.openxmlformats.org/officeDocument/2006/relationships/hyperlink" Target="https://www.nickelinstitute.org/library/?opt_perpage=20&amp;opt_layout=grid&amp;searchTerm=11023&amp;page=1" TargetMode="External"/><Relationship Id="rId5" Type="http://schemas.openxmlformats.org/officeDocument/2006/relationships/hyperlink" Target="http://en.wikipedia.org/wiki/Chrysler_Building" TargetMode="External"/><Relationship Id="rId4" Type="http://schemas.openxmlformats.org/officeDocument/2006/relationships/hyperlink" Target="http://corrosion-doctors.org/Landmarks/Eiffel.htm" TargetMode="External"/><Relationship Id="rId9" Type="http://schemas.openxmlformats.org/officeDocument/2006/relationships/hyperlink" Target="https://www.worldstainless.org/Files/issf/non-image-files/PDF/ISSF_Stainless_Steel_in_Figures_2019_English_public_version.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surveymonkey.com/r/3BVK2X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err="1"/>
              <a:t>Supporting</a:t>
            </a:r>
            <a:r>
              <a:rPr lang="fr-FR" dirty="0"/>
              <a:t> </a:t>
            </a:r>
            <a:r>
              <a:rPr lang="fr-FR" dirty="0" err="1"/>
              <a:t>presentation</a:t>
            </a:r>
            <a:r>
              <a:rPr lang="fr-FR" dirty="0"/>
              <a:t> for </a:t>
            </a:r>
            <a:r>
              <a:rPr lang="fr-FR" dirty="0" err="1"/>
              <a:t>lecturers</a:t>
            </a:r>
            <a:r>
              <a:rPr lang="fr-FR" dirty="0"/>
              <a:t> of Architecture/Civil Engineering</a:t>
            </a:r>
          </a:p>
        </p:txBody>
      </p:sp>
      <p:sp>
        <p:nvSpPr>
          <p:cNvPr id="3" name="Subtitle 2"/>
          <p:cNvSpPr>
            <a:spLocks noGrp="1"/>
          </p:cNvSpPr>
          <p:nvPr>
            <p:ph type="subTitle" idx="1"/>
          </p:nvPr>
        </p:nvSpPr>
        <p:spPr/>
        <p:txBody>
          <a:bodyPr>
            <a:normAutofit/>
          </a:bodyPr>
          <a:lstStyle/>
          <a:p>
            <a:r>
              <a:rPr lang="fr-FR" sz="4000" b="1" dirty="0" err="1">
                <a:solidFill>
                  <a:srgbClr val="FF0000"/>
                </a:solidFill>
              </a:rPr>
              <a:t>Chapter</a:t>
            </a:r>
            <a:r>
              <a:rPr lang="fr-FR" sz="4000" b="1" dirty="0">
                <a:solidFill>
                  <a:srgbClr val="FF0000"/>
                </a:solidFill>
              </a:rPr>
              <a:t> 03</a:t>
            </a:r>
          </a:p>
          <a:p>
            <a:r>
              <a:rPr lang="fr-FR" sz="4000" b="1" dirty="0" err="1">
                <a:solidFill>
                  <a:srgbClr val="FF0000"/>
                </a:solidFill>
              </a:rPr>
              <a:t>Why</a:t>
            </a:r>
            <a:r>
              <a:rPr lang="fr-FR" sz="4000" b="1" dirty="0">
                <a:solidFill>
                  <a:srgbClr val="FF0000"/>
                </a:solidFill>
              </a:rPr>
              <a:t> </a:t>
            </a:r>
            <a:r>
              <a:rPr lang="fr-FR" sz="4000" b="1" dirty="0" err="1">
                <a:solidFill>
                  <a:srgbClr val="FF0000"/>
                </a:solidFill>
              </a:rPr>
              <a:t>stainless</a:t>
            </a:r>
            <a:r>
              <a:rPr lang="fr-FR" sz="4000" b="1" dirty="0">
                <a:solidFill>
                  <a:srgbClr val="FF0000"/>
                </a:solidFill>
              </a:rPr>
              <a:t> </a:t>
            </a:r>
            <a:r>
              <a:rPr lang="fr-FR" sz="4000" b="1" dirty="0" err="1">
                <a:solidFill>
                  <a:srgbClr val="FF0000"/>
                </a:solidFill>
              </a:rPr>
              <a:t>steels</a:t>
            </a:r>
            <a:r>
              <a:rPr lang="fr-FR" sz="4000" b="1" dirty="0">
                <a:solidFill>
                  <a:srgbClr val="FF0000"/>
                </a:solidFill>
              </a:rPr>
              <a:t>?</a:t>
            </a:r>
          </a:p>
        </p:txBody>
      </p:sp>
      <p:sp>
        <p:nvSpPr>
          <p:cNvPr id="4" name="Slide Number Placeholder 3"/>
          <p:cNvSpPr>
            <a:spLocks noGrp="1"/>
          </p:cNvSpPr>
          <p:nvPr>
            <p:ph type="sldNum" sz="quarter" idx="12"/>
          </p:nvPr>
        </p:nvSpPr>
        <p:spPr/>
        <p:txBody>
          <a:bodyPr/>
          <a:lstStyle/>
          <a:p>
            <a:fld id="{1DC9DC11-BD25-480D-811A-D8D5A6A2F056}" type="slidenum">
              <a:rPr lang="fr-BE" smtClean="0"/>
              <a:t>1</a:t>
            </a:fld>
            <a:endParaRPr lang="fr-BE"/>
          </a:p>
        </p:txBody>
      </p:sp>
    </p:spTree>
    <p:extLst>
      <p:ext uri="{BB962C8B-B14F-4D97-AF65-F5344CB8AC3E}">
        <p14:creationId xmlns:p14="http://schemas.microsoft.com/office/powerpoint/2010/main" val="95613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a:t>World Stainless Steel Production by area </a:t>
            </a:r>
            <a:r>
              <a:rPr lang="fr-FR" sz="3600" baseline="30000" dirty="0"/>
              <a:t>22</a:t>
            </a:r>
            <a:endParaRPr lang="nl-BE" sz="3600" baseline="30000" dirty="0"/>
          </a:p>
        </p:txBody>
      </p:sp>
      <p:pic>
        <p:nvPicPr>
          <p:cNvPr id="8" name="Content Placeholder 7">
            <a:extLst>
              <a:ext uri="{FF2B5EF4-FFF2-40B4-BE49-F238E27FC236}">
                <a16:creationId xmlns:a16="http://schemas.microsoft.com/office/drawing/2014/main" id="{AA56149F-BE73-4AC9-A59A-21BF2C0466D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99240" y="1600200"/>
            <a:ext cx="8345519" cy="4939528"/>
          </a:xfrm>
        </p:spPr>
      </p:pic>
      <p:sp>
        <p:nvSpPr>
          <p:cNvPr id="6" name="Oval 5"/>
          <p:cNvSpPr/>
          <p:nvPr/>
        </p:nvSpPr>
        <p:spPr>
          <a:xfrm>
            <a:off x="35496" y="1130877"/>
            <a:ext cx="2592288" cy="75608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err="1">
                <a:solidFill>
                  <a:srgbClr val="0070C0"/>
                </a:solidFill>
              </a:rPr>
              <a:t>Demand</a:t>
            </a:r>
            <a:r>
              <a:rPr lang="fr-FR" dirty="0">
                <a:solidFill>
                  <a:srgbClr val="0070C0"/>
                </a:solidFill>
              </a:rPr>
              <a:t> </a:t>
            </a:r>
            <a:r>
              <a:rPr lang="fr-FR" dirty="0" err="1">
                <a:solidFill>
                  <a:srgbClr val="0070C0"/>
                </a:solidFill>
              </a:rPr>
              <a:t>keeps</a:t>
            </a:r>
            <a:r>
              <a:rPr lang="fr-FR" dirty="0">
                <a:solidFill>
                  <a:srgbClr val="0070C0"/>
                </a:solidFill>
              </a:rPr>
              <a:t> </a:t>
            </a:r>
            <a:r>
              <a:rPr lang="fr-FR" dirty="0" err="1">
                <a:solidFill>
                  <a:srgbClr val="0070C0"/>
                </a:solidFill>
              </a:rPr>
              <a:t>growing</a:t>
            </a:r>
            <a:endParaRPr lang="fr-FR" dirty="0">
              <a:solidFill>
                <a:srgbClr val="0070C0"/>
              </a:solidFill>
            </a:endParaRPr>
          </a:p>
        </p:txBody>
      </p:sp>
      <p:sp>
        <p:nvSpPr>
          <p:cNvPr id="5" name="TextBox 4"/>
          <p:cNvSpPr txBox="1"/>
          <p:nvPr/>
        </p:nvSpPr>
        <p:spPr>
          <a:xfrm rot="621034">
            <a:off x="6921731" y="121265"/>
            <a:ext cx="1547129"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a:t>
            </a:r>
          </a:p>
        </p:txBody>
      </p:sp>
    </p:spTree>
    <p:extLst>
      <p:ext uri="{BB962C8B-B14F-4D97-AF65-F5344CB8AC3E}">
        <p14:creationId xmlns:p14="http://schemas.microsoft.com/office/powerpoint/2010/main" val="31212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Compound </a:t>
            </a:r>
            <a:r>
              <a:rPr lang="fr-FR" sz="3200" dirty="0" err="1"/>
              <a:t>annual</a:t>
            </a:r>
            <a:r>
              <a:rPr lang="fr-FR" sz="3200" dirty="0"/>
              <a:t> </a:t>
            </a:r>
            <a:r>
              <a:rPr lang="fr-FR" sz="3200" dirty="0" err="1"/>
              <a:t>growth</a:t>
            </a:r>
            <a:r>
              <a:rPr lang="fr-FR" sz="3200" dirty="0"/>
              <a:t> of world </a:t>
            </a:r>
            <a:r>
              <a:rPr lang="fr-FR" sz="3200" dirty="0" err="1"/>
              <a:t>Stainless</a:t>
            </a:r>
            <a:r>
              <a:rPr lang="fr-FR" sz="3200" dirty="0"/>
              <a:t> </a:t>
            </a:r>
            <a:r>
              <a:rPr lang="fr-FR" sz="3200" dirty="0" err="1"/>
              <a:t>Steel</a:t>
            </a:r>
            <a:r>
              <a:rPr lang="fr-FR" sz="3200" dirty="0"/>
              <a:t> </a:t>
            </a:r>
            <a:r>
              <a:rPr lang="fr-FR" sz="3200" dirty="0" err="1"/>
              <a:t>meltshop</a:t>
            </a:r>
            <a:r>
              <a:rPr lang="fr-FR" sz="3200" dirty="0"/>
              <a:t> production</a:t>
            </a:r>
            <a:r>
              <a:rPr lang="fr-FR" sz="3200" baseline="30000" dirty="0"/>
              <a:t>22</a:t>
            </a:r>
            <a:r>
              <a:rPr lang="fr-FR" sz="3200" dirty="0"/>
              <a:t> </a:t>
            </a:r>
            <a:r>
              <a:rPr lang="fr-FR" sz="2400" dirty="0"/>
              <a:t>(Millions of </a:t>
            </a:r>
            <a:r>
              <a:rPr lang="fr-FR" sz="2400" dirty="0" err="1"/>
              <a:t>Metric</a:t>
            </a:r>
            <a:r>
              <a:rPr lang="fr-FR" sz="2400" dirty="0"/>
              <a:t> tons)</a:t>
            </a:r>
            <a:endParaRPr lang="en-US" sz="3200" dirty="0"/>
          </a:p>
        </p:txBody>
      </p:sp>
      <p:pic>
        <p:nvPicPr>
          <p:cNvPr id="7" name="Content Placeholder 6">
            <a:extLst>
              <a:ext uri="{FF2B5EF4-FFF2-40B4-BE49-F238E27FC236}">
                <a16:creationId xmlns:a16="http://schemas.microsoft.com/office/drawing/2014/main" id="{E0195D35-4625-4B01-BE29-6AD7384CDD2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57200" y="1844824"/>
            <a:ext cx="7936072" cy="4464496"/>
          </a:xfrm>
        </p:spPr>
      </p:pic>
      <p:sp>
        <p:nvSpPr>
          <p:cNvPr id="3" name="Espace réservé du numéro de diapositive 2"/>
          <p:cNvSpPr>
            <a:spLocks noGrp="1"/>
          </p:cNvSpPr>
          <p:nvPr>
            <p:ph type="sldNum" sz="quarter" idx="12"/>
          </p:nvPr>
        </p:nvSpPr>
        <p:spPr/>
        <p:txBody>
          <a:bodyPr/>
          <a:lstStyle/>
          <a:p>
            <a:fld id="{1DC9DC11-BD25-480D-811A-D8D5A6A2F056}" type="slidenum">
              <a:rPr lang="fr-BE" smtClean="0"/>
              <a:t>11</a:t>
            </a:fld>
            <a:endParaRPr lang="fr-BE"/>
          </a:p>
        </p:txBody>
      </p:sp>
    </p:spTree>
    <p:extLst>
      <p:ext uri="{BB962C8B-B14F-4D97-AF65-F5344CB8AC3E}">
        <p14:creationId xmlns:p14="http://schemas.microsoft.com/office/powerpoint/2010/main" val="191651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Why Stainless steel?</a:t>
            </a:r>
            <a:endParaRPr lang="fr-FR" dirty="0"/>
          </a:p>
        </p:txBody>
      </p:sp>
      <p:sp>
        <p:nvSpPr>
          <p:cNvPr id="3" name="Slide Number Placeholder 2"/>
          <p:cNvSpPr>
            <a:spLocks noGrp="1"/>
          </p:cNvSpPr>
          <p:nvPr>
            <p:ph type="sldNum" sz="quarter" idx="12"/>
          </p:nvPr>
        </p:nvSpPr>
        <p:spPr/>
        <p:txBody>
          <a:bodyPr/>
          <a:lstStyle/>
          <a:p>
            <a:fld id="{1DC9DC11-BD25-480D-811A-D8D5A6A2F056}" type="slidenum">
              <a:rPr lang="fr-BE" smtClean="0"/>
              <a:pPr/>
              <a:t>12</a:t>
            </a:fld>
            <a:endParaRPr lang="fr-BE"/>
          </a:p>
        </p:txBody>
      </p:sp>
    </p:spTree>
    <p:extLst>
      <p:ext uri="{BB962C8B-B14F-4D97-AF65-F5344CB8AC3E}">
        <p14:creationId xmlns:p14="http://schemas.microsoft.com/office/powerpoint/2010/main" val="158141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Because of an outstanding set of properties</a:t>
            </a:r>
            <a:endParaRPr lang="fr-FR" sz="3200"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b="1" u="sng" dirty="0"/>
              <a:t>Corrosion resistance </a:t>
            </a:r>
            <a:r>
              <a:rPr lang="en-US" dirty="0"/>
              <a:t>(see chapter 3 ) </a:t>
            </a:r>
          </a:p>
          <a:p>
            <a:pPr lvl="1"/>
            <a:r>
              <a:rPr lang="en-US" dirty="0"/>
              <a:t>In all environments: tropical to polar, sea or desert, polluted or not… </a:t>
            </a:r>
          </a:p>
          <a:p>
            <a:pPr lvl="1"/>
            <a:r>
              <a:rPr lang="en-US" dirty="0"/>
              <a:t>Self-repairing, unlike coatings</a:t>
            </a:r>
          </a:p>
          <a:p>
            <a:pPr marL="514350" indent="-514350">
              <a:buFont typeface="+mj-lt"/>
              <a:buAutoNum type="arabicPeriod"/>
            </a:pPr>
            <a:r>
              <a:rPr lang="en-US" b="1" u="sng" dirty="0"/>
              <a:t>Lasting  forever</a:t>
            </a:r>
            <a:r>
              <a:rPr lang="en-US" dirty="0"/>
              <a:t> with little or no maintenance</a:t>
            </a:r>
          </a:p>
          <a:p>
            <a:pPr marL="514350" indent="-514350">
              <a:buFont typeface="+mj-lt"/>
              <a:buAutoNum type="arabicPeriod"/>
            </a:pPr>
            <a:r>
              <a:rPr lang="en-US" b="1" u="sng" dirty="0"/>
              <a:t>Wide range of mechanical properties</a:t>
            </a:r>
            <a:r>
              <a:rPr lang="en-US" dirty="0"/>
              <a:t> allowed by several stainless families(Cr-Ni </a:t>
            </a:r>
            <a:r>
              <a:rPr lang="en-US" dirty="0" err="1"/>
              <a:t>Austenitics</a:t>
            </a:r>
            <a:r>
              <a:rPr lang="en-US" dirty="0"/>
              <a:t> – Cr-</a:t>
            </a:r>
            <a:r>
              <a:rPr lang="en-US" dirty="0" err="1"/>
              <a:t>Mn</a:t>
            </a:r>
            <a:r>
              <a:rPr lang="en-US" dirty="0"/>
              <a:t> </a:t>
            </a:r>
            <a:r>
              <a:rPr lang="en-US" dirty="0" err="1"/>
              <a:t>Austenitics</a:t>
            </a:r>
            <a:r>
              <a:rPr lang="en-US" dirty="0"/>
              <a:t> – Cr </a:t>
            </a:r>
            <a:r>
              <a:rPr lang="en-US" dirty="0" err="1"/>
              <a:t>Ferritics</a:t>
            </a:r>
            <a:r>
              <a:rPr lang="en-US" dirty="0"/>
              <a:t> – Duplex – Cr C </a:t>
            </a:r>
            <a:r>
              <a:rPr lang="en-US" dirty="0" err="1"/>
              <a:t>Martensitics</a:t>
            </a:r>
            <a:r>
              <a:rPr lang="en-US" dirty="0"/>
              <a:t>) and now built into the major building codes.  Plus an excellent fire resistance  (see Chapters 4 and 5)</a:t>
            </a:r>
          </a:p>
          <a:p>
            <a:pPr marL="514350" indent="-514350">
              <a:buFont typeface="+mj-lt"/>
              <a:buAutoNum type="arabicPeriod"/>
            </a:pPr>
            <a:r>
              <a:rPr lang="en-US" b="1" u="sng" dirty="0"/>
              <a:t>Aesthetics</a:t>
            </a:r>
            <a:r>
              <a:rPr lang="en-US" dirty="0"/>
              <a:t>: Large selection of surface finishes à colors available (see chapter 6). Plus resistance to damage in public areas</a:t>
            </a:r>
            <a:endParaRPr lang="fr-FR" dirty="0"/>
          </a:p>
          <a:p>
            <a:pPr marL="514350" indent="-514350">
              <a:buFont typeface="+mj-lt"/>
              <a:buAutoNum type="arabicPeriod"/>
            </a:pPr>
            <a:r>
              <a:rPr lang="en-US" b="1" u="sng" dirty="0"/>
              <a:t>Easy fabrication/joining</a:t>
            </a:r>
            <a:r>
              <a:rPr lang="en-US" dirty="0"/>
              <a:t> (see chapter 7)</a:t>
            </a:r>
          </a:p>
          <a:p>
            <a:pPr marL="514350" indent="-514350">
              <a:buFont typeface="+mj-lt"/>
              <a:buAutoNum type="arabicPeriod"/>
            </a:pPr>
            <a:r>
              <a:rPr lang="en-US" b="1" u="sng" dirty="0"/>
              <a:t>Excellent sustainability</a:t>
            </a:r>
            <a:r>
              <a:rPr lang="en-US" dirty="0"/>
              <a:t> (see chapter 9)</a:t>
            </a:r>
            <a:endParaRPr lang="fr-FR" dirty="0"/>
          </a:p>
          <a:p>
            <a:pPr lvl="1"/>
            <a:r>
              <a:rPr lang="en-US" dirty="0"/>
              <a:t>allows a long service life with no or little maintenance, </a:t>
            </a:r>
          </a:p>
          <a:p>
            <a:pPr lvl="1"/>
            <a:r>
              <a:rPr lang="en-US" dirty="0"/>
              <a:t>100% recyclable (and more than 85% recycled) at the end of life into stainless steel without loss of properties </a:t>
            </a:r>
          </a:p>
          <a:p>
            <a:pPr marL="514350" indent="-514350">
              <a:buFont typeface="+mj-lt"/>
              <a:buAutoNum type="arabicPeriod"/>
            </a:pPr>
            <a:r>
              <a:rPr lang="en-US" b="1" u="sng" dirty="0"/>
              <a:t>Safe and  Hygienic</a:t>
            </a:r>
            <a:r>
              <a:rPr lang="en-US" dirty="0"/>
              <a:t>: Inert,  no contamination, easy to clean &amp; disinfect</a:t>
            </a:r>
          </a:p>
          <a:p>
            <a:pPr marL="514350" indent="-514350">
              <a:buFont typeface="+mj-lt"/>
              <a:buAutoNum type="arabicPeriod"/>
            </a:pPr>
            <a:r>
              <a:rPr lang="en-US" b="1" u="sng" dirty="0"/>
              <a:t>Specific properties</a:t>
            </a:r>
            <a:r>
              <a:rPr lang="en-US" dirty="0"/>
              <a:t>: magnetic/non magnetic, …. </a:t>
            </a:r>
          </a:p>
        </p:txBody>
      </p:sp>
      <p:sp>
        <p:nvSpPr>
          <p:cNvPr id="5" name="Slide Number Placeholder 4"/>
          <p:cNvSpPr>
            <a:spLocks noGrp="1"/>
          </p:cNvSpPr>
          <p:nvPr>
            <p:ph type="sldNum" sz="quarter" idx="12"/>
          </p:nvPr>
        </p:nvSpPr>
        <p:spPr/>
        <p:txBody>
          <a:bodyPr/>
          <a:lstStyle/>
          <a:p>
            <a:fld id="{1DC9DC11-BD25-480D-811A-D8D5A6A2F056}" type="slidenum">
              <a:rPr lang="fr-BE" smtClean="0"/>
              <a:pPr/>
              <a:t>13</a:t>
            </a:fld>
            <a:endParaRPr lang="fr-BE"/>
          </a:p>
        </p:txBody>
      </p:sp>
    </p:spTree>
    <p:extLst>
      <p:ext uri="{BB962C8B-B14F-4D97-AF65-F5344CB8AC3E}">
        <p14:creationId xmlns:p14="http://schemas.microsoft.com/office/powerpoint/2010/main" val="296839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err="1"/>
              <a:t>What</a:t>
            </a:r>
            <a:r>
              <a:rPr lang="fr-FR" sz="3600" dirty="0"/>
              <a:t> </a:t>
            </a:r>
            <a:r>
              <a:rPr lang="fr-FR" sz="3600" dirty="0" err="1"/>
              <a:t>limits</a:t>
            </a:r>
            <a:r>
              <a:rPr lang="fr-FR" sz="3600" dirty="0"/>
              <a:t> the use of </a:t>
            </a:r>
            <a:r>
              <a:rPr lang="fr-FR" sz="3600" dirty="0" err="1"/>
              <a:t>stainless</a:t>
            </a:r>
            <a:r>
              <a:rPr lang="fr-FR" sz="3600" dirty="0"/>
              <a:t> </a:t>
            </a:r>
            <a:r>
              <a:rPr lang="fr-FR" sz="3600" dirty="0" err="1"/>
              <a:t>steels</a:t>
            </a:r>
            <a:r>
              <a:rPr lang="fr-FR" sz="3600" dirty="0"/>
              <a:t>:</a:t>
            </a:r>
            <a:br>
              <a:rPr lang="fr-FR" sz="3600" dirty="0"/>
            </a:br>
            <a:r>
              <a:rPr lang="fr-FR" sz="3600" dirty="0"/>
              <a:t>the </a:t>
            </a:r>
            <a:r>
              <a:rPr lang="fr-FR" sz="3600" dirty="0" err="1"/>
              <a:t>price</a:t>
            </a:r>
            <a:endParaRPr lang="fr-FR" sz="3600" dirty="0"/>
          </a:p>
        </p:txBody>
      </p:sp>
      <p:sp>
        <p:nvSpPr>
          <p:cNvPr id="3" name="Subtitle 2"/>
          <p:cNvSpPr>
            <a:spLocks noGrp="1"/>
          </p:cNvSpPr>
          <p:nvPr>
            <p:ph idx="1"/>
          </p:nvPr>
        </p:nvSpPr>
        <p:spPr/>
        <p:txBody>
          <a:bodyPr>
            <a:normAutofit fontScale="47500" lnSpcReduction="20000"/>
          </a:bodyPr>
          <a:lstStyle/>
          <a:p>
            <a:pPr marL="0" indent="0">
              <a:buNone/>
            </a:pPr>
            <a:r>
              <a:rPr lang="fr-BE" sz="5000" dirty="0" err="1"/>
              <a:t>Stainless</a:t>
            </a:r>
            <a:r>
              <a:rPr lang="fr-BE" sz="5000" dirty="0"/>
              <a:t> </a:t>
            </a:r>
            <a:r>
              <a:rPr lang="fr-BE" sz="5000" dirty="0" err="1"/>
              <a:t>Steels</a:t>
            </a:r>
            <a:r>
              <a:rPr lang="fr-BE" sz="5000" dirty="0"/>
              <a:t> are </a:t>
            </a:r>
            <a:r>
              <a:rPr lang="fr-BE" sz="5000" dirty="0" err="1"/>
              <a:t>expensive</a:t>
            </a:r>
            <a:r>
              <a:rPr lang="fr-BE" sz="5000" dirty="0"/>
              <a:t>:  </a:t>
            </a:r>
            <a:r>
              <a:rPr lang="fr-BE" sz="5000" dirty="0" err="1"/>
              <a:t>True</a:t>
            </a:r>
            <a:r>
              <a:rPr lang="fr-BE" sz="5000" dirty="0"/>
              <a:t>? Or False?</a:t>
            </a:r>
          </a:p>
          <a:p>
            <a:pPr marL="0" indent="0">
              <a:buNone/>
            </a:pPr>
            <a:endParaRPr lang="fr-BE" dirty="0"/>
          </a:p>
          <a:p>
            <a:pPr marL="0" indent="0">
              <a:buNone/>
            </a:pPr>
            <a:r>
              <a:rPr lang="fr-BE" sz="3800" dirty="0" err="1"/>
              <a:t>Answer</a:t>
            </a:r>
            <a:r>
              <a:rPr lang="fr-BE" sz="3800" dirty="0"/>
              <a:t>: 		</a:t>
            </a:r>
            <a:r>
              <a:rPr lang="fr-BE" sz="3800" dirty="0" err="1">
                <a:solidFill>
                  <a:srgbClr val="FF0000"/>
                </a:solidFill>
              </a:rPr>
              <a:t>Yes</a:t>
            </a:r>
            <a:r>
              <a:rPr lang="fr-BE" sz="3800" dirty="0"/>
              <a:t>    and     </a:t>
            </a:r>
            <a:r>
              <a:rPr lang="fr-BE" sz="3800" dirty="0">
                <a:solidFill>
                  <a:srgbClr val="00B050"/>
                </a:solidFill>
              </a:rPr>
              <a:t>No</a:t>
            </a:r>
            <a:r>
              <a:rPr lang="fr-BE" sz="3800" dirty="0"/>
              <a:t> </a:t>
            </a:r>
          </a:p>
          <a:p>
            <a:pPr marL="0" indent="0">
              <a:buNone/>
            </a:pPr>
            <a:endParaRPr lang="fr-BE" sz="3800" b="1" dirty="0">
              <a:solidFill>
                <a:schemeClr val="accent1"/>
              </a:solidFill>
            </a:endParaRPr>
          </a:p>
          <a:p>
            <a:pPr marL="0" indent="0">
              <a:buNone/>
            </a:pPr>
            <a:r>
              <a:rPr lang="fr-BE" sz="3800" b="1" dirty="0" err="1">
                <a:solidFill>
                  <a:schemeClr val="accent1"/>
                </a:solidFill>
              </a:rPr>
              <a:t>Yes</a:t>
            </a:r>
            <a:r>
              <a:rPr lang="fr-BE" sz="3800" b="1" dirty="0">
                <a:solidFill>
                  <a:schemeClr val="accent1"/>
                </a:solidFill>
              </a:rPr>
              <a:t>: </a:t>
            </a:r>
          </a:p>
          <a:p>
            <a:pPr marL="0" indent="0">
              <a:buNone/>
            </a:pPr>
            <a:r>
              <a:rPr lang="fr-BE" sz="3800" dirty="0">
                <a:solidFill>
                  <a:schemeClr val="accent1"/>
                </a:solidFill>
              </a:rPr>
              <a:t>If the initial </a:t>
            </a:r>
            <a:r>
              <a:rPr lang="fr-BE" sz="3800" dirty="0" err="1">
                <a:solidFill>
                  <a:schemeClr val="accent1"/>
                </a:solidFill>
              </a:rPr>
              <a:t>material</a:t>
            </a:r>
            <a:r>
              <a:rPr lang="fr-BE" sz="3800" dirty="0">
                <a:solidFill>
                  <a:schemeClr val="accent1"/>
                </a:solidFill>
              </a:rPr>
              <a:t> </a:t>
            </a:r>
            <a:r>
              <a:rPr lang="fr-BE" sz="3800" dirty="0" err="1">
                <a:solidFill>
                  <a:schemeClr val="accent1"/>
                </a:solidFill>
              </a:rPr>
              <a:t>cost</a:t>
            </a:r>
            <a:r>
              <a:rPr lang="fr-BE" sz="3800" dirty="0">
                <a:solidFill>
                  <a:schemeClr val="accent1"/>
                </a:solidFill>
              </a:rPr>
              <a:t> </a:t>
            </a:r>
            <a:r>
              <a:rPr lang="fr-BE" sz="3800" dirty="0" err="1">
                <a:solidFill>
                  <a:schemeClr val="accent1"/>
                </a:solidFill>
              </a:rPr>
              <a:t>is</a:t>
            </a:r>
            <a:r>
              <a:rPr lang="fr-BE" sz="3800" dirty="0">
                <a:solidFill>
                  <a:schemeClr val="accent1"/>
                </a:solidFill>
              </a:rPr>
              <a:t> all </a:t>
            </a:r>
            <a:r>
              <a:rPr lang="fr-BE" sz="3800" dirty="0" err="1">
                <a:solidFill>
                  <a:schemeClr val="accent1"/>
                </a:solidFill>
              </a:rPr>
              <a:t>what</a:t>
            </a:r>
            <a:r>
              <a:rPr lang="fr-BE" sz="3800" dirty="0">
                <a:solidFill>
                  <a:schemeClr val="accent1"/>
                </a:solidFill>
              </a:rPr>
              <a:t> </a:t>
            </a:r>
            <a:r>
              <a:rPr lang="fr-BE" sz="3800" dirty="0" err="1">
                <a:solidFill>
                  <a:schemeClr val="accent1"/>
                </a:solidFill>
              </a:rPr>
              <a:t>matters</a:t>
            </a:r>
            <a:r>
              <a:rPr lang="fr-BE" sz="3800" dirty="0">
                <a:solidFill>
                  <a:schemeClr val="accent1"/>
                </a:solidFill>
              </a:rPr>
              <a:t> (</a:t>
            </a:r>
            <a:r>
              <a:rPr lang="fr-BE" sz="3800" dirty="0" err="1">
                <a:solidFill>
                  <a:schemeClr val="accent1"/>
                </a:solidFill>
              </a:rPr>
              <a:t>usually</a:t>
            </a:r>
            <a:r>
              <a:rPr lang="fr-BE" sz="3800" dirty="0">
                <a:solidFill>
                  <a:schemeClr val="accent1"/>
                </a:solidFill>
              </a:rPr>
              <a:t> </a:t>
            </a:r>
            <a:r>
              <a:rPr lang="fr-BE" sz="3800" dirty="0" err="1">
                <a:solidFill>
                  <a:schemeClr val="accent1"/>
                </a:solidFill>
              </a:rPr>
              <a:t>because</a:t>
            </a:r>
            <a:r>
              <a:rPr lang="fr-BE" sz="3800" dirty="0">
                <a:solidFill>
                  <a:schemeClr val="accent1"/>
                </a:solidFill>
              </a:rPr>
              <a:t> of </a:t>
            </a:r>
            <a:r>
              <a:rPr lang="fr-BE" sz="3800" dirty="0" err="1">
                <a:solidFill>
                  <a:schemeClr val="accent1"/>
                </a:solidFill>
              </a:rPr>
              <a:t>limited</a:t>
            </a:r>
            <a:r>
              <a:rPr lang="fr-BE" sz="3800" dirty="0">
                <a:solidFill>
                  <a:schemeClr val="accent1"/>
                </a:solidFill>
              </a:rPr>
              <a:t> </a:t>
            </a:r>
            <a:r>
              <a:rPr lang="fr-BE" sz="3800" dirty="0" err="1">
                <a:solidFill>
                  <a:schemeClr val="accent1"/>
                </a:solidFill>
              </a:rPr>
              <a:t>funding</a:t>
            </a:r>
            <a:r>
              <a:rPr lang="fr-BE" sz="3800" dirty="0">
                <a:solidFill>
                  <a:schemeClr val="accent1"/>
                </a:solidFill>
              </a:rPr>
              <a:t>…)</a:t>
            </a:r>
          </a:p>
          <a:p>
            <a:pPr marL="0" indent="0">
              <a:buNone/>
            </a:pPr>
            <a:r>
              <a:rPr lang="fr-BE" sz="3800" dirty="0">
                <a:solidFill>
                  <a:schemeClr val="accent1"/>
                </a:solidFill>
              </a:rPr>
              <a:t>But </a:t>
            </a:r>
            <a:r>
              <a:rPr lang="fr-BE" sz="3800" dirty="0" err="1">
                <a:solidFill>
                  <a:schemeClr val="accent1"/>
                </a:solidFill>
              </a:rPr>
              <a:t>then</a:t>
            </a:r>
            <a:r>
              <a:rPr lang="fr-BE" sz="3800" dirty="0">
                <a:solidFill>
                  <a:schemeClr val="accent1"/>
                </a:solidFill>
              </a:rPr>
              <a:t> a </a:t>
            </a:r>
            <a:r>
              <a:rPr lang="fr-BE" sz="3800" dirty="0" err="1">
                <a:solidFill>
                  <a:schemeClr val="accent1"/>
                </a:solidFill>
              </a:rPr>
              <a:t>bad</a:t>
            </a:r>
            <a:r>
              <a:rPr lang="fr-BE" sz="3800" dirty="0">
                <a:solidFill>
                  <a:schemeClr val="accent1"/>
                </a:solidFill>
              </a:rPr>
              <a:t> </a:t>
            </a:r>
            <a:r>
              <a:rPr lang="fr-BE" sz="3800" dirty="0" err="1">
                <a:solidFill>
                  <a:schemeClr val="accent1"/>
                </a:solidFill>
              </a:rPr>
              <a:t>choice</a:t>
            </a:r>
            <a:r>
              <a:rPr lang="fr-BE" sz="3800" dirty="0">
                <a:solidFill>
                  <a:schemeClr val="accent1"/>
                </a:solidFill>
              </a:rPr>
              <a:t> </a:t>
            </a:r>
            <a:r>
              <a:rPr lang="fr-BE" sz="3800" dirty="0" err="1">
                <a:solidFill>
                  <a:schemeClr val="accent1"/>
                </a:solidFill>
              </a:rPr>
              <a:t>may</a:t>
            </a:r>
            <a:r>
              <a:rPr lang="fr-BE" sz="3800" dirty="0">
                <a:solidFill>
                  <a:schemeClr val="accent1"/>
                </a:solidFill>
              </a:rPr>
              <a:t> </a:t>
            </a:r>
            <a:r>
              <a:rPr lang="fr-BE" sz="3800" dirty="0" err="1">
                <a:solidFill>
                  <a:schemeClr val="accent1"/>
                </a:solidFill>
              </a:rPr>
              <a:t>be</a:t>
            </a:r>
            <a:r>
              <a:rPr lang="fr-BE" sz="3800" dirty="0">
                <a:solidFill>
                  <a:schemeClr val="accent1"/>
                </a:solidFill>
              </a:rPr>
              <a:t> </a:t>
            </a:r>
            <a:r>
              <a:rPr lang="fr-BE" sz="3800" dirty="0" err="1">
                <a:solidFill>
                  <a:schemeClr val="accent1"/>
                </a:solidFill>
              </a:rPr>
              <a:t>very</a:t>
            </a:r>
            <a:r>
              <a:rPr lang="fr-BE" sz="3800" dirty="0">
                <a:solidFill>
                  <a:schemeClr val="accent1"/>
                </a:solidFill>
              </a:rPr>
              <a:t> </a:t>
            </a:r>
            <a:r>
              <a:rPr lang="fr-BE" sz="3800" dirty="0" err="1">
                <a:solidFill>
                  <a:schemeClr val="accent1"/>
                </a:solidFill>
              </a:rPr>
              <a:t>expensive</a:t>
            </a:r>
            <a:r>
              <a:rPr lang="fr-BE" sz="3800" dirty="0">
                <a:solidFill>
                  <a:schemeClr val="accent1"/>
                </a:solidFill>
              </a:rPr>
              <a:t>:</a:t>
            </a:r>
          </a:p>
          <a:p>
            <a:r>
              <a:rPr lang="fr-BE" sz="3800" dirty="0" err="1">
                <a:solidFill>
                  <a:schemeClr val="accent1"/>
                </a:solidFill>
              </a:rPr>
              <a:t>Stainless</a:t>
            </a:r>
            <a:r>
              <a:rPr lang="fr-BE" sz="3800" dirty="0">
                <a:solidFill>
                  <a:schemeClr val="accent1"/>
                </a:solidFill>
              </a:rPr>
              <a:t> </a:t>
            </a:r>
            <a:r>
              <a:rPr lang="fr-BE" sz="3800" dirty="0" err="1">
                <a:solidFill>
                  <a:schemeClr val="accent1"/>
                </a:solidFill>
              </a:rPr>
              <a:t>steel</a:t>
            </a:r>
            <a:r>
              <a:rPr lang="fr-BE" sz="3800" dirty="0">
                <a:solidFill>
                  <a:schemeClr val="accent1"/>
                </a:solidFill>
              </a:rPr>
              <a:t>  </a:t>
            </a:r>
            <a:r>
              <a:rPr lang="fr-BE" sz="3800" dirty="0" err="1">
                <a:solidFill>
                  <a:schemeClr val="accent1"/>
                </a:solidFill>
              </a:rPr>
              <a:t>usually</a:t>
            </a:r>
            <a:r>
              <a:rPr lang="fr-BE" sz="3800" dirty="0">
                <a:solidFill>
                  <a:schemeClr val="accent1"/>
                </a:solidFill>
              </a:rPr>
              <a:t> </a:t>
            </a:r>
            <a:r>
              <a:rPr lang="fr-BE" sz="3800" dirty="0" err="1">
                <a:solidFill>
                  <a:schemeClr val="accent1"/>
                </a:solidFill>
              </a:rPr>
              <a:t>represents</a:t>
            </a:r>
            <a:r>
              <a:rPr lang="fr-BE" sz="3800" dirty="0">
                <a:solidFill>
                  <a:schemeClr val="accent1"/>
                </a:solidFill>
              </a:rPr>
              <a:t> a </a:t>
            </a:r>
            <a:r>
              <a:rPr lang="fr-BE" sz="3800" dirty="0" err="1">
                <a:solidFill>
                  <a:schemeClr val="accent1"/>
                </a:solidFill>
              </a:rPr>
              <a:t>small</a:t>
            </a:r>
            <a:r>
              <a:rPr lang="fr-BE" sz="3800" dirty="0">
                <a:solidFill>
                  <a:schemeClr val="accent1"/>
                </a:solidFill>
              </a:rPr>
              <a:t> part of the </a:t>
            </a:r>
            <a:r>
              <a:rPr lang="fr-BE" sz="3800" dirty="0" err="1">
                <a:solidFill>
                  <a:schemeClr val="accent1"/>
                </a:solidFill>
              </a:rPr>
              <a:t>project</a:t>
            </a:r>
            <a:endParaRPr lang="fr-BE" sz="3800" dirty="0">
              <a:solidFill>
                <a:schemeClr val="accent1"/>
              </a:solidFill>
            </a:endParaRPr>
          </a:p>
          <a:p>
            <a:r>
              <a:rPr lang="fr-BE" sz="3800" dirty="0" err="1">
                <a:solidFill>
                  <a:schemeClr val="accent1"/>
                </a:solidFill>
              </a:rPr>
              <a:t>Untimely</a:t>
            </a:r>
            <a:r>
              <a:rPr lang="fr-BE" sz="3800" dirty="0">
                <a:solidFill>
                  <a:schemeClr val="accent1"/>
                </a:solidFill>
              </a:rPr>
              <a:t> </a:t>
            </a:r>
            <a:r>
              <a:rPr lang="fr-BE" sz="3800" dirty="0" err="1">
                <a:solidFill>
                  <a:schemeClr val="accent1"/>
                </a:solidFill>
              </a:rPr>
              <a:t>repairs</a:t>
            </a:r>
            <a:r>
              <a:rPr lang="fr-BE" sz="3800" dirty="0">
                <a:solidFill>
                  <a:schemeClr val="accent1"/>
                </a:solidFill>
              </a:rPr>
              <a:t>  and maintenance </a:t>
            </a:r>
            <a:r>
              <a:rPr lang="fr-BE" sz="3800" dirty="0" err="1">
                <a:solidFill>
                  <a:schemeClr val="accent1"/>
                </a:solidFill>
              </a:rPr>
              <a:t>may</a:t>
            </a:r>
            <a:r>
              <a:rPr lang="fr-BE" sz="3800" dirty="0">
                <a:solidFill>
                  <a:schemeClr val="accent1"/>
                </a:solidFill>
              </a:rPr>
              <a:t> </a:t>
            </a:r>
            <a:r>
              <a:rPr lang="fr-BE" sz="3800" dirty="0" err="1">
                <a:solidFill>
                  <a:schemeClr val="accent1"/>
                </a:solidFill>
              </a:rPr>
              <a:t>add</a:t>
            </a:r>
            <a:r>
              <a:rPr lang="fr-BE" sz="3800" dirty="0">
                <a:solidFill>
                  <a:schemeClr val="accent1"/>
                </a:solidFill>
              </a:rPr>
              <a:t> </a:t>
            </a:r>
            <a:r>
              <a:rPr lang="fr-BE" sz="3800" dirty="0" err="1">
                <a:solidFill>
                  <a:schemeClr val="accent1"/>
                </a:solidFill>
              </a:rPr>
              <a:t>huge</a:t>
            </a:r>
            <a:r>
              <a:rPr lang="fr-BE" sz="3800" dirty="0">
                <a:solidFill>
                  <a:schemeClr val="accent1"/>
                </a:solidFill>
              </a:rPr>
              <a:t> direct and indirect </a:t>
            </a:r>
            <a:r>
              <a:rPr lang="fr-BE" sz="3800" dirty="0" err="1">
                <a:solidFill>
                  <a:schemeClr val="accent1"/>
                </a:solidFill>
              </a:rPr>
              <a:t>costs</a:t>
            </a:r>
            <a:endParaRPr lang="fr-BE" sz="3800" dirty="0">
              <a:solidFill>
                <a:schemeClr val="accent1"/>
              </a:solidFill>
            </a:endParaRPr>
          </a:p>
          <a:p>
            <a:pPr marL="0" indent="0">
              <a:buNone/>
            </a:pPr>
            <a:endParaRPr lang="fr-BE" sz="3800" b="1" dirty="0">
              <a:solidFill>
                <a:srgbClr val="00B050"/>
              </a:solidFill>
            </a:endParaRPr>
          </a:p>
          <a:p>
            <a:pPr marL="0" indent="0">
              <a:buNone/>
            </a:pPr>
            <a:r>
              <a:rPr lang="fr-BE" sz="3800" b="1" dirty="0">
                <a:solidFill>
                  <a:srgbClr val="00B050"/>
                </a:solidFill>
              </a:rPr>
              <a:t>No:</a:t>
            </a:r>
          </a:p>
          <a:p>
            <a:pPr marL="0" indent="0">
              <a:buNone/>
            </a:pPr>
            <a:r>
              <a:rPr lang="fr-BE" sz="3800" dirty="0">
                <a:solidFill>
                  <a:srgbClr val="00B050"/>
                </a:solidFill>
              </a:rPr>
              <a:t>if </a:t>
            </a:r>
          </a:p>
          <a:p>
            <a:pPr>
              <a:buClr>
                <a:srgbClr val="00B050"/>
              </a:buClr>
            </a:pPr>
            <a:r>
              <a:rPr lang="fr-BE" sz="3800" dirty="0">
                <a:solidFill>
                  <a:srgbClr val="00B050"/>
                </a:solidFill>
              </a:rPr>
              <a:t>the Life Cycle </a:t>
            </a:r>
            <a:r>
              <a:rPr lang="fr-BE" sz="3800" dirty="0" err="1">
                <a:solidFill>
                  <a:srgbClr val="00B050"/>
                </a:solidFill>
              </a:rPr>
              <a:t>Cost</a:t>
            </a:r>
            <a:r>
              <a:rPr lang="fr-BE" sz="3800" dirty="0">
                <a:solidFill>
                  <a:srgbClr val="00B050"/>
                </a:solidFill>
              </a:rPr>
              <a:t> (the « real » </a:t>
            </a:r>
            <a:r>
              <a:rPr lang="fr-BE" sz="3800" dirty="0" err="1">
                <a:solidFill>
                  <a:srgbClr val="00B050"/>
                </a:solidFill>
              </a:rPr>
              <a:t>cost</a:t>
            </a:r>
            <a:r>
              <a:rPr lang="fr-BE" sz="3800" dirty="0">
                <a:solidFill>
                  <a:srgbClr val="00B050"/>
                </a:solidFill>
              </a:rPr>
              <a:t>) </a:t>
            </a:r>
            <a:r>
              <a:rPr lang="fr-BE" sz="3800" dirty="0" err="1">
                <a:solidFill>
                  <a:srgbClr val="00B050"/>
                </a:solidFill>
              </a:rPr>
              <a:t>is</a:t>
            </a:r>
            <a:r>
              <a:rPr lang="fr-BE" sz="3800" dirty="0">
                <a:solidFill>
                  <a:srgbClr val="00B050"/>
                </a:solidFill>
              </a:rPr>
              <a:t> </a:t>
            </a:r>
            <a:r>
              <a:rPr lang="fr-BE" sz="3800" dirty="0" err="1">
                <a:solidFill>
                  <a:srgbClr val="00B050"/>
                </a:solidFill>
              </a:rPr>
              <a:t>taken</a:t>
            </a:r>
            <a:r>
              <a:rPr lang="fr-BE" sz="3800" dirty="0">
                <a:solidFill>
                  <a:srgbClr val="00B050"/>
                </a:solidFill>
              </a:rPr>
              <a:t> </a:t>
            </a:r>
            <a:r>
              <a:rPr lang="fr-BE" sz="3800" dirty="0" err="1">
                <a:solidFill>
                  <a:srgbClr val="00B050"/>
                </a:solidFill>
              </a:rPr>
              <a:t>into</a:t>
            </a:r>
            <a:r>
              <a:rPr lang="fr-BE" sz="3800" dirty="0">
                <a:solidFill>
                  <a:srgbClr val="00B050"/>
                </a:solidFill>
              </a:rPr>
              <a:t> </a:t>
            </a:r>
            <a:r>
              <a:rPr lang="fr-BE" sz="3800" dirty="0" err="1">
                <a:solidFill>
                  <a:srgbClr val="00B050"/>
                </a:solidFill>
              </a:rPr>
              <a:t>account</a:t>
            </a:r>
            <a:r>
              <a:rPr lang="fr-BE" sz="3800" dirty="0">
                <a:solidFill>
                  <a:srgbClr val="00B050"/>
                </a:solidFill>
              </a:rPr>
              <a:t>, i.e. if maintenance, service life and </a:t>
            </a:r>
            <a:r>
              <a:rPr lang="fr-BE" sz="3800" dirty="0" err="1">
                <a:solidFill>
                  <a:srgbClr val="00B050"/>
                </a:solidFill>
              </a:rPr>
              <a:t>recycling</a:t>
            </a:r>
            <a:r>
              <a:rPr lang="fr-BE" sz="3800" dirty="0">
                <a:solidFill>
                  <a:srgbClr val="00B050"/>
                </a:solidFill>
              </a:rPr>
              <a:t> issues are </a:t>
            </a:r>
            <a:r>
              <a:rPr lang="fr-BE" sz="3800" dirty="0" err="1">
                <a:solidFill>
                  <a:srgbClr val="00B050"/>
                </a:solidFill>
              </a:rPr>
              <a:t>factored</a:t>
            </a:r>
            <a:r>
              <a:rPr lang="fr-BE" sz="3800" dirty="0">
                <a:solidFill>
                  <a:srgbClr val="00B050"/>
                </a:solidFill>
              </a:rPr>
              <a:t> in* </a:t>
            </a:r>
          </a:p>
          <a:p>
            <a:pPr>
              <a:buClr>
                <a:srgbClr val="00B050"/>
              </a:buClr>
            </a:pPr>
            <a:r>
              <a:rPr lang="fr-BE" sz="3800" dirty="0">
                <a:solidFill>
                  <a:srgbClr val="00B050"/>
                </a:solidFill>
              </a:rPr>
              <a:t>the design </a:t>
            </a:r>
            <a:r>
              <a:rPr lang="fr-BE" sz="3800" dirty="0" err="1">
                <a:solidFill>
                  <a:srgbClr val="00B050"/>
                </a:solidFill>
              </a:rPr>
              <a:t>is</a:t>
            </a:r>
            <a:r>
              <a:rPr lang="fr-BE" sz="3800" dirty="0">
                <a:solidFill>
                  <a:srgbClr val="00B050"/>
                </a:solidFill>
              </a:rPr>
              <a:t> </a:t>
            </a:r>
            <a:r>
              <a:rPr lang="fr-BE" sz="3800" dirty="0" err="1">
                <a:solidFill>
                  <a:srgbClr val="00B050"/>
                </a:solidFill>
              </a:rPr>
              <a:t>optimized</a:t>
            </a:r>
            <a:r>
              <a:rPr lang="fr-BE" sz="3800" dirty="0">
                <a:solidFill>
                  <a:srgbClr val="00B050"/>
                </a:solidFill>
              </a:rPr>
              <a:t>:  </a:t>
            </a:r>
            <a:r>
              <a:rPr lang="fr-BE" sz="3800" dirty="0" err="1">
                <a:solidFill>
                  <a:srgbClr val="00B050"/>
                </a:solidFill>
              </a:rPr>
              <a:t>thin</a:t>
            </a:r>
            <a:r>
              <a:rPr lang="fr-BE" sz="3800" dirty="0">
                <a:solidFill>
                  <a:srgbClr val="00B050"/>
                </a:solidFill>
              </a:rPr>
              <a:t> </a:t>
            </a:r>
            <a:r>
              <a:rPr lang="fr-BE" sz="3800" dirty="0" err="1">
                <a:solidFill>
                  <a:srgbClr val="00B050"/>
                </a:solidFill>
              </a:rPr>
              <a:t>sheets</a:t>
            </a:r>
            <a:r>
              <a:rPr lang="fr-BE" sz="3800" dirty="0">
                <a:solidFill>
                  <a:srgbClr val="00B050"/>
                </a:solidFill>
              </a:rPr>
              <a:t>, </a:t>
            </a:r>
            <a:r>
              <a:rPr lang="fr-BE" sz="3800" dirty="0" err="1">
                <a:solidFill>
                  <a:srgbClr val="00B050"/>
                </a:solidFill>
              </a:rPr>
              <a:t>profiled</a:t>
            </a:r>
            <a:r>
              <a:rPr lang="fr-BE" sz="3800" dirty="0">
                <a:solidFill>
                  <a:srgbClr val="00B050"/>
                </a:solidFill>
              </a:rPr>
              <a:t> </a:t>
            </a:r>
            <a:r>
              <a:rPr lang="fr-BE" sz="3800" dirty="0" err="1">
                <a:solidFill>
                  <a:srgbClr val="00B050"/>
                </a:solidFill>
              </a:rPr>
              <a:t>into</a:t>
            </a:r>
            <a:r>
              <a:rPr lang="fr-BE" sz="3800" dirty="0">
                <a:solidFill>
                  <a:srgbClr val="00B050"/>
                </a:solidFill>
              </a:rPr>
              <a:t> </a:t>
            </a:r>
            <a:r>
              <a:rPr lang="fr-BE" sz="3800" dirty="0" err="1">
                <a:solidFill>
                  <a:srgbClr val="00B050"/>
                </a:solidFill>
              </a:rPr>
              <a:t>complex</a:t>
            </a:r>
            <a:r>
              <a:rPr lang="fr-BE" sz="3800" dirty="0">
                <a:solidFill>
                  <a:srgbClr val="00B050"/>
                </a:solidFill>
              </a:rPr>
              <a:t> </a:t>
            </a:r>
            <a:r>
              <a:rPr lang="fr-BE" sz="3800" dirty="0" err="1">
                <a:solidFill>
                  <a:srgbClr val="00B050"/>
                </a:solidFill>
              </a:rPr>
              <a:t>shapes</a:t>
            </a:r>
            <a:r>
              <a:rPr lang="fr-BE" sz="3800" dirty="0">
                <a:solidFill>
                  <a:srgbClr val="00B050"/>
                </a:solidFill>
              </a:rPr>
              <a:t> </a:t>
            </a:r>
            <a:r>
              <a:rPr lang="fr-BE" sz="3800" dirty="0" err="1">
                <a:solidFill>
                  <a:srgbClr val="00B050"/>
                </a:solidFill>
              </a:rPr>
              <a:t>can</a:t>
            </a:r>
            <a:r>
              <a:rPr lang="fr-BE" sz="3800" dirty="0">
                <a:solidFill>
                  <a:srgbClr val="00B050"/>
                </a:solidFill>
              </a:rPr>
              <a:t> </a:t>
            </a:r>
            <a:r>
              <a:rPr lang="fr-BE" sz="3800" dirty="0" err="1">
                <a:solidFill>
                  <a:srgbClr val="00B050"/>
                </a:solidFill>
              </a:rPr>
              <a:t>result</a:t>
            </a:r>
            <a:r>
              <a:rPr lang="fr-BE" sz="3800" dirty="0">
                <a:solidFill>
                  <a:srgbClr val="00B050"/>
                </a:solidFill>
              </a:rPr>
              <a:t>, in </a:t>
            </a:r>
            <a:r>
              <a:rPr lang="fr-BE" sz="3800" dirty="0" err="1">
                <a:solidFill>
                  <a:srgbClr val="00B050"/>
                </a:solidFill>
              </a:rPr>
              <a:t>strong</a:t>
            </a:r>
            <a:r>
              <a:rPr lang="fr-BE" sz="3800" dirty="0">
                <a:solidFill>
                  <a:srgbClr val="00B050"/>
                </a:solidFill>
              </a:rPr>
              <a:t>, </a:t>
            </a:r>
            <a:r>
              <a:rPr lang="fr-BE" sz="3800" dirty="0" err="1">
                <a:solidFill>
                  <a:srgbClr val="00B050"/>
                </a:solidFill>
              </a:rPr>
              <a:t>stiff</a:t>
            </a:r>
            <a:r>
              <a:rPr lang="fr-BE" sz="3800" dirty="0">
                <a:solidFill>
                  <a:srgbClr val="00B050"/>
                </a:solidFill>
              </a:rPr>
              <a:t> structures </a:t>
            </a:r>
            <a:r>
              <a:rPr lang="fr-BE" sz="3800" dirty="0" err="1">
                <a:solidFill>
                  <a:srgbClr val="00B050"/>
                </a:solidFill>
              </a:rPr>
              <a:t>that</a:t>
            </a:r>
            <a:r>
              <a:rPr lang="fr-BE" sz="3800" dirty="0">
                <a:solidFill>
                  <a:srgbClr val="00B050"/>
                </a:solidFill>
              </a:rPr>
              <a:t> use </a:t>
            </a:r>
            <a:r>
              <a:rPr lang="fr-BE" sz="3800" dirty="0" err="1">
                <a:solidFill>
                  <a:srgbClr val="00B050"/>
                </a:solidFill>
              </a:rPr>
              <a:t>little</a:t>
            </a:r>
            <a:r>
              <a:rPr lang="fr-BE" sz="3800" dirty="0">
                <a:solidFill>
                  <a:srgbClr val="00B050"/>
                </a:solidFill>
              </a:rPr>
              <a:t> </a:t>
            </a:r>
            <a:r>
              <a:rPr lang="fr-BE" sz="3800" dirty="0" err="1">
                <a:solidFill>
                  <a:srgbClr val="00B050"/>
                </a:solidFill>
              </a:rPr>
              <a:t>material</a:t>
            </a:r>
            <a:r>
              <a:rPr lang="fr-BE" sz="3800" dirty="0">
                <a:solidFill>
                  <a:srgbClr val="00B050"/>
                </a:solidFill>
              </a:rPr>
              <a:t>.</a:t>
            </a:r>
          </a:p>
          <a:p>
            <a:pPr marL="0" indent="0">
              <a:buNone/>
            </a:pPr>
            <a:endParaRPr lang="fr-BE" sz="3800" dirty="0">
              <a:solidFill>
                <a:srgbClr val="00B050"/>
              </a:solidFill>
            </a:endParaRPr>
          </a:p>
          <a:p>
            <a:pPr marL="0" indent="0">
              <a:buNone/>
            </a:pPr>
            <a:r>
              <a:rPr lang="fr-BE" sz="3800" dirty="0">
                <a:solidFill>
                  <a:srgbClr val="00B050"/>
                </a:solidFill>
              </a:rPr>
              <a:t>*The </a:t>
            </a:r>
            <a:r>
              <a:rPr lang="fr-BE" sz="3800" dirty="0" err="1">
                <a:solidFill>
                  <a:srgbClr val="00B050"/>
                </a:solidFill>
              </a:rPr>
              <a:t>owner’s</a:t>
            </a:r>
            <a:r>
              <a:rPr lang="fr-BE" sz="3800" dirty="0">
                <a:solidFill>
                  <a:srgbClr val="00B050"/>
                </a:solidFill>
              </a:rPr>
              <a:t>  best </a:t>
            </a:r>
            <a:r>
              <a:rPr lang="fr-BE" sz="3800" dirty="0" err="1">
                <a:solidFill>
                  <a:srgbClr val="00B050"/>
                </a:solidFill>
              </a:rPr>
              <a:t>interest</a:t>
            </a:r>
            <a:r>
              <a:rPr lang="fr-BE" sz="3800" dirty="0">
                <a:solidFill>
                  <a:srgbClr val="00B050"/>
                </a:solidFill>
              </a:rPr>
              <a:t> </a:t>
            </a:r>
            <a:r>
              <a:rPr lang="fr-BE" sz="3800" dirty="0" err="1">
                <a:solidFill>
                  <a:srgbClr val="00B050"/>
                </a:solidFill>
              </a:rPr>
              <a:t>is</a:t>
            </a:r>
            <a:r>
              <a:rPr lang="fr-BE" sz="3800" dirty="0">
                <a:solidFill>
                  <a:srgbClr val="00B050"/>
                </a:solidFill>
              </a:rPr>
              <a:t> </a:t>
            </a:r>
            <a:r>
              <a:rPr lang="fr-BE" sz="3800" dirty="0" err="1">
                <a:solidFill>
                  <a:srgbClr val="00B050"/>
                </a:solidFill>
              </a:rPr>
              <a:t>always</a:t>
            </a:r>
            <a:r>
              <a:rPr lang="fr-BE" sz="3800" dirty="0">
                <a:solidFill>
                  <a:srgbClr val="00B050"/>
                </a:solidFill>
              </a:rPr>
              <a:t> to  </a:t>
            </a:r>
            <a:r>
              <a:rPr lang="fr-BE" sz="3800" dirty="0" err="1">
                <a:solidFill>
                  <a:srgbClr val="00B050"/>
                </a:solidFill>
              </a:rPr>
              <a:t>make</a:t>
            </a:r>
            <a:r>
              <a:rPr lang="fr-BE" sz="3800" dirty="0">
                <a:solidFill>
                  <a:srgbClr val="00B050"/>
                </a:solidFill>
              </a:rPr>
              <a:t> </a:t>
            </a:r>
            <a:r>
              <a:rPr lang="fr-BE" sz="3800" dirty="0" err="1">
                <a:solidFill>
                  <a:srgbClr val="00B050"/>
                </a:solidFill>
              </a:rPr>
              <a:t>choices</a:t>
            </a:r>
            <a:r>
              <a:rPr lang="fr-BE" sz="3800" dirty="0">
                <a:solidFill>
                  <a:srgbClr val="00B050"/>
                </a:solidFill>
              </a:rPr>
              <a:t> </a:t>
            </a:r>
            <a:r>
              <a:rPr lang="fr-BE" sz="3800" dirty="0" err="1">
                <a:solidFill>
                  <a:srgbClr val="00B050"/>
                </a:solidFill>
              </a:rPr>
              <a:t>based</a:t>
            </a:r>
            <a:r>
              <a:rPr lang="fr-BE" sz="3800" dirty="0">
                <a:solidFill>
                  <a:srgbClr val="00B050"/>
                </a:solidFill>
              </a:rPr>
              <a:t> on LCC </a:t>
            </a:r>
            <a:r>
              <a:rPr lang="fr-BE" sz="3800" dirty="0" err="1">
                <a:solidFill>
                  <a:srgbClr val="00B050"/>
                </a:solidFill>
              </a:rPr>
              <a:t>analysis</a:t>
            </a:r>
            <a:endParaRPr lang="fr-BE" sz="3800" dirty="0">
              <a:solidFill>
                <a:srgbClr val="00B050"/>
              </a:solidFill>
            </a:endParaRPr>
          </a:p>
        </p:txBody>
      </p:sp>
      <p:sp>
        <p:nvSpPr>
          <p:cNvPr id="5" name="Slide Number Placeholder 4"/>
          <p:cNvSpPr>
            <a:spLocks noGrp="1"/>
          </p:cNvSpPr>
          <p:nvPr>
            <p:ph type="sldNum" sz="quarter" idx="12"/>
          </p:nvPr>
        </p:nvSpPr>
        <p:spPr/>
        <p:txBody>
          <a:bodyPr/>
          <a:lstStyle/>
          <a:p>
            <a:fld id="{1DC9DC11-BD25-480D-811A-D8D5A6A2F056}" type="slidenum">
              <a:rPr lang="fr-BE" smtClean="0"/>
              <a:pPr/>
              <a:t>14</a:t>
            </a:fld>
            <a:endParaRPr lang="fr-BE"/>
          </a:p>
        </p:txBody>
      </p:sp>
    </p:spTree>
    <p:extLst>
      <p:ext uri="{BB962C8B-B14F-4D97-AF65-F5344CB8AC3E}">
        <p14:creationId xmlns:p14="http://schemas.microsoft.com/office/powerpoint/2010/main" val="234314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err="1"/>
              <a:t>Stainless</a:t>
            </a:r>
            <a:r>
              <a:rPr lang="fr-FR" sz="2800" dirty="0"/>
              <a:t> (and </a:t>
            </a:r>
            <a:r>
              <a:rPr lang="fr-FR" sz="2800" dirty="0" err="1"/>
              <a:t>other</a:t>
            </a:r>
            <a:r>
              <a:rPr lang="fr-FR" sz="2800" dirty="0"/>
              <a:t> </a:t>
            </a:r>
            <a:r>
              <a:rPr lang="fr-FR" sz="2800" dirty="0" err="1"/>
              <a:t>metals</a:t>
            </a:r>
            <a:r>
              <a:rPr lang="fr-FR" sz="2800" dirty="0"/>
              <a:t>) use </a:t>
            </a:r>
            <a:r>
              <a:rPr lang="fr-FR" sz="2800" dirty="0" err="1"/>
              <a:t>less</a:t>
            </a:r>
            <a:r>
              <a:rPr lang="fr-FR" sz="2800" dirty="0"/>
              <a:t> material</a:t>
            </a:r>
            <a:r>
              <a:rPr lang="fr-FR" sz="2800" baseline="50000" dirty="0"/>
              <a:t>16</a:t>
            </a:r>
          </a:p>
        </p:txBody>
      </p:sp>
      <p:sp>
        <p:nvSpPr>
          <p:cNvPr id="4" name="Slide Number Placeholder 3"/>
          <p:cNvSpPr>
            <a:spLocks noGrp="1"/>
          </p:cNvSpPr>
          <p:nvPr>
            <p:ph type="sldNum" sz="quarter" idx="12"/>
          </p:nvPr>
        </p:nvSpPr>
        <p:spPr/>
        <p:txBody>
          <a:bodyPr/>
          <a:lstStyle/>
          <a:p>
            <a:fld id="{1DC9DC11-BD25-480D-811A-D8D5A6A2F056}" type="slidenum">
              <a:rPr lang="fr-BE" smtClean="0"/>
              <a:pPr/>
              <a:t>15</a:t>
            </a:fld>
            <a:endParaRPr lang="fr-BE"/>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268760"/>
            <a:ext cx="5457013" cy="525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8144" y="1268760"/>
            <a:ext cx="2880320" cy="1477328"/>
          </a:xfrm>
          <a:prstGeom prst="rect">
            <a:avLst/>
          </a:prstGeom>
          <a:noFill/>
        </p:spPr>
        <p:txBody>
          <a:bodyPr wrap="square" rtlCol="0">
            <a:spAutoFit/>
          </a:bodyPr>
          <a:lstStyle/>
          <a:p>
            <a:r>
              <a:rPr lang="fr-FR" dirty="0" err="1"/>
              <a:t>Thin</a:t>
            </a:r>
            <a:r>
              <a:rPr lang="fr-FR" dirty="0"/>
              <a:t> gauge 0,4mm and 0,6mm  </a:t>
            </a:r>
            <a:r>
              <a:rPr lang="fr-FR" dirty="0" err="1"/>
              <a:t>thick</a:t>
            </a:r>
            <a:r>
              <a:rPr lang="fr-FR" dirty="0"/>
              <a:t> </a:t>
            </a:r>
            <a:r>
              <a:rPr lang="fr-FR" dirty="0" err="1"/>
              <a:t>stainless</a:t>
            </a:r>
            <a:r>
              <a:rPr lang="fr-FR" dirty="0"/>
              <a:t> </a:t>
            </a:r>
            <a:r>
              <a:rPr lang="fr-FR" dirty="0" err="1"/>
              <a:t>steel</a:t>
            </a:r>
            <a:r>
              <a:rPr lang="fr-FR" dirty="0"/>
              <a:t> </a:t>
            </a:r>
            <a:r>
              <a:rPr lang="fr-FR" dirty="0" err="1"/>
              <a:t>sheets</a:t>
            </a:r>
            <a:r>
              <a:rPr lang="fr-FR" dirty="0"/>
              <a:t> are </a:t>
            </a:r>
            <a:r>
              <a:rPr lang="fr-FR" dirty="0" err="1"/>
              <a:t>commonly</a:t>
            </a:r>
            <a:r>
              <a:rPr lang="fr-FR" dirty="0"/>
              <a:t> </a:t>
            </a:r>
            <a:r>
              <a:rPr lang="fr-FR" dirty="0" err="1"/>
              <a:t>used</a:t>
            </a:r>
            <a:r>
              <a:rPr lang="fr-FR" dirty="0"/>
              <a:t>.</a:t>
            </a:r>
          </a:p>
          <a:p>
            <a:r>
              <a:rPr lang="fr-FR" dirty="0" err="1"/>
              <a:t>Weight</a:t>
            </a:r>
            <a:r>
              <a:rPr lang="fr-FR" dirty="0"/>
              <a:t>: 3,12Kg  and 4,68Kg </a:t>
            </a:r>
            <a:r>
              <a:rPr lang="fr-FR" dirty="0" err="1"/>
              <a:t>respectively</a:t>
            </a:r>
            <a:r>
              <a:rPr lang="fr-FR" dirty="0"/>
              <a:t> per m</a:t>
            </a:r>
            <a:r>
              <a:rPr lang="fr-FR" baseline="30000" dirty="0"/>
              <a:t>2 </a:t>
            </a:r>
            <a:r>
              <a:rPr lang="fr-FR" dirty="0" err="1"/>
              <a:t>only</a:t>
            </a:r>
            <a:r>
              <a:rPr lang="fr-FR" dirty="0"/>
              <a:t>!</a:t>
            </a:r>
          </a:p>
        </p:txBody>
      </p:sp>
    </p:spTree>
    <p:extLst>
      <p:ext uri="{BB962C8B-B14F-4D97-AF65-F5344CB8AC3E}">
        <p14:creationId xmlns:p14="http://schemas.microsoft.com/office/powerpoint/2010/main" val="370962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err="1"/>
              <a:t>Why</a:t>
            </a:r>
            <a:r>
              <a:rPr lang="fr-FR" sz="2800" dirty="0"/>
              <a:t> </a:t>
            </a:r>
            <a:r>
              <a:rPr lang="fr-FR" sz="2800" dirty="0" err="1"/>
              <a:t>stainless</a:t>
            </a:r>
            <a:r>
              <a:rPr lang="fr-FR" sz="2800" dirty="0"/>
              <a:t> </a:t>
            </a:r>
            <a:r>
              <a:rPr lang="fr-FR" sz="2800" dirty="0" err="1"/>
              <a:t>steel</a:t>
            </a:r>
            <a:r>
              <a:rPr lang="fr-FR" sz="2800" dirty="0"/>
              <a:t> </a:t>
            </a:r>
            <a:r>
              <a:rPr lang="fr-FR" sz="2800" dirty="0" err="1"/>
              <a:t>is</a:t>
            </a:r>
            <a:r>
              <a:rPr lang="fr-FR" sz="2800" dirty="0"/>
              <a:t> not </a:t>
            </a:r>
            <a:r>
              <a:rPr lang="fr-FR" sz="2800" dirty="0" err="1"/>
              <a:t>expensive</a:t>
            </a:r>
            <a:r>
              <a:rPr lang="fr-FR" sz="2800" dirty="0"/>
              <a:t> if the life cycle </a:t>
            </a:r>
            <a:r>
              <a:rPr lang="fr-FR" sz="2800" dirty="0" err="1"/>
              <a:t>cost</a:t>
            </a:r>
            <a:r>
              <a:rPr lang="fr-FR" sz="2800" dirty="0"/>
              <a:t> </a:t>
            </a:r>
            <a:r>
              <a:rPr lang="fr-FR" sz="2800" dirty="0" err="1"/>
              <a:t>is</a:t>
            </a:r>
            <a:r>
              <a:rPr lang="fr-FR" sz="2800" dirty="0"/>
              <a:t> </a:t>
            </a:r>
            <a:r>
              <a:rPr lang="fr-FR" sz="2800" dirty="0" err="1"/>
              <a:t>taken</a:t>
            </a:r>
            <a:r>
              <a:rPr lang="fr-FR" sz="2800" dirty="0"/>
              <a:t> </a:t>
            </a:r>
            <a:r>
              <a:rPr lang="fr-FR" sz="2800" dirty="0" err="1"/>
              <a:t>into</a:t>
            </a:r>
            <a:r>
              <a:rPr lang="fr-FR" sz="2800" dirty="0"/>
              <a:t> </a:t>
            </a:r>
            <a:r>
              <a:rPr lang="fr-FR" sz="2800" dirty="0" err="1"/>
              <a:t>account</a:t>
            </a:r>
            <a:endParaRPr lang="fr-BE" sz="2800" dirty="0"/>
          </a:p>
        </p:txBody>
      </p:sp>
      <p:sp>
        <p:nvSpPr>
          <p:cNvPr id="6" name="Content Placeholder 5"/>
          <p:cNvSpPr>
            <a:spLocks noGrp="1"/>
          </p:cNvSpPr>
          <p:nvPr>
            <p:ph idx="1"/>
          </p:nvPr>
        </p:nvSpPr>
        <p:spPr/>
        <p:txBody>
          <a:bodyPr>
            <a:normAutofit fontScale="62500" lnSpcReduction="20000"/>
          </a:bodyPr>
          <a:lstStyle/>
          <a:p>
            <a:pPr marL="0" indent="0">
              <a:buNone/>
            </a:pPr>
            <a:r>
              <a:rPr lang="en-US" dirty="0"/>
              <a:t>The cost of structures made of other materials substantially increases over time while the cost of stainless steel structures normally remains constant.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b="1" dirty="0"/>
              <a:t>The Cost of corrosion exceeds </a:t>
            </a:r>
            <a:r>
              <a:rPr lang="en-US" b="1" dirty="0">
                <a:solidFill>
                  <a:srgbClr val="FF0000"/>
                </a:solidFill>
              </a:rPr>
              <a:t>276 Billions $  </a:t>
            </a:r>
            <a:r>
              <a:rPr lang="en-US" b="1" dirty="0"/>
              <a:t>in the USA alone </a:t>
            </a:r>
            <a:r>
              <a:rPr lang="en-US" b="1" baseline="50000" dirty="0"/>
              <a:t>17</a:t>
            </a:r>
            <a:endParaRPr lang="fr-BE" b="1" baseline="50000"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16</a:t>
            </a:fld>
            <a:endParaRPr lang="fr-BE"/>
          </a:p>
        </p:txBody>
      </p:sp>
      <p:grpSp>
        <p:nvGrpSpPr>
          <p:cNvPr id="3" name="Group 2"/>
          <p:cNvGrpSpPr/>
          <p:nvPr/>
        </p:nvGrpSpPr>
        <p:grpSpPr>
          <a:xfrm>
            <a:off x="576125" y="2199868"/>
            <a:ext cx="8028323" cy="3101340"/>
            <a:chOff x="576125" y="2199868"/>
            <a:chExt cx="8028323" cy="310134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6125" y="2199868"/>
              <a:ext cx="4524430" cy="1765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4" y="2199868"/>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9839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634"/>
            <a:ext cx="8557192" cy="634082"/>
          </a:xfrm>
        </p:spPr>
        <p:txBody>
          <a:bodyPr>
            <a:noAutofit/>
          </a:bodyPr>
          <a:lstStyle/>
          <a:p>
            <a:r>
              <a:rPr lang="en-US" sz="2800" dirty="0"/>
              <a:t>Life Cycle Cost Comparison of 2 old structures</a:t>
            </a:r>
            <a:r>
              <a:rPr lang="en-US" sz="2800" baseline="50000" dirty="0"/>
              <a:t>18,19</a:t>
            </a:r>
            <a:endParaRPr lang="fr-BE" sz="2800" baseline="5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4854448"/>
              </p:ext>
            </p:extLst>
          </p:nvPr>
        </p:nvGraphicFramePr>
        <p:xfrm>
          <a:off x="179512" y="721472"/>
          <a:ext cx="8596752" cy="5481645"/>
        </p:xfrm>
        <a:graphic>
          <a:graphicData uri="http://schemas.openxmlformats.org/drawingml/2006/table">
            <a:tbl>
              <a:tblPr firstRow="1" bandRow="1">
                <a:tableStyleId>{9DCAF9ED-07DC-4A11-8D7F-57B35C25682E}</a:tableStyleId>
              </a:tblPr>
              <a:tblGrid>
                <a:gridCol w="1739964">
                  <a:extLst>
                    <a:ext uri="{9D8B030D-6E8A-4147-A177-3AD203B41FA5}">
                      <a16:colId xmlns:a16="http://schemas.microsoft.com/office/drawing/2014/main" val="20000"/>
                    </a:ext>
                  </a:extLst>
                </a:gridCol>
                <a:gridCol w="1430104">
                  <a:extLst>
                    <a:ext uri="{9D8B030D-6E8A-4147-A177-3AD203B41FA5}">
                      <a16:colId xmlns:a16="http://schemas.microsoft.com/office/drawing/2014/main" val="20001"/>
                    </a:ext>
                  </a:extLst>
                </a:gridCol>
                <a:gridCol w="1202615">
                  <a:extLst>
                    <a:ext uri="{9D8B030D-6E8A-4147-A177-3AD203B41FA5}">
                      <a16:colId xmlns:a16="http://schemas.microsoft.com/office/drawing/2014/main" val="20002"/>
                    </a:ext>
                  </a:extLst>
                </a:gridCol>
                <a:gridCol w="902646">
                  <a:extLst>
                    <a:ext uri="{9D8B030D-6E8A-4147-A177-3AD203B41FA5}">
                      <a16:colId xmlns:a16="http://schemas.microsoft.com/office/drawing/2014/main" val="20003"/>
                    </a:ext>
                  </a:extLst>
                </a:gridCol>
                <a:gridCol w="3321423">
                  <a:extLst>
                    <a:ext uri="{9D8B030D-6E8A-4147-A177-3AD203B41FA5}">
                      <a16:colId xmlns:a16="http://schemas.microsoft.com/office/drawing/2014/main" val="20004"/>
                    </a:ext>
                  </a:extLst>
                </a:gridCol>
              </a:tblGrid>
              <a:tr h="380947">
                <a:tc>
                  <a:txBody>
                    <a:bodyPr/>
                    <a:lstStyle/>
                    <a:p>
                      <a:r>
                        <a:rPr lang="fr-BE" dirty="0"/>
                        <a:t>Structures</a:t>
                      </a:r>
                    </a:p>
                  </a:txBody>
                  <a:tcPr/>
                </a:tc>
                <a:tc>
                  <a:txBody>
                    <a:bodyPr/>
                    <a:lstStyle/>
                    <a:p>
                      <a:r>
                        <a:rPr lang="fr-BE" dirty="0" err="1"/>
                        <a:t>Completed</a:t>
                      </a:r>
                      <a:endParaRPr lang="fr-BE" dirty="0"/>
                    </a:p>
                  </a:txBody>
                  <a:tcPr/>
                </a:tc>
                <a:tc>
                  <a:txBody>
                    <a:bodyPr/>
                    <a:lstStyle/>
                    <a:p>
                      <a:r>
                        <a:rPr lang="fr-BE" dirty="0" err="1"/>
                        <a:t>Material</a:t>
                      </a:r>
                      <a:endParaRPr lang="fr-BE" dirty="0"/>
                    </a:p>
                  </a:txBody>
                  <a:tcPr/>
                </a:tc>
                <a:tc>
                  <a:txBody>
                    <a:bodyPr/>
                    <a:lstStyle/>
                    <a:p>
                      <a:r>
                        <a:rPr lang="fr-BE" dirty="0" err="1"/>
                        <a:t>Height</a:t>
                      </a:r>
                      <a:endParaRPr lang="fr-BE" dirty="0"/>
                    </a:p>
                  </a:txBody>
                  <a:tcPr/>
                </a:tc>
                <a:tc>
                  <a:txBody>
                    <a:bodyPr/>
                    <a:lstStyle/>
                    <a:p>
                      <a:r>
                        <a:rPr lang="fr-BE" dirty="0"/>
                        <a:t>Maintenance</a:t>
                      </a:r>
                    </a:p>
                  </a:txBody>
                  <a:tcPr/>
                </a:tc>
                <a:extLst>
                  <a:ext uri="{0D108BD9-81ED-4DB2-BD59-A6C34878D82A}">
                    <a16:rowId xmlns:a16="http://schemas.microsoft.com/office/drawing/2014/main" val="10000"/>
                  </a:ext>
                </a:extLst>
              </a:tr>
              <a:tr h="2182565">
                <a:tc>
                  <a:txBody>
                    <a:bodyPr/>
                    <a:lstStyle/>
                    <a:p>
                      <a:r>
                        <a:rPr lang="fr-BE" dirty="0"/>
                        <a:t>Eiffel Tower – Paris  *</a:t>
                      </a:r>
                    </a:p>
                    <a:p>
                      <a:endParaRPr lang="fr-BE" dirty="0"/>
                    </a:p>
                  </a:txBody>
                  <a:tcPr/>
                </a:tc>
                <a:tc>
                  <a:txBody>
                    <a:bodyPr/>
                    <a:lstStyle/>
                    <a:p>
                      <a:r>
                        <a:rPr lang="fr-BE" dirty="0"/>
                        <a:t>1889</a:t>
                      </a:r>
                    </a:p>
                    <a:p>
                      <a:endParaRPr lang="fr-BE" dirty="0"/>
                    </a:p>
                    <a:p>
                      <a:endParaRPr lang="fr-BE" dirty="0"/>
                    </a:p>
                  </a:txBody>
                  <a:tcPr/>
                </a:tc>
                <a:tc>
                  <a:txBody>
                    <a:bodyPr/>
                    <a:lstStyle/>
                    <a:p>
                      <a:r>
                        <a:rPr lang="fr-BE" dirty="0" err="1"/>
                        <a:t>Wrought</a:t>
                      </a:r>
                      <a:r>
                        <a:rPr lang="fr-BE" dirty="0"/>
                        <a:t> </a:t>
                      </a:r>
                      <a:r>
                        <a:rPr lang="fr-BE" dirty="0" err="1"/>
                        <a:t>iron</a:t>
                      </a:r>
                      <a:endParaRPr lang="fr-BE" dirty="0"/>
                    </a:p>
                  </a:txBody>
                  <a:tcPr/>
                </a:tc>
                <a:tc>
                  <a:txBody>
                    <a:bodyPr/>
                    <a:lstStyle/>
                    <a:p>
                      <a:r>
                        <a:rPr lang="fr-BE" dirty="0"/>
                        <a:t>324m</a:t>
                      </a:r>
                    </a:p>
                  </a:txBody>
                  <a:tcPr/>
                </a:tc>
                <a:tc>
                  <a:txBody>
                    <a:bodyPr/>
                    <a:lstStyle/>
                    <a:p>
                      <a:r>
                        <a:rPr lang="fr-BE" dirty="0" err="1"/>
                        <a:t>Every</a:t>
                      </a:r>
                      <a:r>
                        <a:rPr lang="fr-BE" dirty="0"/>
                        <a:t> 7 </a:t>
                      </a:r>
                      <a:r>
                        <a:rPr lang="fr-BE" dirty="0" err="1"/>
                        <a:t>years</a:t>
                      </a:r>
                      <a:r>
                        <a:rPr lang="fr-BE" dirty="0"/>
                        <a:t>. </a:t>
                      </a:r>
                      <a:r>
                        <a:rPr lang="fr-BE" dirty="0" err="1"/>
                        <a:t>Every</a:t>
                      </a:r>
                      <a:r>
                        <a:rPr lang="fr-BE" dirty="0"/>
                        <a:t> painting </a:t>
                      </a:r>
                      <a:r>
                        <a:rPr lang="fr-BE" dirty="0" err="1"/>
                        <a:t>campaign</a:t>
                      </a:r>
                      <a:r>
                        <a:rPr lang="fr-BE" baseline="0" dirty="0"/>
                        <a:t> </a:t>
                      </a:r>
                      <a:r>
                        <a:rPr lang="fr-BE" baseline="0" dirty="0" err="1"/>
                        <a:t>lasts</a:t>
                      </a:r>
                      <a:r>
                        <a:rPr lang="fr-BE" baseline="0" dirty="0"/>
                        <a:t> for about a </a:t>
                      </a:r>
                      <a:r>
                        <a:rPr lang="fr-BE" baseline="0" dirty="0" err="1"/>
                        <a:t>year</a:t>
                      </a:r>
                      <a:r>
                        <a:rPr lang="fr-BE" baseline="0" dirty="0"/>
                        <a:t> and a </a:t>
                      </a:r>
                      <a:r>
                        <a:rPr lang="fr-BE" baseline="0" dirty="0" err="1"/>
                        <a:t>half</a:t>
                      </a:r>
                      <a:r>
                        <a:rPr lang="fr-BE" baseline="0" dirty="0"/>
                        <a:t> (15 </a:t>
                      </a:r>
                      <a:r>
                        <a:rPr lang="fr-BE" baseline="0" dirty="0" err="1"/>
                        <a:t>months</a:t>
                      </a:r>
                      <a:r>
                        <a:rPr lang="fr-BE" baseline="0" dirty="0"/>
                        <a:t>). 50 to 60 tons of </a:t>
                      </a:r>
                      <a:r>
                        <a:rPr lang="fr-BE" baseline="0" dirty="0" err="1"/>
                        <a:t>paint</a:t>
                      </a:r>
                      <a:r>
                        <a:rPr lang="fr-BE" baseline="0" dirty="0"/>
                        <a:t>, 25 </a:t>
                      </a:r>
                      <a:r>
                        <a:rPr lang="fr-BE" baseline="0" dirty="0" err="1"/>
                        <a:t>painters</a:t>
                      </a:r>
                      <a:r>
                        <a:rPr lang="fr-BE" baseline="0" dirty="0"/>
                        <a:t>, 1500 </a:t>
                      </a:r>
                      <a:r>
                        <a:rPr lang="fr-BE" baseline="0" dirty="0" err="1"/>
                        <a:t>brushes</a:t>
                      </a:r>
                      <a:r>
                        <a:rPr lang="fr-BE" baseline="0" dirty="0"/>
                        <a:t>, 5000 </a:t>
                      </a:r>
                      <a:r>
                        <a:rPr lang="fr-BE" baseline="0" dirty="0" err="1"/>
                        <a:t>sanding</a:t>
                      </a:r>
                      <a:r>
                        <a:rPr lang="fr-BE" baseline="0" dirty="0"/>
                        <a:t> </a:t>
                      </a:r>
                      <a:r>
                        <a:rPr lang="fr-BE" baseline="0" dirty="0" err="1"/>
                        <a:t>disks</a:t>
                      </a:r>
                      <a:r>
                        <a:rPr lang="fr-BE" baseline="0" dirty="0"/>
                        <a:t> and 1500 sets of </a:t>
                      </a:r>
                      <a:r>
                        <a:rPr lang="fr-BE" baseline="0" dirty="0" err="1"/>
                        <a:t>work</a:t>
                      </a:r>
                      <a:r>
                        <a:rPr lang="fr-BE" baseline="0" dirty="0"/>
                        <a:t> </a:t>
                      </a:r>
                      <a:r>
                        <a:rPr lang="fr-BE" baseline="0" dirty="0" err="1"/>
                        <a:t>clothes</a:t>
                      </a:r>
                      <a:r>
                        <a:rPr lang="fr-BE" baseline="0" dirty="0"/>
                        <a:t>.</a:t>
                      </a:r>
                      <a:endParaRPr lang="fr-BE" dirty="0"/>
                    </a:p>
                  </a:txBody>
                  <a:tcPr/>
                </a:tc>
                <a:extLst>
                  <a:ext uri="{0D108BD9-81ED-4DB2-BD59-A6C34878D82A}">
                    <a16:rowId xmlns:a16="http://schemas.microsoft.com/office/drawing/2014/main" val="10001"/>
                  </a:ext>
                </a:extLst>
              </a:tr>
              <a:tr h="2918133">
                <a:tc>
                  <a:txBody>
                    <a:bodyPr/>
                    <a:lstStyle/>
                    <a:p>
                      <a:r>
                        <a:rPr lang="fr-BE" dirty="0"/>
                        <a:t>Chrysler Building (Roof</a:t>
                      </a:r>
                      <a:r>
                        <a:rPr lang="fr-BE" baseline="0" dirty="0"/>
                        <a:t> and Entrance) – New York</a:t>
                      </a:r>
                    </a:p>
                    <a:p>
                      <a:endParaRPr lang="fr-BE" baseline="0" dirty="0"/>
                    </a:p>
                    <a:p>
                      <a:endParaRPr lang="fr-BE" baseline="0" dirty="0"/>
                    </a:p>
                    <a:p>
                      <a:endParaRPr lang="fr-BE" baseline="0" dirty="0"/>
                    </a:p>
                    <a:p>
                      <a:endParaRPr lang="fr-BE" baseline="0" dirty="0"/>
                    </a:p>
                    <a:p>
                      <a:endParaRPr lang="fr-BE" dirty="0"/>
                    </a:p>
                  </a:txBody>
                  <a:tcPr/>
                </a:tc>
                <a:tc>
                  <a:txBody>
                    <a:bodyPr/>
                    <a:lstStyle/>
                    <a:p>
                      <a:r>
                        <a:rPr lang="fr-BE" dirty="0"/>
                        <a:t>1930</a:t>
                      </a:r>
                    </a:p>
                    <a:p>
                      <a:r>
                        <a:rPr lang="fr-BE" dirty="0"/>
                        <a:t>(roof</a:t>
                      </a:r>
                      <a:r>
                        <a:rPr lang="fr-BE" baseline="0" dirty="0"/>
                        <a:t> 1929)</a:t>
                      </a:r>
                      <a:endParaRPr lang="fr-BE" dirty="0"/>
                    </a:p>
                  </a:txBody>
                  <a:tcPr/>
                </a:tc>
                <a:tc>
                  <a:txBody>
                    <a:bodyPr/>
                    <a:lstStyle/>
                    <a:p>
                      <a:r>
                        <a:rPr lang="fr-BE" dirty="0" err="1"/>
                        <a:t>Austenitic</a:t>
                      </a:r>
                      <a:r>
                        <a:rPr lang="fr-BE" dirty="0"/>
                        <a:t> </a:t>
                      </a:r>
                      <a:r>
                        <a:rPr lang="fr-BE" dirty="0" err="1"/>
                        <a:t>Stainless</a:t>
                      </a:r>
                      <a:r>
                        <a:rPr lang="fr-BE" dirty="0"/>
                        <a:t> </a:t>
                      </a:r>
                      <a:r>
                        <a:rPr lang="fr-BE" dirty="0" err="1"/>
                        <a:t>Steel</a:t>
                      </a:r>
                      <a:r>
                        <a:rPr lang="fr-BE" dirty="0"/>
                        <a:t> </a:t>
                      </a:r>
                    </a:p>
                    <a:p>
                      <a:r>
                        <a:rPr lang="fr-BE" dirty="0"/>
                        <a:t>(grade: 302)</a:t>
                      </a:r>
                    </a:p>
                  </a:txBody>
                  <a:tcPr/>
                </a:tc>
                <a:tc>
                  <a:txBody>
                    <a:bodyPr/>
                    <a:lstStyle/>
                    <a:p>
                      <a:r>
                        <a:rPr lang="fr-BE" dirty="0"/>
                        <a:t>319m</a:t>
                      </a:r>
                    </a:p>
                  </a:txBody>
                  <a:tcPr/>
                </a:tc>
                <a:tc>
                  <a:txBody>
                    <a:bodyPr/>
                    <a:lstStyle/>
                    <a:p>
                      <a:r>
                        <a:rPr lang="fr-BE" dirty="0" err="1"/>
                        <a:t>Twice</a:t>
                      </a:r>
                      <a:r>
                        <a:rPr lang="fr-BE" dirty="0"/>
                        <a:t> in 1951, 1961,</a:t>
                      </a:r>
                      <a:r>
                        <a:rPr lang="fr-BE" baseline="0" dirty="0"/>
                        <a:t> 1995. The 1961 </a:t>
                      </a:r>
                      <a:r>
                        <a:rPr lang="fr-BE" baseline="0" dirty="0" err="1"/>
                        <a:t>cleaning</a:t>
                      </a:r>
                      <a:r>
                        <a:rPr lang="fr-BE" baseline="0" dirty="0"/>
                        <a:t> solution </a:t>
                      </a:r>
                      <a:r>
                        <a:rPr lang="fr-BE" baseline="0" dirty="0" err="1"/>
                        <a:t>is</a:t>
                      </a:r>
                      <a:r>
                        <a:rPr lang="fr-BE" baseline="0" dirty="0"/>
                        <a:t> </a:t>
                      </a:r>
                      <a:r>
                        <a:rPr lang="fr-BE" baseline="0" dirty="0" err="1"/>
                        <a:t>unknown</a:t>
                      </a:r>
                      <a:r>
                        <a:rPr lang="fr-BE" baseline="0" dirty="0"/>
                        <a:t>. A </a:t>
                      </a:r>
                      <a:r>
                        <a:rPr lang="fr-BE" baseline="0" dirty="0" err="1"/>
                        <a:t>mild</a:t>
                      </a:r>
                      <a:r>
                        <a:rPr lang="fr-BE" baseline="0" dirty="0"/>
                        <a:t> </a:t>
                      </a:r>
                      <a:r>
                        <a:rPr lang="fr-BE" baseline="0" dirty="0" err="1"/>
                        <a:t>detergent</a:t>
                      </a:r>
                      <a:r>
                        <a:rPr lang="fr-BE" baseline="0" dirty="0"/>
                        <a:t>, </a:t>
                      </a:r>
                      <a:r>
                        <a:rPr lang="fr-BE" baseline="0" dirty="0" err="1"/>
                        <a:t>degreaser</a:t>
                      </a:r>
                      <a:r>
                        <a:rPr lang="fr-BE" baseline="0" dirty="0"/>
                        <a:t> and abrasive </a:t>
                      </a:r>
                      <a:r>
                        <a:rPr lang="fr-BE" baseline="0" dirty="0" err="1"/>
                        <a:t>was</a:t>
                      </a:r>
                      <a:r>
                        <a:rPr lang="fr-BE" baseline="0" dirty="0"/>
                        <a:t> </a:t>
                      </a:r>
                      <a:r>
                        <a:rPr lang="fr-BE" baseline="0" dirty="0" err="1"/>
                        <a:t>used</a:t>
                      </a:r>
                      <a:r>
                        <a:rPr lang="fr-BE" baseline="0" dirty="0"/>
                        <a:t> in 1995.</a:t>
                      </a:r>
                      <a:endParaRPr lang="fr-BE" dirty="0"/>
                    </a:p>
                  </a:txBody>
                  <a:tcPr/>
                </a:tc>
                <a:extLst>
                  <a:ext uri="{0D108BD9-81ED-4DB2-BD59-A6C34878D82A}">
                    <a16:rowId xmlns:a16="http://schemas.microsoft.com/office/drawing/2014/main" val="10002"/>
                  </a:ext>
                </a:extLst>
              </a:tr>
            </a:tbl>
          </a:graphicData>
        </a:graphic>
      </p:graphicFrame>
      <p:pic>
        <p:nvPicPr>
          <p:cNvPr id="5" name="Picture 14" descr="http://t3.gstatic.com/images?q=tbn:ANd9GcSISTfpsN2fANpBCzIlIj3_scvXR6LDLkQ_ouuuh_UhPsoOJJk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474" y="1685781"/>
            <a:ext cx="1094174" cy="1527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Grafi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9474" y="4653136"/>
            <a:ext cx="1037212" cy="1440160"/>
          </a:xfrm>
          <a:prstGeom prst="rect">
            <a:avLst/>
          </a:prstGeom>
          <a:ln>
            <a:solidFill>
              <a:schemeClr val="tx1"/>
            </a:solidFill>
          </a:ln>
        </p:spPr>
      </p:pic>
      <p:pic>
        <p:nvPicPr>
          <p:cNvPr id="7" name="Picture 16" descr="http://www.tour-eiffel.net/wp-content/uploads/2012/12/peinture-tour-eiff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051" y="2276872"/>
            <a:ext cx="1284901" cy="936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fik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26051" y="5132778"/>
            <a:ext cx="1265986" cy="960518"/>
          </a:xfrm>
          <a:prstGeom prst="rect">
            <a:avLst/>
          </a:prstGeom>
          <a:ln>
            <a:solidFill>
              <a:schemeClr val="tx1"/>
            </a:solidFill>
          </a:ln>
        </p:spPr>
      </p:pic>
      <p:sp>
        <p:nvSpPr>
          <p:cNvPr id="3" name="TextBox 2"/>
          <p:cNvSpPr txBox="1"/>
          <p:nvPr/>
        </p:nvSpPr>
        <p:spPr>
          <a:xfrm>
            <a:off x="323528" y="6200437"/>
            <a:ext cx="8452736" cy="646331"/>
          </a:xfrm>
          <a:prstGeom prst="rect">
            <a:avLst/>
          </a:prstGeom>
          <a:noFill/>
        </p:spPr>
        <p:txBody>
          <a:bodyPr wrap="square" rtlCol="0">
            <a:spAutoFit/>
          </a:bodyPr>
          <a:lstStyle/>
          <a:p>
            <a:r>
              <a:rPr lang="fr-FR" dirty="0"/>
              <a:t>* The Eiffel </a:t>
            </a:r>
            <a:r>
              <a:rPr lang="fr-FR" dirty="0" err="1"/>
              <a:t>tower</a:t>
            </a:r>
            <a:r>
              <a:rPr lang="fr-FR" dirty="0"/>
              <a:t> </a:t>
            </a:r>
            <a:r>
              <a:rPr lang="fr-FR" dirty="0" err="1"/>
              <a:t>was</a:t>
            </a:r>
            <a:r>
              <a:rPr lang="fr-FR" dirty="0"/>
              <a:t> </a:t>
            </a:r>
            <a:r>
              <a:rPr lang="fr-FR" dirty="0" err="1"/>
              <a:t>built</a:t>
            </a:r>
            <a:r>
              <a:rPr lang="fr-FR" dirty="0"/>
              <a:t> </a:t>
            </a:r>
            <a:r>
              <a:rPr lang="fr-FR" dirty="0" err="1"/>
              <a:t>before</a:t>
            </a:r>
            <a:r>
              <a:rPr lang="fr-FR" dirty="0"/>
              <a:t> </a:t>
            </a:r>
            <a:r>
              <a:rPr lang="fr-FR" dirty="0" err="1"/>
              <a:t>stainless</a:t>
            </a:r>
            <a:r>
              <a:rPr lang="fr-FR" dirty="0"/>
              <a:t> </a:t>
            </a:r>
            <a:r>
              <a:rPr lang="fr-FR" dirty="0" err="1"/>
              <a:t>steel</a:t>
            </a:r>
            <a:r>
              <a:rPr lang="fr-FR" dirty="0"/>
              <a:t> </a:t>
            </a:r>
            <a:r>
              <a:rPr lang="fr-FR" dirty="0" err="1"/>
              <a:t>was</a:t>
            </a:r>
            <a:r>
              <a:rPr lang="fr-FR" dirty="0"/>
              <a:t> </a:t>
            </a:r>
            <a:r>
              <a:rPr lang="fr-FR" dirty="0" err="1"/>
              <a:t>invented</a:t>
            </a:r>
            <a:r>
              <a:rPr lang="fr-FR" dirty="0"/>
              <a:t>…and </a:t>
            </a:r>
            <a:r>
              <a:rPr lang="fr-FR" dirty="0" err="1"/>
              <a:t>it</a:t>
            </a:r>
            <a:r>
              <a:rPr lang="fr-FR" dirty="0"/>
              <a:t> </a:t>
            </a:r>
            <a:r>
              <a:rPr lang="fr-FR" dirty="0" err="1"/>
              <a:t>was</a:t>
            </a:r>
            <a:r>
              <a:rPr lang="fr-FR" dirty="0"/>
              <a:t> </a:t>
            </a:r>
            <a:r>
              <a:rPr lang="fr-FR" dirty="0" err="1"/>
              <a:t>supposed</a:t>
            </a:r>
            <a:r>
              <a:rPr lang="fr-FR" dirty="0"/>
              <a:t> to </a:t>
            </a:r>
            <a:r>
              <a:rPr lang="fr-FR" dirty="0" err="1"/>
              <a:t>be</a:t>
            </a:r>
            <a:r>
              <a:rPr lang="fr-FR" dirty="0"/>
              <a:t> a </a:t>
            </a:r>
            <a:r>
              <a:rPr lang="fr-FR" dirty="0" err="1"/>
              <a:t>temporary</a:t>
            </a:r>
            <a:r>
              <a:rPr lang="fr-FR" dirty="0"/>
              <a:t> structure, but the public </a:t>
            </a:r>
            <a:r>
              <a:rPr lang="fr-FR" dirty="0" err="1"/>
              <a:t>loved</a:t>
            </a:r>
            <a:r>
              <a:rPr lang="fr-FR" dirty="0"/>
              <a:t> </a:t>
            </a:r>
            <a:r>
              <a:rPr lang="fr-FR" dirty="0" err="1"/>
              <a:t>it</a:t>
            </a:r>
            <a:r>
              <a:rPr lang="fr-FR" dirty="0"/>
              <a:t> !</a:t>
            </a:r>
          </a:p>
        </p:txBody>
      </p:sp>
      <p:sp>
        <p:nvSpPr>
          <p:cNvPr id="4" name="Slide Number Placeholder 3"/>
          <p:cNvSpPr>
            <a:spLocks noGrp="1"/>
          </p:cNvSpPr>
          <p:nvPr>
            <p:ph type="sldNum" sz="quarter" idx="12"/>
          </p:nvPr>
        </p:nvSpPr>
        <p:spPr/>
        <p:txBody>
          <a:bodyPr/>
          <a:lstStyle/>
          <a:p>
            <a:fld id="{1DC9DC11-BD25-480D-811A-D8D5A6A2F056}" type="slidenum">
              <a:rPr lang="fr-BE" smtClean="0"/>
              <a:t>17</a:t>
            </a:fld>
            <a:endParaRPr lang="fr-BE"/>
          </a:p>
        </p:txBody>
      </p:sp>
    </p:spTree>
    <p:extLst>
      <p:ext uri="{BB962C8B-B14F-4D97-AF65-F5344CB8AC3E}">
        <p14:creationId xmlns:p14="http://schemas.microsoft.com/office/powerpoint/2010/main" val="232143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08720"/>
            <a:ext cx="8229600" cy="1143000"/>
          </a:xfrm>
        </p:spPr>
        <p:txBody>
          <a:bodyPr>
            <a:noAutofit/>
          </a:bodyPr>
          <a:lstStyle/>
          <a:p>
            <a:r>
              <a:rPr lang="en-US" sz="3200" b="1" dirty="0"/>
              <a:t>Example:</a:t>
            </a:r>
            <a:br>
              <a:rPr lang="en-US" sz="3200" dirty="0"/>
            </a:br>
            <a:r>
              <a:rPr lang="en-US" sz="3200" dirty="0"/>
              <a:t>Comparison of the maintenance of 2 very well known bridges</a:t>
            </a:r>
            <a:r>
              <a:rPr lang="en-US" sz="3200" baseline="50000" dirty="0"/>
              <a:t>20, 21</a:t>
            </a:r>
            <a:endParaRPr lang="fr-BE" sz="3200" baseline="50000" dirty="0"/>
          </a:p>
        </p:txBody>
      </p:sp>
      <p:sp>
        <p:nvSpPr>
          <p:cNvPr id="3" name="Content Placeholder 2"/>
          <p:cNvSpPr>
            <a:spLocks noGrp="1"/>
          </p:cNvSpPr>
          <p:nvPr>
            <p:ph idx="1"/>
          </p:nvPr>
        </p:nvSpPr>
        <p:spPr>
          <a:xfrm>
            <a:off x="457200" y="1974540"/>
            <a:ext cx="8229600" cy="2908920"/>
          </a:xfrm>
        </p:spPr>
        <p:txBody>
          <a:bodyPr/>
          <a:lstStyle/>
          <a:p>
            <a:pPr marL="0" indent="0">
              <a:buNone/>
            </a:pPr>
            <a:endParaRPr lang="fr-FR" dirty="0"/>
          </a:p>
          <a:p>
            <a:r>
              <a:rPr lang="fr-FR" sz="3000" dirty="0"/>
              <a:t>Golden </a:t>
            </a:r>
            <a:r>
              <a:rPr lang="fr-FR" sz="3000" dirty="0" err="1"/>
              <a:t>Gate</a:t>
            </a:r>
            <a:r>
              <a:rPr lang="fr-FR" sz="3000" dirty="0"/>
              <a:t> Bridge in San Francisco</a:t>
            </a:r>
          </a:p>
          <a:p>
            <a:r>
              <a:rPr lang="fr-FR" sz="3000" dirty="0" err="1"/>
              <a:t>Stonecutter’s</a:t>
            </a:r>
            <a:r>
              <a:rPr lang="fr-FR" sz="3000" dirty="0"/>
              <a:t> Bridge in Hong Kong</a:t>
            </a:r>
          </a:p>
          <a:p>
            <a:endParaRPr lang="fr-FR" dirty="0"/>
          </a:p>
          <a:p>
            <a:pPr marL="0" indent="0">
              <a:buNone/>
            </a:pPr>
            <a:r>
              <a:rPr lang="fr-FR" sz="2800" dirty="0"/>
              <a:t>In the </a:t>
            </a:r>
            <a:r>
              <a:rPr lang="fr-FR" sz="2800" dirty="0" err="1"/>
              <a:t>next</a:t>
            </a:r>
            <a:r>
              <a:rPr lang="fr-FR" sz="2800" dirty="0"/>
              <a:t> 2 slides</a:t>
            </a:r>
          </a:p>
        </p:txBody>
      </p:sp>
    </p:spTree>
    <p:extLst>
      <p:ext uri="{BB962C8B-B14F-4D97-AF65-F5344CB8AC3E}">
        <p14:creationId xmlns:p14="http://schemas.microsoft.com/office/powerpoint/2010/main" val="344956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60" y="5425"/>
            <a:ext cx="8229600" cy="634082"/>
          </a:xfrm>
        </p:spPr>
        <p:txBody>
          <a:bodyPr>
            <a:normAutofit/>
          </a:bodyPr>
          <a:lstStyle/>
          <a:p>
            <a:r>
              <a:rPr lang="fr-FR" sz="2800" dirty="0"/>
              <a:t>The Golden </a:t>
            </a:r>
            <a:r>
              <a:rPr lang="fr-FR" sz="2800" dirty="0" err="1"/>
              <a:t>Gate</a:t>
            </a:r>
            <a:r>
              <a:rPr lang="fr-FR" sz="2800" dirty="0"/>
              <a:t> bridge  (1937), San Francisco</a:t>
            </a:r>
          </a:p>
        </p:txBody>
      </p:sp>
      <p:sp>
        <p:nvSpPr>
          <p:cNvPr id="3" name="Content Placeholder 2"/>
          <p:cNvSpPr>
            <a:spLocks noGrp="1"/>
          </p:cNvSpPr>
          <p:nvPr>
            <p:ph idx="1"/>
          </p:nvPr>
        </p:nvSpPr>
        <p:spPr>
          <a:xfrm>
            <a:off x="251519" y="4965106"/>
            <a:ext cx="8291264" cy="1879606"/>
          </a:xfrm>
        </p:spPr>
        <p:txBody>
          <a:bodyPr>
            <a:noAutofit/>
          </a:bodyPr>
          <a:lstStyle/>
          <a:p>
            <a:pPr marL="0" indent="0" algn="just">
              <a:buNone/>
            </a:pPr>
            <a:r>
              <a:rPr lang="en-US" sz="1600" dirty="0"/>
              <a:t>“a rugged group of </a:t>
            </a:r>
            <a:r>
              <a:rPr lang="en-US" sz="1600" b="1" dirty="0"/>
              <a:t>13 ironworkers </a:t>
            </a:r>
            <a:r>
              <a:rPr lang="en-US" sz="1600" dirty="0"/>
              <a:t>and </a:t>
            </a:r>
            <a:r>
              <a:rPr lang="en-US" sz="1600" b="1" dirty="0"/>
              <a:t>3 pusher ironworkers </a:t>
            </a:r>
            <a:r>
              <a:rPr lang="en-US" sz="1600" dirty="0"/>
              <a:t>along with and </a:t>
            </a:r>
            <a:r>
              <a:rPr lang="en-US" sz="1600" b="1" dirty="0"/>
              <a:t>28 painters</a:t>
            </a:r>
            <a:r>
              <a:rPr lang="en-US" sz="1600" dirty="0"/>
              <a:t>, </a:t>
            </a:r>
            <a:r>
              <a:rPr lang="en-US" sz="1600" b="1" dirty="0"/>
              <a:t>5 painter laborers</a:t>
            </a:r>
            <a:r>
              <a:rPr lang="en-US" sz="1600" dirty="0"/>
              <a:t>, and </a:t>
            </a:r>
            <a:r>
              <a:rPr lang="en-US" sz="1600" b="1" dirty="0"/>
              <a:t>a chief bridge painter </a:t>
            </a:r>
            <a:r>
              <a:rPr lang="en-US" sz="1600" dirty="0"/>
              <a:t>battle wind, sea air and fog, often suspended high above the Gate, to repair corroding steel.  Ironworkers replace corroding steel and rivets with high-strength steel bolts, make small fabrications for use on the Bridge, and assist painters with their rigging. Ironworkers also remove plates and bars to provide access for painters to the interiors of the columns and chords that make up the Bridge. Painters prepare all Bridge surfaces and repaint all corroded areas.”  </a:t>
            </a:r>
            <a:r>
              <a:rPr lang="en-US" sz="1600" baseline="30000" dirty="0"/>
              <a:t>20</a:t>
            </a:r>
          </a:p>
        </p:txBody>
      </p:sp>
      <p:sp>
        <p:nvSpPr>
          <p:cNvPr id="4" name="AutoShape 2" descr="http://guidepal.blob.core.windows.net/article-mainimages/aphoto49721.jpg"/>
          <p:cNvSpPr>
            <a:spLocks noChangeAspect="1" noChangeArrowheads="1"/>
          </p:cNvSpPr>
          <p:nvPr/>
        </p:nvSpPr>
        <p:spPr bwMode="auto">
          <a:xfrm>
            <a:off x="155575" y="-2065338"/>
            <a:ext cx="645795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4446"/>
            <a:ext cx="6591308"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rot="16200000">
            <a:off x="-789756" y="3462164"/>
            <a:ext cx="2544217" cy="461665"/>
          </a:xfrm>
          <a:prstGeom prst="rect">
            <a:avLst/>
          </a:prstGeom>
          <a:noFill/>
        </p:spPr>
        <p:txBody>
          <a:bodyPr wrap="square" rtlCol="0">
            <a:spAutoFit/>
          </a:bodyPr>
          <a:lstStyle/>
          <a:p>
            <a:r>
              <a:rPr lang="fr-FR" sz="2400" dirty="0"/>
              <a:t>  &lt;-  Maintenance </a:t>
            </a:r>
          </a:p>
        </p:txBody>
      </p:sp>
      <p:sp>
        <p:nvSpPr>
          <p:cNvPr id="6" name="Slide Number Placeholder 5"/>
          <p:cNvSpPr>
            <a:spLocks noGrp="1"/>
          </p:cNvSpPr>
          <p:nvPr>
            <p:ph type="sldNum" sz="quarter" idx="12"/>
          </p:nvPr>
        </p:nvSpPr>
        <p:spPr/>
        <p:txBody>
          <a:bodyPr/>
          <a:lstStyle/>
          <a:p>
            <a:fld id="{1DC9DC11-BD25-480D-811A-D8D5A6A2F056}" type="slidenum">
              <a:rPr lang="fr-BE" smtClean="0"/>
              <a:t>19</a:t>
            </a:fld>
            <a:endParaRPr lang="fr-BE"/>
          </a:p>
        </p:txBody>
      </p:sp>
    </p:spTree>
    <p:extLst>
      <p:ext uri="{BB962C8B-B14F-4D97-AF65-F5344CB8AC3E}">
        <p14:creationId xmlns:p14="http://schemas.microsoft.com/office/powerpoint/2010/main" val="203761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Introduction</a:t>
            </a:r>
            <a:br>
              <a:rPr lang="fr-FR"/>
            </a:br>
            <a:endParaRPr lang="fr-FR" dirty="0"/>
          </a:p>
        </p:txBody>
      </p:sp>
      <p:sp>
        <p:nvSpPr>
          <p:cNvPr id="3" name="Content Placeholder 2"/>
          <p:cNvSpPr>
            <a:spLocks noGrp="1"/>
          </p:cNvSpPr>
          <p:nvPr>
            <p:ph type="subTitle" idx="1"/>
          </p:nvPr>
        </p:nvSpPr>
        <p:spPr/>
        <p:txBody>
          <a:bodyPr/>
          <a:lstStyle/>
          <a:p>
            <a:r>
              <a:rPr lang="fr-FR"/>
              <a:t>Main materials used in architecture, building and construction </a:t>
            </a:r>
            <a:endParaRPr lang="fr-FR"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2</a:t>
            </a:fld>
            <a:endParaRPr lang="fr-BE"/>
          </a:p>
        </p:txBody>
      </p:sp>
    </p:spTree>
    <p:extLst>
      <p:ext uri="{BB962C8B-B14F-4D97-AF65-F5344CB8AC3E}">
        <p14:creationId xmlns:p14="http://schemas.microsoft.com/office/powerpoint/2010/main" val="262053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251519" y="4965105"/>
            <a:ext cx="8640961" cy="1656184"/>
          </a:xfrm>
        </p:spPr>
        <p:txBody>
          <a:bodyPr>
            <a:noAutofit/>
          </a:bodyPr>
          <a:lstStyle/>
          <a:p>
            <a:pPr algn="just"/>
            <a:r>
              <a:rPr lang="en-US" sz="1600" b="1" dirty="0"/>
              <a:t>Project details : </a:t>
            </a:r>
            <a:r>
              <a:rPr lang="en-US" sz="1600" dirty="0"/>
              <a:t>1,596m-long dual 3-lane high-level cable-stayed bridge, with a clear span of 1,018m. Typhoon resistant. </a:t>
            </a:r>
          </a:p>
          <a:p>
            <a:pPr algn="just"/>
            <a:r>
              <a:rPr lang="en-US" sz="1600" b="1" dirty="0"/>
              <a:t>Material : </a:t>
            </a:r>
            <a:r>
              <a:rPr lang="en-US" sz="1600" dirty="0"/>
              <a:t>Stainless Steel EN1.4462 (Duplex) plate with 450MPa yield stress used for the 	towers  above +175m to top (+295m) and for towers skin. </a:t>
            </a:r>
          </a:p>
          <a:p>
            <a:pPr algn="just"/>
            <a:r>
              <a:rPr lang="en-US" sz="1600" b="1" dirty="0"/>
              <a:t>Why stainless rather than C-steel:</a:t>
            </a:r>
            <a:r>
              <a:rPr lang="en-US" sz="1600" dirty="0"/>
              <a:t> designed for 120 years life in a hot and polluted seawater environment. Designed for no maintenance. </a:t>
            </a:r>
            <a:r>
              <a:rPr lang="en-US" sz="1600" baseline="30000" dirty="0"/>
              <a:t>21</a:t>
            </a:r>
          </a:p>
        </p:txBody>
      </p:sp>
      <p:pic>
        <p:nvPicPr>
          <p:cNvPr id="7" name="Picture 4" descr="http://img.xcitefun.net/users/2011/10/265824,xcitefun-stonecutters-bridge-1.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620688"/>
            <a:ext cx="5667871" cy="42509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7544" y="87312"/>
            <a:ext cx="8229600" cy="53337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fr-FR" sz="2800" b="0" dirty="0" err="1"/>
              <a:t>Stonecutter’s</a:t>
            </a:r>
            <a:r>
              <a:rPr lang="fr-FR" sz="2800" b="0" dirty="0"/>
              <a:t> bridge (2009), Hong Kong</a:t>
            </a:r>
          </a:p>
        </p:txBody>
      </p:sp>
      <p:sp>
        <p:nvSpPr>
          <p:cNvPr id="6" name="TextBox 5"/>
          <p:cNvSpPr txBox="1"/>
          <p:nvPr/>
        </p:nvSpPr>
        <p:spPr>
          <a:xfrm rot="16200000">
            <a:off x="-789756" y="3462164"/>
            <a:ext cx="2544217" cy="461665"/>
          </a:xfrm>
          <a:prstGeom prst="rect">
            <a:avLst/>
          </a:prstGeom>
          <a:noFill/>
        </p:spPr>
        <p:txBody>
          <a:bodyPr wrap="square" rtlCol="0">
            <a:spAutoFit/>
          </a:bodyPr>
          <a:lstStyle/>
          <a:p>
            <a:r>
              <a:rPr lang="fr-FR" sz="2400" dirty="0"/>
              <a:t>  &lt;-  Maintenance </a:t>
            </a:r>
          </a:p>
        </p:txBody>
      </p:sp>
      <p:sp>
        <p:nvSpPr>
          <p:cNvPr id="2" name="Slide Number Placeholder 1"/>
          <p:cNvSpPr>
            <a:spLocks noGrp="1"/>
          </p:cNvSpPr>
          <p:nvPr>
            <p:ph type="sldNum" sz="quarter" idx="12"/>
          </p:nvPr>
        </p:nvSpPr>
        <p:spPr/>
        <p:txBody>
          <a:bodyPr/>
          <a:lstStyle/>
          <a:p>
            <a:fld id="{1DC9DC11-BD25-480D-811A-D8D5A6A2F056}" type="slidenum">
              <a:rPr lang="fr-BE" smtClean="0"/>
              <a:t>20</a:t>
            </a:fld>
            <a:endParaRPr lang="fr-BE"/>
          </a:p>
        </p:txBody>
      </p:sp>
    </p:spTree>
    <p:extLst>
      <p:ext uri="{BB962C8B-B14F-4D97-AF65-F5344CB8AC3E}">
        <p14:creationId xmlns:p14="http://schemas.microsoft.com/office/powerpoint/2010/main" val="16816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fr-BE" dirty="0"/>
              <a:t>Main </a:t>
            </a:r>
            <a:r>
              <a:rPr lang="fr-BE" dirty="0" err="1"/>
              <a:t>references</a:t>
            </a:r>
            <a:endParaRPr lang="en-GB" dirty="0"/>
          </a:p>
        </p:txBody>
      </p:sp>
      <p:sp>
        <p:nvSpPr>
          <p:cNvPr id="3" name="Content Placeholder 2"/>
          <p:cNvSpPr>
            <a:spLocks noGrp="1"/>
          </p:cNvSpPr>
          <p:nvPr>
            <p:ph idx="1"/>
          </p:nvPr>
        </p:nvSpPr>
        <p:spPr>
          <a:xfrm>
            <a:off x="457200" y="980728"/>
            <a:ext cx="8229600" cy="5544616"/>
          </a:xfrm>
        </p:spPr>
        <p:txBody>
          <a:bodyPr>
            <a:noAutofit/>
          </a:bodyPr>
          <a:lstStyle/>
          <a:p>
            <a:pPr marL="514350" indent="-514350">
              <a:buFont typeface="+mj-lt"/>
              <a:buAutoNum type="arabicPeriod"/>
            </a:pPr>
            <a:r>
              <a:rPr lang="fr-FR" sz="1500" dirty="0">
                <a:hlinkClick r:id="rId2"/>
              </a:rPr>
              <a:t>https://worldstainless.org/</a:t>
            </a:r>
            <a:r>
              <a:rPr lang="fr-FR" sz="1500" dirty="0"/>
              <a:t> </a:t>
            </a:r>
          </a:p>
          <a:p>
            <a:pPr marL="514350" indent="-514350">
              <a:buFont typeface="+mj-lt"/>
              <a:buAutoNum type="arabicPeriod"/>
            </a:pPr>
            <a:r>
              <a:rPr lang="fr-FR" sz="1500" dirty="0"/>
              <a:t>(a) </a:t>
            </a:r>
            <a:r>
              <a:rPr lang="fr-FR" sz="1500" dirty="0">
                <a:solidFill>
                  <a:srgbClr val="FF0000"/>
                </a:solidFill>
                <a:hlinkClick r:id="rId3"/>
              </a:rPr>
              <a:t>http://www.hablakilns.com/the-brick-industry/the-brick-market/</a:t>
            </a:r>
            <a:r>
              <a:rPr lang="fr-FR" sz="1500" dirty="0">
                <a:solidFill>
                  <a:srgbClr val="FF0000"/>
                </a:solidFill>
              </a:rPr>
              <a:t> </a:t>
            </a:r>
            <a:br>
              <a:rPr lang="fr-FR" sz="1500" dirty="0">
                <a:solidFill>
                  <a:srgbClr val="FF0000"/>
                </a:solidFill>
              </a:rPr>
            </a:br>
            <a:r>
              <a:rPr lang="fr-FR" sz="1500" dirty="0"/>
              <a:t>(b)  </a:t>
            </a:r>
            <a:r>
              <a:rPr lang="fr-FR" sz="1500" dirty="0">
                <a:solidFill>
                  <a:srgbClr val="FF0000"/>
                </a:solidFill>
              </a:rPr>
              <a:t> </a:t>
            </a:r>
            <a:r>
              <a:rPr lang="fr-FR" sz="1500" dirty="0">
                <a:solidFill>
                  <a:srgbClr val="FF0000"/>
                </a:solidFill>
                <a:hlinkClick r:id="rId4"/>
              </a:rPr>
              <a:t>http://wiki.answers.com/Q/What_is_the_weight_of_a_red_clay_brick_in_Kilograms</a:t>
            </a:r>
            <a:r>
              <a:rPr lang="fr-FR" sz="1500" dirty="0">
                <a:solidFill>
                  <a:srgbClr val="FF0000"/>
                </a:solidFill>
              </a:rPr>
              <a:t> </a:t>
            </a:r>
          </a:p>
          <a:p>
            <a:pPr marL="514350" indent="-514350">
              <a:buFont typeface="+mj-lt"/>
              <a:buAutoNum type="arabicPeriod"/>
            </a:pPr>
            <a:r>
              <a:rPr lang="fr-FR" sz="1500" dirty="0"/>
              <a:t>CEM bureau </a:t>
            </a:r>
            <a:r>
              <a:rPr lang="fr-FR" sz="1500" dirty="0">
                <a:solidFill>
                  <a:srgbClr val="FF0000"/>
                </a:solidFill>
                <a:hlinkClick r:id="rId5"/>
              </a:rPr>
              <a:t>https://cembureau.eu/cement-101/key-facts-figures/</a:t>
            </a:r>
            <a:r>
              <a:rPr lang="fr-FR" sz="1500" dirty="0">
                <a:solidFill>
                  <a:srgbClr val="FF0000"/>
                </a:solidFill>
              </a:rPr>
              <a:t> </a:t>
            </a:r>
          </a:p>
          <a:p>
            <a:pPr marL="514350" indent="-514350">
              <a:buFont typeface="+mj-lt"/>
              <a:buAutoNum type="arabicPeriod"/>
            </a:pPr>
            <a:r>
              <a:rPr lang="fr-FR" sz="1500" dirty="0"/>
              <a:t>(a) </a:t>
            </a:r>
            <a:r>
              <a:rPr lang="en-US" sz="1500" u="sng" dirty="0">
                <a:hlinkClick r:id="rId6"/>
              </a:rPr>
              <a:t>https://www.worldsteel.org/</a:t>
            </a:r>
            <a:r>
              <a:rPr lang="en-US" sz="1500" u="sng" dirty="0"/>
              <a:t> </a:t>
            </a:r>
            <a:r>
              <a:rPr lang="fr-FR" sz="1500" dirty="0"/>
              <a:t>(b) </a:t>
            </a:r>
            <a:r>
              <a:rPr lang="en-US" sz="1500" u="sng" dirty="0">
                <a:hlinkClick r:id="rId7"/>
              </a:rPr>
              <a:t>www.globalcastingmagazine.com</a:t>
            </a:r>
            <a:endParaRPr lang="fr-FR" sz="1500" dirty="0"/>
          </a:p>
          <a:p>
            <a:pPr marL="514350" indent="-514350">
              <a:buFont typeface="+mj-lt"/>
              <a:buAutoNum type="arabicPeriod"/>
            </a:pPr>
            <a:r>
              <a:rPr lang="en-US" sz="1500" u="sng" dirty="0">
                <a:hlinkClick r:id="rId8"/>
              </a:rPr>
              <a:t>http://www.fao.org/faostat/en/#data/FO</a:t>
            </a:r>
            <a:r>
              <a:rPr lang="fr-FR" sz="1500" dirty="0"/>
              <a:t> </a:t>
            </a:r>
          </a:p>
          <a:p>
            <a:pPr marL="514350" indent="-514350">
              <a:buFont typeface="+mj-lt"/>
              <a:buAutoNum type="arabicPeriod"/>
            </a:pPr>
            <a:r>
              <a:rPr lang="fr-FR" sz="1500" dirty="0">
                <a:hlinkClick r:id="rId9"/>
              </a:rPr>
              <a:t>https://www.plasticseurope.org/en/resources/market-data</a:t>
            </a:r>
            <a:endParaRPr lang="fr-FR" sz="1500" dirty="0"/>
          </a:p>
          <a:p>
            <a:pPr marL="514350" indent="-514350">
              <a:buFont typeface="+mj-lt"/>
              <a:buAutoNum type="arabicPeriod"/>
            </a:pPr>
            <a:r>
              <a:rPr lang="fr-FR" sz="1500" dirty="0"/>
              <a:t>(a) </a:t>
            </a:r>
            <a:r>
              <a:rPr lang="fr-FR" sz="1500" dirty="0">
                <a:hlinkClick r:id="rId10"/>
              </a:rPr>
              <a:t> http://www.glassforeurope.com/en/industry/global-market-structure.php</a:t>
            </a:r>
            <a:r>
              <a:rPr lang="fr-FR" sz="1500" dirty="0"/>
              <a:t>    (b) </a:t>
            </a:r>
            <a:r>
              <a:rPr lang="fr-FR" sz="1500" dirty="0">
                <a:hlinkClick r:id="rId11"/>
              </a:rPr>
              <a:t>https://www.statista.com/statistics/609964/flat-glass-market-key-info-globally-projection/</a:t>
            </a:r>
            <a:r>
              <a:rPr lang="fr-FR" sz="1500" dirty="0"/>
              <a:t> </a:t>
            </a:r>
          </a:p>
          <a:p>
            <a:pPr marL="514350" indent="-514350">
              <a:buFont typeface="+mj-lt"/>
              <a:buAutoNum type="arabicPeriod"/>
            </a:pPr>
            <a:r>
              <a:rPr lang="fr-FR" sz="1500" dirty="0">
                <a:hlinkClick r:id="rId12"/>
              </a:rPr>
              <a:t>http://www.world-aluminium.org/statistics/primary-aluminium-production/</a:t>
            </a:r>
            <a:r>
              <a:rPr lang="fr-FR" sz="1500" dirty="0"/>
              <a:t> </a:t>
            </a:r>
          </a:p>
          <a:p>
            <a:pPr marL="514350" indent="-514350">
              <a:buFont typeface="+mj-lt"/>
              <a:buAutoNum type="arabicPeriod"/>
            </a:pPr>
            <a:r>
              <a:rPr lang="en-GB" sz="1500" dirty="0">
                <a:hlinkClick r:id="rId13"/>
              </a:rPr>
              <a:t>https://www.worldstainless.org/statistics/stainless-steel-meltshop-production/</a:t>
            </a:r>
            <a:endParaRPr lang="en-GB" sz="1500" dirty="0"/>
          </a:p>
          <a:p>
            <a:pPr marL="514350" indent="-514350">
              <a:buFont typeface="+mj-lt"/>
              <a:buAutoNum type="arabicPeriod"/>
            </a:pPr>
            <a:r>
              <a:rPr lang="fr-FR" sz="1500" dirty="0">
                <a:hlinkClick r:id="rId14"/>
              </a:rPr>
              <a:t>http://www.withbotheyesopen.com/</a:t>
            </a:r>
            <a:r>
              <a:rPr lang="fr-FR" sz="1500" dirty="0"/>
              <a:t>  </a:t>
            </a:r>
          </a:p>
          <a:p>
            <a:pPr marL="514350" indent="-514350">
              <a:buFont typeface="+mj-lt"/>
              <a:buAutoNum type="arabicPeriod"/>
            </a:pPr>
            <a:r>
              <a:rPr lang="de-DE" sz="1500" dirty="0">
                <a:hlinkClick r:id="rId15"/>
              </a:rPr>
              <a:t>http://www.ssina.com/overview/markets.html</a:t>
            </a:r>
            <a:r>
              <a:rPr lang="de-DE" sz="1500" dirty="0"/>
              <a:t> </a:t>
            </a:r>
          </a:p>
          <a:p>
            <a:pPr marL="514350" indent="-514350">
              <a:buFont typeface="+mj-lt"/>
              <a:buAutoNum type="arabicPeriod"/>
            </a:pPr>
            <a:r>
              <a:rPr lang="en-US" sz="1500" dirty="0">
                <a:hlinkClick r:id="rId16"/>
              </a:rPr>
              <a:t>http://www-mdp.eng.cam.ac.uk/web/library/enginfo/cueddatabooks/materials.pdf</a:t>
            </a:r>
            <a:r>
              <a:rPr lang="en-US" sz="1500" dirty="0"/>
              <a:t>  </a:t>
            </a:r>
            <a:endParaRPr lang="de-DE" sz="1500" dirty="0"/>
          </a:p>
          <a:p>
            <a:pPr marL="514350" indent="-514350">
              <a:buFont typeface="+mj-lt"/>
              <a:buAutoNum type="arabicPeriod"/>
            </a:pPr>
            <a:r>
              <a:rPr lang="en-US" sz="1500" dirty="0">
                <a:hlinkClick r:id="rId17"/>
              </a:rPr>
              <a:t>http://www.nickelinstitute.org/~/Media/Files/TechnicalLiterature/CapabilitiesandLimitationsofArchitecturalMetalsandMetalsforCorrosionResistanceI_14057a_.pdf</a:t>
            </a:r>
            <a:r>
              <a:rPr lang="en-US" sz="1500" dirty="0"/>
              <a:t> </a:t>
            </a:r>
            <a:endParaRPr lang="de-DE" sz="1500" dirty="0">
              <a:hlinkClick r:id="rId18"/>
            </a:endParaRPr>
          </a:p>
          <a:p>
            <a:pPr marL="514350" indent="-514350">
              <a:buFont typeface="+mj-lt"/>
              <a:buAutoNum type="arabicPeriod"/>
            </a:pPr>
            <a:r>
              <a:rPr lang="de-DE" sz="1500" dirty="0">
                <a:hlinkClick r:id="rId18"/>
              </a:rPr>
              <a:t>http://www.aperam.com/</a:t>
            </a:r>
          </a:p>
          <a:p>
            <a:pPr marL="514350" indent="-514350">
              <a:buFont typeface="+mj-lt"/>
              <a:buAutoNum type="arabicPeriod"/>
            </a:pPr>
            <a:r>
              <a:rPr lang="de-DE" sz="1500" dirty="0">
                <a:hlinkClick r:id="rId18"/>
              </a:rPr>
              <a:t>Wikipedia</a:t>
            </a:r>
          </a:p>
          <a:p>
            <a:pPr marL="514350" indent="-514350">
              <a:buFont typeface="+mj-lt"/>
              <a:buAutoNum type="arabicPeriod"/>
            </a:pPr>
            <a:r>
              <a:rPr lang="en-US" sz="1500" dirty="0">
                <a:hlinkClick r:id="rId19"/>
              </a:rPr>
              <a:t>https://european-aluminium.eu/media/1310/en-metals-for-buildings-essential-fully-recyclable.pdf</a:t>
            </a:r>
            <a:r>
              <a:rPr lang="en-US" sz="1500" dirty="0"/>
              <a:t> </a:t>
            </a:r>
            <a:endParaRPr lang="en-GB" sz="1500"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21</a:t>
            </a:fld>
            <a:endParaRPr lang="fr-BE"/>
          </a:p>
        </p:txBody>
      </p:sp>
    </p:spTree>
    <p:extLst>
      <p:ext uri="{BB962C8B-B14F-4D97-AF65-F5344CB8AC3E}">
        <p14:creationId xmlns:p14="http://schemas.microsoft.com/office/powerpoint/2010/main" val="187639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Main references (Cont’d)</a:t>
            </a:r>
            <a:endParaRPr lang="en-GB" dirty="0"/>
          </a:p>
        </p:txBody>
      </p:sp>
      <p:sp>
        <p:nvSpPr>
          <p:cNvPr id="3" name="Content Placeholder 2"/>
          <p:cNvSpPr>
            <a:spLocks noGrp="1"/>
          </p:cNvSpPr>
          <p:nvPr>
            <p:ph idx="1"/>
          </p:nvPr>
        </p:nvSpPr>
        <p:spPr>
          <a:xfrm>
            <a:off x="457200" y="1556792"/>
            <a:ext cx="8229600" cy="3268960"/>
          </a:xfrm>
        </p:spPr>
        <p:txBody>
          <a:bodyPr>
            <a:normAutofit/>
          </a:bodyPr>
          <a:lstStyle/>
          <a:p>
            <a:pPr marL="514350" indent="-514350">
              <a:buFont typeface="+mj-lt"/>
              <a:buAutoNum type="arabicPeriod" startAt="17"/>
            </a:pPr>
            <a:r>
              <a:rPr lang="de-DE" sz="1500" dirty="0"/>
              <a:t>US Federal Highway </a:t>
            </a:r>
            <a:r>
              <a:rPr lang="de-DE" sz="1500" dirty="0" err="1"/>
              <a:t>administration</a:t>
            </a:r>
            <a:r>
              <a:rPr lang="de-DE" sz="1500" dirty="0"/>
              <a:t> </a:t>
            </a:r>
            <a:r>
              <a:rPr lang="de-DE" sz="1500" dirty="0" err="1"/>
              <a:t>reports</a:t>
            </a:r>
            <a:r>
              <a:rPr lang="de-DE" sz="1500" dirty="0"/>
              <a:t> FHWA-RD-01-156 </a:t>
            </a:r>
            <a:r>
              <a:rPr lang="de-DE" sz="1500" dirty="0" err="1"/>
              <a:t>and</a:t>
            </a:r>
            <a:r>
              <a:rPr lang="de-DE" sz="1500" dirty="0"/>
              <a:t> 157  </a:t>
            </a:r>
            <a:r>
              <a:rPr lang="de-DE" sz="1500" dirty="0">
                <a:hlinkClick r:id="rId2"/>
              </a:rPr>
              <a:t>www.corrosioncost.com</a:t>
            </a:r>
            <a:r>
              <a:rPr lang="de-DE" sz="1500" dirty="0"/>
              <a:t> </a:t>
            </a:r>
          </a:p>
          <a:p>
            <a:pPr marL="514350" indent="-514350">
              <a:buFont typeface="+mj-lt"/>
              <a:buAutoNum type="arabicPeriod" startAt="17"/>
            </a:pPr>
            <a:r>
              <a:rPr lang="de-DE" sz="1500" dirty="0"/>
              <a:t>a) </a:t>
            </a:r>
            <a:r>
              <a:rPr lang="de-DE" sz="1500" dirty="0">
                <a:hlinkClick r:id="rId3"/>
              </a:rPr>
              <a:t>https://www.toureiffel.paris/en </a:t>
            </a:r>
            <a:r>
              <a:rPr lang="de-DE" sz="1500" dirty="0"/>
              <a:t>  b) </a:t>
            </a:r>
            <a:r>
              <a:rPr lang="de-DE" sz="1500" dirty="0">
                <a:hlinkClick r:id="rId4"/>
              </a:rPr>
              <a:t>http://corrosion-doctors.org/Landmarks/Eiffel.htm</a:t>
            </a:r>
            <a:r>
              <a:rPr lang="de-DE" sz="1500" dirty="0"/>
              <a:t> </a:t>
            </a:r>
          </a:p>
          <a:p>
            <a:pPr marL="514350" indent="-514350">
              <a:buFont typeface="+mj-lt"/>
              <a:buAutoNum type="arabicPeriod" startAt="17"/>
            </a:pPr>
            <a:r>
              <a:rPr lang="de-DE" sz="1500" dirty="0"/>
              <a:t>a)  </a:t>
            </a:r>
            <a:r>
              <a:rPr lang="de-DE" sz="1500" dirty="0">
                <a:hlinkClick r:id="rId5"/>
              </a:rPr>
              <a:t>http://en.wikipedia.org/wiki/Chrysler_Building</a:t>
            </a:r>
            <a:r>
              <a:rPr lang="de-DE" sz="1500" dirty="0"/>
              <a:t>  b) </a:t>
            </a:r>
            <a:r>
              <a:rPr lang="en-US" sz="1500" dirty="0">
                <a:hlinkClick r:id="rId6"/>
              </a:rPr>
              <a:t>https://www.nickelinstitute.org/library/?opt_perpage=20&amp;opt_layout=grid&amp;searchTerm=11023&amp;page=1</a:t>
            </a:r>
            <a:r>
              <a:rPr lang="en-US" sz="1500" dirty="0"/>
              <a:t>  </a:t>
            </a:r>
          </a:p>
          <a:p>
            <a:pPr marL="514350" indent="-514350">
              <a:buFont typeface="+mj-lt"/>
              <a:buAutoNum type="arabicPeriod" startAt="17"/>
            </a:pPr>
            <a:r>
              <a:rPr lang="fr-FR" sz="1500" dirty="0">
                <a:hlinkClick r:id="rId7"/>
              </a:rPr>
              <a:t>http://goldengatebridge.org/research/facts.php#IronworkersPainters</a:t>
            </a:r>
            <a:r>
              <a:rPr lang="fr-FR" sz="1500" dirty="0"/>
              <a:t> </a:t>
            </a:r>
          </a:p>
          <a:p>
            <a:pPr marL="514350" indent="-514350">
              <a:spcBef>
                <a:spcPts val="600"/>
              </a:spcBef>
              <a:buFont typeface="+mj-lt"/>
              <a:buAutoNum type="arabicPeriod" startAt="17"/>
            </a:pPr>
            <a:r>
              <a:rPr lang="en-US" sz="1500" dirty="0">
                <a:hlinkClick r:id="rId8"/>
              </a:rPr>
              <a:t>https://www.worldstainless.org/files/issf/non-image-files/PDF/Structural/Stonecutters_Bridge_Towers.pdf</a:t>
            </a:r>
            <a:endParaRPr lang="en-US" sz="1500" dirty="0"/>
          </a:p>
          <a:p>
            <a:pPr marL="514350" indent="-514350">
              <a:spcBef>
                <a:spcPts val="600"/>
              </a:spcBef>
              <a:buFont typeface="+mj-lt"/>
              <a:buAutoNum type="arabicPeriod" startAt="17"/>
            </a:pPr>
            <a:r>
              <a:rPr lang="en-US" sz="1500" dirty="0">
                <a:hlinkClick r:id="rId9"/>
              </a:rPr>
              <a:t>https://www.worldstainless.org/Files/issf/non-image-files/PDF/ISSF_Stainless_Steel_in_Figures_2019_English_public_version.pdf</a:t>
            </a:r>
            <a:endParaRPr lang="en-US" sz="1500"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22</a:t>
            </a:fld>
            <a:endParaRPr lang="fr-BE"/>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60000"/>
              </a:lnSpc>
              <a:spcBef>
                <a:spcPct val="0"/>
              </a:spcBef>
              <a:spcAft>
                <a:spcPct val="0"/>
              </a:spcAft>
              <a:buClrTx/>
              <a:buSzTx/>
              <a:buFontTx/>
              <a:buChar char="•"/>
              <a:tabLst/>
            </a:pPr>
            <a:r>
              <a:rPr kumimoji="0" lang="en-US" altLang="en-US" sz="900" b="0" i="0" u="none" strike="noStrike" cap="none" normalizeH="0" baseline="0">
                <a:ln>
                  <a:noFill/>
                </a:ln>
                <a:solidFill>
                  <a:srgbClr val="EFEFFF"/>
                </a:solidFill>
                <a:effectLst/>
                <a:latin typeface="Verdana" panose="020B0604030504040204" pitchFamily="34" charset="0"/>
              </a:rPr>
              <a:t>http://www.corrosioncost.com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160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Thank you</a:t>
            </a:r>
            <a:endParaRPr lang="fr-FR" dirty="0"/>
          </a:p>
        </p:txBody>
      </p:sp>
      <p:sp>
        <p:nvSpPr>
          <p:cNvPr id="4" name="Content Placeholder 3">
            <a:extLst>
              <a:ext uri="{FF2B5EF4-FFF2-40B4-BE49-F238E27FC236}">
                <a16:creationId xmlns:a16="http://schemas.microsoft.com/office/drawing/2014/main" id="{E9E4C1E0-7D1D-4A4D-B605-B776AFC338F4}"/>
              </a:ext>
            </a:extLst>
          </p:cNvPr>
          <p:cNvSpPr>
            <a:spLocks noGrp="1"/>
          </p:cNvSpPr>
          <p:nvPr>
            <p:ph idx="1"/>
          </p:nvPr>
        </p:nvSpPr>
        <p:spPr/>
        <p:txBody>
          <a:bodyPr/>
          <a:lstStyle/>
          <a:p>
            <a:pPr marL="0" indent="0">
              <a:buNone/>
            </a:pPr>
            <a:r>
              <a:rPr lang="en-GB" dirty="0"/>
              <a:t>Test your knowledge of stainless steel here:</a:t>
            </a:r>
          </a:p>
          <a:p>
            <a:pPr marL="0" indent="0">
              <a:buNone/>
            </a:pPr>
            <a:r>
              <a:rPr lang="en-GB" dirty="0">
                <a:hlinkClick r:id="rId2"/>
              </a:rPr>
              <a:t>https://www.surveymonkey.com/r/3BVK2X6</a:t>
            </a:r>
            <a:endParaRPr lang="en-GB" dirty="0"/>
          </a:p>
        </p:txBody>
      </p:sp>
      <p:sp>
        <p:nvSpPr>
          <p:cNvPr id="3" name="Slide Number Placeholder 2"/>
          <p:cNvSpPr>
            <a:spLocks noGrp="1"/>
          </p:cNvSpPr>
          <p:nvPr>
            <p:ph type="sldNum" sz="quarter" idx="12"/>
          </p:nvPr>
        </p:nvSpPr>
        <p:spPr/>
        <p:txBody>
          <a:bodyPr/>
          <a:lstStyle/>
          <a:p>
            <a:fld id="{1DC9DC11-BD25-480D-811A-D8D5A6A2F056}" type="slidenum">
              <a:rPr lang="fr-BE" smtClean="0"/>
              <a:t>23</a:t>
            </a:fld>
            <a:endParaRPr lang="fr-BE"/>
          </a:p>
        </p:txBody>
      </p:sp>
    </p:spTree>
    <p:extLst>
      <p:ext uri="{BB962C8B-B14F-4D97-AF65-F5344CB8AC3E}">
        <p14:creationId xmlns:p14="http://schemas.microsoft.com/office/powerpoint/2010/main" val="118277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18" y="7099"/>
            <a:ext cx="7252726" cy="485456"/>
          </a:xfrm>
        </p:spPr>
        <p:txBody>
          <a:bodyPr>
            <a:normAutofit fontScale="90000"/>
          </a:bodyPr>
          <a:lstStyle/>
          <a:p>
            <a:r>
              <a:rPr lang="fr-FR" sz="2800" dirty="0">
                <a:solidFill>
                  <a:srgbClr val="0070C0"/>
                </a:solidFill>
              </a:rPr>
              <a:t>Relative use of the main building </a:t>
            </a:r>
            <a:r>
              <a:rPr lang="fr-FR" sz="2800" dirty="0" err="1">
                <a:solidFill>
                  <a:srgbClr val="0070C0"/>
                </a:solidFill>
              </a:rPr>
              <a:t>materials</a:t>
            </a:r>
            <a:r>
              <a:rPr lang="fr-FR" sz="2800" dirty="0">
                <a:solidFill>
                  <a:srgbClr val="0070C0"/>
                </a:solidFill>
              </a:rPr>
              <a:t> </a:t>
            </a:r>
            <a:r>
              <a:rPr lang="fr-FR" sz="2800" dirty="0" err="1">
                <a:solidFill>
                  <a:srgbClr val="0070C0"/>
                </a:solidFill>
              </a:rPr>
              <a:t>today</a:t>
            </a:r>
            <a:endParaRPr lang="fr-FR" sz="2800"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5360941"/>
              </p:ext>
            </p:extLst>
          </p:nvPr>
        </p:nvGraphicFramePr>
        <p:xfrm>
          <a:off x="395536" y="620688"/>
          <a:ext cx="8424936" cy="5927638"/>
        </p:xfrm>
        <a:graphic>
          <a:graphicData uri="http://schemas.openxmlformats.org/drawingml/2006/table">
            <a:tbl>
              <a:tblPr firstRow="1" bandRow="1">
                <a:tableStyleId>{9DCAF9ED-07DC-4A11-8D7F-57B35C25682E}</a:tableStyleId>
              </a:tblPr>
              <a:tblGrid>
                <a:gridCol w="216024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898056">
                  <a:extLst>
                    <a:ext uri="{9D8B030D-6E8A-4147-A177-3AD203B41FA5}">
                      <a16:colId xmlns:a16="http://schemas.microsoft.com/office/drawing/2014/main" val="20002"/>
                    </a:ext>
                  </a:extLst>
                </a:gridCol>
                <a:gridCol w="3854472">
                  <a:extLst>
                    <a:ext uri="{9D8B030D-6E8A-4147-A177-3AD203B41FA5}">
                      <a16:colId xmlns:a16="http://schemas.microsoft.com/office/drawing/2014/main" val="20003"/>
                    </a:ext>
                  </a:extLst>
                </a:gridCol>
              </a:tblGrid>
              <a:tr h="720080">
                <a:tc>
                  <a:txBody>
                    <a:bodyPr/>
                    <a:lstStyle/>
                    <a:p>
                      <a:r>
                        <a:rPr lang="fr-BE" sz="1800" dirty="0" err="1"/>
                        <a:t>Materials</a:t>
                      </a:r>
                      <a:endParaRPr lang="fr-BE" sz="1800" dirty="0"/>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World Production</a:t>
                      </a:r>
                    </a:p>
                    <a:p>
                      <a:pPr algn="ctr">
                        <a:lnSpc>
                          <a:spcPct val="115000"/>
                        </a:lnSpc>
                        <a:spcAft>
                          <a:spcPts val="0"/>
                        </a:spcAft>
                      </a:pPr>
                      <a:r>
                        <a:rPr lang="fr-BE" sz="1400" dirty="0">
                          <a:solidFill>
                            <a:srgbClr val="FF0000"/>
                          </a:solidFill>
                          <a:effectLst/>
                          <a:latin typeface="Calibri"/>
                          <a:ea typeface="Calibri"/>
                          <a:cs typeface="Times New Roman"/>
                        </a:rPr>
                        <a:t> </a:t>
                      </a:r>
                      <a:r>
                        <a:rPr lang="fr-BE" sz="1400" baseline="0" dirty="0">
                          <a:solidFill>
                            <a:srgbClr val="FF0000"/>
                          </a:solidFill>
                          <a:effectLst/>
                          <a:latin typeface="Calibri"/>
                          <a:ea typeface="Calibri"/>
                          <a:cs typeface="Times New Roman"/>
                        </a:rPr>
                        <a:t> </a:t>
                      </a:r>
                      <a:r>
                        <a:rPr lang="fr-BE" sz="1400" dirty="0">
                          <a:effectLst/>
                          <a:latin typeface="Calibri"/>
                          <a:ea typeface="Calibri"/>
                          <a:cs typeface="Times New Roman"/>
                        </a:rPr>
                        <a:t>*</a:t>
                      </a:r>
                    </a:p>
                  </a:txBody>
                  <a:tcPr/>
                </a:tc>
                <a:tc>
                  <a:txBody>
                    <a:bodyPr/>
                    <a:lstStyle/>
                    <a:p>
                      <a:pPr>
                        <a:lnSpc>
                          <a:spcPct val="115000"/>
                        </a:lnSpc>
                        <a:spcAft>
                          <a:spcPts val="0"/>
                        </a:spcAft>
                      </a:pPr>
                      <a:r>
                        <a:rPr lang="fr-FR" sz="1400" kern="1200" dirty="0" err="1">
                          <a:effectLst/>
                        </a:rPr>
                        <a:t>Average</a:t>
                      </a:r>
                      <a:r>
                        <a:rPr lang="fr-FR" sz="1400" kern="1200" dirty="0">
                          <a:effectLst/>
                        </a:rPr>
                        <a:t> </a:t>
                      </a:r>
                      <a:r>
                        <a:rPr lang="fr-FR" sz="1400" kern="1200" dirty="0" err="1">
                          <a:effectLst/>
                        </a:rPr>
                        <a:t>Density</a:t>
                      </a:r>
                      <a:endParaRPr lang="fr-BE" sz="1100" dirty="0">
                        <a:effectLst/>
                        <a:latin typeface="Calibri"/>
                        <a:ea typeface="Calibri"/>
                        <a:cs typeface="Times New Roman"/>
                      </a:endParaRPr>
                    </a:p>
                  </a:txBody>
                  <a:tcPr/>
                </a:tc>
                <a:tc>
                  <a:txBody>
                    <a:bodyPr/>
                    <a:lstStyle/>
                    <a:p>
                      <a:r>
                        <a:rPr lang="fr-FR" sz="1800" kern="1200" dirty="0" err="1">
                          <a:effectLst/>
                        </a:rPr>
                        <a:t>Remarks</a:t>
                      </a:r>
                      <a:endParaRPr lang="fr-BE" sz="1800" dirty="0"/>
                    </a:p>
                  </a:txBody>
                  <a:tcPr/>
                </a:tc>
                <a:extLst>
                  <a:ext uri="{0D108BD9-81ED-4DB2-BD59-A6C34878D82A}">
                    <a16:rowId xmlns:a16="http://schemas.microsoft.com/office/drawing/2014/main" val="10000"/>
                  </a:ext>
                </a:extLst>
              </a:tr>
              <a:tr h="495174">
                <a:tc>
                  <a:txBody>
                    <a:bodyPr/>
                    <a:lstStyle/>
                    <a:p>
                      <a:pPr>
                        <a:lnSpc>
                          <a:spcPct val="115000"/>
                        </a:lnSpc>
                        <a:spcAft>
                          <a:spcPts val="0"/>
                        </a:spcAft>
                      </a:pPr>
                      <a:r>
                        <a:rPr lang="fr-BE" sz="1400" baseline="0" dirty="0" err="1">
                          <a:effectLst/>
                          <a:latin typeface="Calibri"/>
                          <a:ea typeface="Calibri"/>
                          <a:cs typeface="Times New Roman"/>
                        </a:rPr>
                        <a:t>Rammed</a:t>
                      </a:r>
                      <a:r>
                        <a:rPr lang="fr-BE" sz="1400" baseline="0" dirty="0">
                          <a:effectLst/>
                          <a:latin typeface="Calibri"/>
                          <a:ea typeface="Calibri"/>
                          <a:cs typeface="Times New Roman"/>
                        </a:rPr>
                        <a:t> </a:t>
                      </a:r>
                      <a:r>
                        <a:rPr lang="fr-BE" sz="1400" baseline="0" dirty="0" err="1">
                          <a:effectLst/>
                          <a:latin typeface="Calibri"/>
                          <a:ea typeface="Calibri"/>
                          <a:cs typeface="Times New Roman"/>
                        </a:rPr>
                        <a:t>earth</a:t>
                      </a:r>
                      <a:r>
                        <a:rPr lang="fr-BE" sz="1400" i="1" baseline="0" dirty="0">
                          <a:effectLst/>
                          <a:latin typeface="Calibri"/>
                          <a:ea typeface="Calibri"/>
                          <a:cs typeface="Times New Roman"/>
                        </a:rPr>
                        <a:t>, pisé</a:t>
                      </a:r>
                    </a:p>
                  </a:txBody>
                  <a:tcPr/>
                </a:tc>
                <a:tc>
                  <a:txBody>
                    <a:bodyPr/>
                    <a:lstStyle/>
                    <a:p>
                      <a:pPr algn="ctr">
                        <a:lnSpc>
                          <a:spcPct val="115000"/>
                        </a:lnSpc>
                        <a:spcAft>
                          <a:spcPts val="0"/>
                        </a:spcAft>
                      </a:pPr>
                      <a:r>
                        <a:rPr lang="fr-BE" sz="1400" dirty="0">
                          <a:effectLst/>
                          <a:latin typeface="Calibri"/>
                          <a:ea typeface="Calibri"/>
                          <a:cs typeface="Times New Roman"/>
                        </a:rPr>
                        <a:t>na</a:t>
                      </a:r>
                    </a:p>
                  </a:txBody>
                  <a:tcPr/>
                </a:tc>
                <a:tc>
                  <a:txBody>
                    <a:bodyPr/>
                    <a:lstStyle/>
                    <a:p>
                      <a:pPr>
                        <a:lnSpc>
                          <a:spcPct val="115000"/>
                        </a:lnSpc>
                        <a:spcAft>
                          <a:spcPts val="0"/>
                        </a:spcAft>
                      </a:pPr>
                      <a:endParaRPr lang="fr-BE" sz="1100" dirty="0">
                        <a:effectLst/>
                        <a:latin typeface="Calibri"/>
                        <a:ea typeface="Calibri"/>
                        <a:cs typeface="Times New Roman"/>
                      </a:endParaRPr>
                    </a:p>
                  </a:txBody>
                  <a:tcPr/>
                </a:tc>
                <a:tc>
                  <a:txBody>
                    <a:bodyPr/>
                    <a:lstStyle/>
                    <a:p>
                      <a:pPr>
                        <a:lnSpc>
                          <a:spcPct val="115000"/>
                        </a:lnSpc>
                        <a:spcAft>
                          <a:spcPts val="0"/>
                        </a:spcAft>
                      </a:pPr>
                      <a:r>
                        <a:rPr lang="fr-BE" sz="1200" dirty="0" err="1">
                          <a:effectLst/>
                          <a:latin typeface="Calibri"/>
                          <a:ea typeface="Calibri"/>
                          <a:cs typeface="Times New Roman"/>
                        </a:rPr>
                        <a:t>Was</a:t>
                      </a:r>
                      <a:r>
                        <a:rPr lang="fr-BE" sz="1200" dirty="0">
                          <a:effectLst/>
                          <a:latin typeface="Calibri"/>
                          <a:ea typeface="Calibri"/>
                          <a:cs typeface="Times New Roman"/>
                        </a:rPr>
                        <a:t> </a:t>
                      </a:r>
                      <a:r>
                        <a:rPr lang="fr-BE" sz="1200" dirty="0" err="1">
                          <a:effectLst/>
                          <a:latin typeface="Calibri"/>
                          <a:ea typeface="Calibri"/>
                          <a:cs typeface="Times New Roman"/>
                        </a:rPr>
                        <a:t>used</a:t>
                      </a:r>
                      <a:r>
                        <a:rPr lang="fr-BE" sz="1200" dirty="0">
                          <a:effectLst/>
                          <a:latin typeface="Calibri"/>
                          <a:ea typeface="Calibri"/>
                          <a:cs typeface="Times New Roman"/>
                        </a:rPr>
                        <a:t> for </a:t>
                      </a:r>
                      <a:r>
                        <a:rPr lang="fr-BE" sz="1200" dirty="0" err="1">
                          <a:effectLst/>
                          <a:latin typeface="Calibri"/>
                          <a:ea typeface="Calibri"/>
                          <a:cs typeface="Times New Roman"/>
                        </a:rPr>
                        <a:t>traditional</a:t>
                      </a:r>
                      <a:r>
                        <a:rPr lang="fr-BE" sz="1200" dirty="0">
                          <a:effectLst/>
                          <a:latin typeface="Calibri"/>
                          <a:ea typeface="Calibri"/>
                          <a:cs typeface="Times New Roman"/>
                        </a:rPr>
                        <a:t> </a:t>
                      </a:r>
                      <a:r>
                        <a:rPr lang="fr-BE" sz="1200" dirty="0" err="1">
                          <a:effectLst/>
                          <a:latin typeface="Calibri"/>
                          <a:ea typeface="Calibri"/>
                          <a:cs typeface="Times New Roman"/>
                        </a:rPr>
                        <a:t>houses</a:t>
                      </a:r>
                      <a:r>
                        <a:rPr lang="fr-BE" sz="1200" dirty="0">
                          <a:effectLst/>
                          <a:latin typeface="Calibri"/>
                          <a:ea typeface="Calibri"/>
                          <a:cs typeface="Times New Roman"/>
                        </a:rPr>
                        <a:t> in </a:t>
                      </a:r>
                      <a:r>
                        <a:rPr lang="fr-BE" sz="1200" dirty="0" err="1">
                          <a:effectLst/>
                          <a:latin typeface="Calibri"/>
                          <a:ea typeface="Calibri"/>
                          <a:cs typeface="Times New Roman"/>
                        </a:rPr>
                        <a:t>Africa</a:t>
                      </a:r>
                      <a:r>
                        <a:rPr lang="fr-BE" sz="1200" dirty="0">
                          <a:effectLst/>
                          <a:latin typeface="Calibri"/>
                          <a:ea typeface="Calibri"/>
                          <a:cs typeface="Times New Roman"/>
                        </a:rPr>
                        <a:t> </a:t>
                      </a:r>
                      <a:r>
                        <a:rPr lang="fr-BE" sz="1200" dirty="0" err="1">
                          <a:effectLst/>
                          <a:latin typeface="Calibri"/>
                          <a:ea typeface="Calibri"/>
                          <a:cs typeface="Times New Roman"/>
                        </a:rPr>
                        <a:t>mostly</a:t>
                      </a:r>
                      <a:r>
                        <a:rPr lang="fr-BE" sz="1200" dirty="0">
                          <a:effectLst/>
                          <a:latin typeface="Calibri"/>
                          <a:ea typeface="Calibri"/>
                          <a:cs typeface="Times New Roman"/>
                        </a:rPr>
                        <a:t>.</a:t>
                      </a:r>
                    </a:p>
                    <a:p>
                      <a:pPr>
                        <a:lnSpc>
                          <a:spcPct val="115000"/>
                        </a:lnSpc>
                        <a:spcAft>
                          <a:spcPts val="0"/>
                        </a:spcAft>
                      </a:pPr>
                      <a:r>
                        <a:rPr lang="fr-BE" sz="1200" dirty="0" err="1">
                          <a:effectLst/>
                          <a:latin typeface="Calibri"/>
                          <a:ea typeface="Calibri"/>
                          <a:cs typeface="Times New Roman"/>
                        </a:rPr>
                        <a:t>Some</a:t>
                      </a:r>
                      <a:r>
                        <a:rPr lang="fr-BE" sz="1200" dirty="0">
                          <a:effectLst/>
                          <a:latin typeface="Calibri"/>
                          <a:ea typeface="Calibri"/>
                          <a:cs typeface="Times New Roman"/>
                        </a:rPr>
                        <a:t> </a:t>
                      </a:r>
                      <a:r>
                        <a:rPr lang="fr-BE" sz="1200" dirty="0" err="1">
                          <a:effectLst/>
                          <a:latin typeface="Calibri"/>
                          <a:ea typeface="Calibri"/>
                          <a:cs typeface="Times New Roman"/>
                        </a:rPr>
                        <a:t>renewed</a:t>
                      </a:r>
                      <a:r>
                        <a:rPr lang="fr-BE" sz="1200" dirty="0">
                          <a:effectLst/>
                          <a:latin typeface="Calibri"/>
                          <a:ea typeface="Calibri"/>
                          <a:cs typeface="Times New Roman"/>
                        </a:rPr>
                        <a:t> </a:t>
                      </a:r>
                      <a:r>
                        <a:rPr lang="fr-BE" sz="1200" dirty="0" err="1">
                          <a:effectLst/>
                          <a:latin typeface="Calibri"/>
                          <a:ea typeface="Calibri"/>
                          <a:cs typeface="Times New Roman"/>
                        </a:rPr>
                        <a:t>interest</a:t>
                      </a:r>
                      <a:r>
                        <a:rPr lang="fr-BE" sz="1200" dirty="0">
                          <a:effectLst/>
                          <a:latin typeface="Calibri"/>
                          <a:ea typeface="Calibri"/>
                          <a:cs typeface="Times New Roman"/>
                        </a:rPr>
                        <a:t> for </a:t>
                      </a:r>
                      <a:r>
                        <a:rPr lang="fr-BE" sz="1200" dirty="0" err="1">
                          <a:effectLst/>
                          <a:latin typeface="Calibri"/>
                          <a:ea typeface="Calibri"/>
                          <a:cs typeface="Times New Roman"/>
                        </a:rPr>
                        <a:t>its</a:t>
                      </a:r>
                      <a:r>
                        <a:rPr lang="fr-BE" sz="1200" dirty="0">
                          <a:effectLst/>
                          <a:latin typeface="Calibri"/>
                          <a:ea typeface="Calibri"/>
                          <a:cs typeface="Times New Roman"/>
                        </a:rPr>
                        <a:t> </a:t>
                      </a:r>
                      <a:r>
                        <a:rPr lang="fr-BE" sz="1200" dirty="0" err="1">
                          <a:effectLst/>
                          <a:latin typeface="Calibri"/>
                          <a:ea typeface="Calibri"/>
                          <a:cs typeface="Times New Roman"/>
                        </a:rPr>
                        <a:t>environmental</a:t>
                      </a:r>
                      <a:r>
                        <a:rPr lang="fr-BE" sz="1200" dirty="0">
                          <a:effectLst/>
                          <a:latin typeface="Calibri"/>
                          <a:ea typeface="Calibri"/>
                          <a:cs typeface="Times New Roman"/>
                        </a:rPr>
                        <a:t> </a:t>
                      </a:r>
                      <a:r>
                        <a:rPr lang="fr-BE" sz="1200" dirty="0" err="1">
                          <a:effectLst/>
                          <a:latin typeface="Calibri"/>
                          <a:ea typeface="Calibri"/>
                          <a:cs typeface="Times New Roman"/>
                        </a:rPr>
                        <a:t>properties</a:t>
                      </a:r>
                      <a:endParaRPr lang="fr-BE" sz="1200" dirty="0">
                        <a:effectLst/>
                        <a:latin typeface="Calibri"/>
                        <a:ea typeface="Calibri"/>
                        <a:cs typeface="Times New Roman"/>
                      </a:endParaRPr>
                    </a:p>
                  </a:txBody>
                  <a:tcPr/>
                </a:tc>
                <a:extLst>
                  <a:ext uri="{0D108BD9-81ED-4DB2-BD59-A6C34878D82A}">
                    <a16:rowId xmlns:a16="http://schemas.microsoft.com/office/drawing/2014/main" val="10001"/>
                  </a:ext>
                </a:extLst>
              </a:tr>
              <a:tr h="532612">
                <a:tc>
                  <a:txBody>
                    <a:bodyPr/>
                    <a:lstStyle/>
                    <a:p>
                      <a:pPr>
                        <a:lnSpc>
                          <a:spcPct val="115000"/>
                        </a:lnSpc>
                        <a:spcAft>
                          <a:spcPts val="0"/>
                        </a:spcAft>
                      </a:pPr>
                      <a:r>
                        <a:rPr lang="fr-FR" sz="1400" kern="1200" dirty="0">
                          <a:effectLst/>
                        </a:rPr>
                        <a:t>Bricks </a:t>
                      </a:r>
                      <a:r>
                        <a:rPr lang="fr-FR" sz="1400" kern="1200" baseline="50000" dirty="0">
                          <a:effectLst/>
                        </a:rPr>
                        <a:t>2   </a:t>
                      </a:r>
                      <a:r>
                        <a:rPr lang="fr-FR" sz="1100" kern="1200" baseline="0" dirty="0" err="1">
                          <a:effectLst/>
                          <a:latin typeface="Calibri"/>
                          <a:ea typeface="Calibri"/>
                          <a:cs typeface="Times New Roman"/>
                        </a:rPr>
                        <a:t>Traditional</a:t>
                      </a:r>
                      <a:r>
                        <a:rPr lang="fr-FR" sz="1100" kern="1200" baseline="0" dirty="0">
                          <a:effectLst/>
                          <a:latin typeface="Calibri"/>
                          <a:ea typeface="Calibri"/>
                          <a:cs typeface="Times New Roman"/>
                        </a:rPr>
                        <a:t> production </a:t>
                      </a:r>
                      <a:r>
                        <a:rPr lang="fr-FR" sz="1100" kern="1200" baseline="0" dirty="0" err="1">
                          <a:effectLst/>
                          <a:latin typeface="Calibri"/>
                          <a:ea typeface="Calibri"/>
                          <a:cs typeface="Times New Roman"/>
                        </a:rPr>
                        <a:t>is</a:t>
                      </a:r>
                      <a:r>
                        <a:rPr lang="fr-FR" sz="1100" kern="1200" baseline="0" dirty="0">
                          <a:effectLst/>
                          <a:latin typeface="Calibri"/>
                          <a:ea typeface="Calibri"/>
                          <a:cs typeface="Times New Roman"/>
                        </a:rPr>
                        <a:t> </a:t>
                      </a:r>
                      <a:r>
                        <a:rPr lang="fr-FR" sz="1100" kern="1200" baseline="0" dirty="0" err="1">
                          <a:effectLst/>
                          <a:latin typeface="Calibri"/>
                          <a:ea typeface="Calibri"/>
                          <a:cs typeface="Times New Roman"/>
                        </a:rPr>
                        <a:t>very</a:t>
                      </a:r>
                      <a:r>
                        <a:rPr lang="fr-FR" sz="1100" kern="1200" baseline="0" dirty="0">
                          <a:effectLst/>
                          <a:latin typeface="Calibri"/>
                          <a:ea typeface="Calibri"/>
                          <a:cs typeface="Times New Roman"/>
                        </a:rPr>
                        <a:t> </a:t>
                      </a:r>
                      <a:r>
                        <a:rPr lang="fr-FR" sz="1100" kern="1200" baseline="0" dirty="0" err="1">
                          <a:effectLst/>
                          <a:latin typeface="Calibri"/>
                          <a:ea typeface="Calibri"/>
                          <a:cs typeface="Times New Roman"/>
                        </a:rPr>
                        <a:t>polluting</a:t>
                      </a:r>
                      <a:r>
                        <a:rPr lang="fr-FR" sz="1100" kern="1200" baseline="0" dirty="0">
                          <a:effectLst/>
                          <a:latin typeface="Calibri"/>
                          <a:ea typeface="Calibri"/>
                          <a:cs typeface="Times New Roman"/>
                        </a:rPr>
                        <a:t> and </a:t>
                      </a:r>
                      <a:r>
                        <a:rPr lang="fr-FR" sz="1100" kern="1200" baseline="0" dirty="0" err="1">
                          <a:effectLst/>
                          <a:latin typeface="Calibri"/>
                          <a:ea typeface="Calibri"/>
                          <a:cs typeface="Times New Roman"/>
                        </a:rPr>
                        <a:t>unhealthy</a:t>
                      </a:r>
                      <a:endParaRPr lang="fr-BE" sz="1100" baseline="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4185</a:t>
                      </a:r>
                    </a:p>
                  </a:txBody>
                  <a:tcPr/>
                </a:tc>
                <a:tc>
                  <a:txBody>
                    <a:bodyPr/>
                    <a:lstStyle/>
                    <a:p>
                      <a:pPr>
                        <a:lnSpc>
                          <a:spcPct val="115000"/>
                        </a:lnSpc>
                        <a:spcAft>
                          <a:spcPts val="0"/>
                        </a:spcAft>
                      </a:pPr>
                      <a:r>
                        <a:rPr lang="fr-FR" sz="1400" kern="1200" dirty="0">
                          <a:effectLst/>
                        </a:rPr>
                        <a:t>2,0</a:t>
                      </a:r>
                      <a:endParaRPr lang="fr-BE" sz="1100" dirty="0">
                        <a:effectLst/>
                        <a:latin typeface="Calibri"/>
                        <a:ea typeface="Calibri"/>
                        <a:cs typeface="Times New Roman"/>
                      </a:endParaRPr>
                    </a:p>
                  </a:txBody>
                  <a:tcPr/>
                </a:tc>
                <a:tc>
                  <a:txBody>
                    <a:bodyPr/>
                    <a:lstStyle/>
                    <a:p>
                      <a:pPr>
                        <a:lnSpc>
                          <a:spcPct val="115000"/>
                        </a:lnSpc>
                        <a:spcAft>
                          <a:spcPts val="0"/>
                        </a:spcAft>
                      </a:pPr>
                      <a:r>
                        <a:rPr lang="fr-FR" sz="1200" kern="1200" dirty="0" err="1">
                          <a:effectLst/>
                        </a:rPr>
                        <a:t>Year</a:t>
                      </a:r>
                      <a:r>
                        <a:rPr lang="fr-FR" sz="1200" kern="1200" dirty="0">
                          <a:effectLst/>
                        </a:rPr>
                        <a:t> </a:t>
                      </a:r>
                      <a:r>
                        <a:rPr lang="fr-FR" sz="1200" kern="1200" dirty="0">
                          <a:solidFill>
                            <a:srgbClr val="00B050"/>
                          </a:solidFill>
                          <a:effectLst/>
                        </a:rPr>
                        <a:t>2017</a:t>
                      </a:r>
                    </a:p>
                    <a:p>
                      <a:pPr>
                        <a:lnSpc>
                          <a:spcPct val="115000"/>
                        </a:lnSpc>
                        <a:spcAft>
                          <a:spcPts val="0"/>
                        </a:spcAft>
                      </a:pPr>
                      <a:r>
                        <a:rPr lang="fr-FR" sz="1200" kern="1200" dirty="0">
                          <a:effectLst/>
                        </a:rPr>
                        <a:t>Of </a:t>
                      </a:r>
                      <a:r>
                        <a:rPr lang="fr-FR" sz="1200" kern="1200" dirty="0" err="1">
                          <a:effectLst/>
                        </a:rPr>
                        <a:t>which</a:t>
                      </a:r>
                      <a:r>
                        <a:rPr lang="fr-FR" sz="1200" kern="1200" dirty="0">
                          <a:effectLst/>
                        </a:rPr>
                        <a:t> 87% in Asia</a:t>
                      </a:r>
                      <a:endParaRPr lang="fr-BE" sz="1050" dirty="0">
                        <a:effectLst/>
                        <a:latin typeface="Calibri"/>
                        <a:ea typeface="Calibri"/>
                        <a:cs typeface="Times New Roman"/>
                      </a:endParaRPr>
                    </a:p>
                  </a:txBody>
                  <a:tcPr/>
                </a:tc>
                <a:extLst>
                  <a:ext uri="{0D108BD9-81ED-4DB2-BD59-A6C34878D82A}">
                    <a16:rowId xmlns:a16="http://schemas.microsoft.com/office/drawing/2014/main" val="10002"/>
                  </a:ext>
                </a:extLst>
              </a:tr>
              <a:tr h="495174">
                <a:tc>
                  <a:txBody>
                    <a:bodyPr/>
                    <a:lstStyle/>
                    <a:p>
                      <a:pPr>
                        <a:lnSpc>
                          <a:spcPct val="115000"/>
                        </a:lnSpc>
                        <a:spcAft>
                          <a:spcPts val="0"/>
                        </a:spcAft>
                      </a:pPr>
                      <a:r>
                        <a:rPr lang="fr-FR" sz="1400" kern="1200" dirty="0" err="1">
                          <a:effectLst/>
                        </a:rPr>
                        <a:t>Cement</a:t>
                      </a:r>
                      <a:r>
                        <a:rPr lang="fr-FR" sz="1400" kern="1200" dirty="0">
                          <a:effectLst/>
                        </a:rPr>
                        <a:t> </a:t>
                      </a:r>
                      <a:r>
                        <a:rPr lang="fr-FR" sz="1400" kern="1200" baseline="50000" dirty="0">
                          <a:effectLst/>
                        </a:rPr>
                        <a:t>3 </a:t>
                      </a:r>
                    </a:p>
                    <a:p>
                      <a:pPr>
                        <a:lnSpc>
                          <a:spcPct val="115000"/>
                        </a:lnSpc>
                        <a:spcAft>
                          <a:spcPts val="0"/>
                        </a:spcAft>
                      </a:pPr>
                      <a:endParaRPr lang="fr-BE" sz="1100" baseline="5000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3545</a:t>
                      </a:r>
                      <a:endParaRPr lang="fr-BE" sz="1400" baseline="30000" dirty="0">
                        <a:solidFill>
                          <a:srgbClr val="00B050"/>
                        </a:solidFill>
                        <a:effectLst/>
                        <a:latin typeface="Calibri"/>
                        <a:ea typeface="Calibri"/>
                        <a:cs typeface="Times New Roman"/>
                      </a:endParaRPr>
                    </a:p>
                  </a:txBody>
                  <a:tcPr/>
                </a:tc>
                <a:tc>
                  <a:txBody>
                    <a:bodyPr/>
                    <a:lstStyle/>
                    <a:p>
                      <a:pPr>
                        <a:lnSpc>
                          <a:spcPct val="115000"/>
                        </a:lnSpc>
                        <a:spcAft>
                          <a:spcPts val="0"/>
                        </a:spcAft>
                      </a:pPr>
                      <a:r>
                        <a:rPr lang="fr-FR" sz="1400" kern="1200" dirty="0">
                          <a:effectLst/>
                        </a:rPr>
                        <a:t>2,4**</a:t>
                      </a:r>
                      <a:endParaRPr lang="fr-BE" sz="1100" dirty="0">
                        <a:effectLst/>
                        <a:latin typeface="Calibri"/>
                        <a:ea typeface="Calibri"/>
                        <a:cs typeface="Times New Roman"/>
                      </a:endParaRPr>
                    </a:p>
                  </a:txBody>
                  <a:tcPr/>
                </a:tc>
                <a:tc>
                  <a:txBody>
                    <a:bodyPr/>
                    <a:lstStyle/>
                    <a:p>
                      <a:pPr>
                        <a:lnSpc>
                          <a:spcPct val="115000"/>
                        </a:lnSpc>
                        <a:spcAft>
                          <a:spcPts val="0"/>
                        </a:spcAft>
                      </a:pPr>
                      <a:r>
                        <a:rPr lang="en-US" sz="1200" kern="1200" dirty="0">
                          <a:effectLst/>
                        </a:rPr>
                        <a:t>(To obtain the figure for concrete multiply by 3-4)</a:t>
                      </a:r>
                      <a:endParaRPr lang="fr-BE" sz="1050" dirty="0">
                        <a:effectLst/>
                      </a:endParaRPr>
                    </a:p>
                    <a:p>
                      <a:pPr>
                        <a:lnSpc>
                          <a:spcPct val="115000"/>
                        </a:lnSpc>
                        <a:spcAft>
                          <a:spcPts val="0"/>
                        </a:spcAft>
                      </a:pPr>
                      <a:r>
                        <a:rPr lang="fr-FR" sz="1200" kern="1200" dirty="0">
                          <a:effectLst/>
                        </a:rPr>
                        <a:t>**</a:t>
                      </a:r>
                      <a:r>
                        <a:rPr lang="fr-FR" sz="1200" kern="1200" dirty="0" err="1">
                          <a:effectLst/>
                        </a:rPr>
                        <a:t>Concrete</a:t>
                      </a:r>
                      <a:r>
                        <a:rPr lang="fr-FR" sz="1200" kern="1200" dirty="0">
                          <a:effectLst/>
                        </a:rPr>
                        <a:t> </a:t>
                      </a:r>
                      <a:r>
                        <a:rPr lang="fr-FR" sz="1200" kern="1200" dirty="0" err="1">
                          <a:effectLst/>
                        </a:rPr>
                        <a:t>density</a:t>
                      </a:r>
                      <a:r>
                        <a:rPr lang="fr-FR" sz="1200" kern="1200" dirty="0">
                          <a:effectLst/>
                        </a:rPr>
                        <a:t>   -  </a:t>
                      </a:r>
                      <a:r>
                        <a:rPr lang="fr-FR" sz="1200" kern="1200" dirty="0">
                          <a:solidFill>
                            <a:srgbClr val="00B050"/>
                          </a:solidFill>
                          <a:effectLst/>
                        </a:rPr>
                        <a:t>2018 </a:t>
                      </a:r>
                      <a:r>
                        <a:rPr lang="fr-FR" sz="1200" kern="1200" dirty="0">
                          <a:effectLst/>
                        </a:rPr>
                        <a:t>figures  </a:t>
                      </a:r>
                      <a:endParaRPr lang="fr-BE" sz="1050" dirty="0">
                        <a:effectLst/>
                        <a:latin typeface="Calibri"/>
                        <a:ea typeface="Calibri"/>
                        <a:cs typeface="Times New Roman"/>
                      </a:endParaRPr>
                    </a:p>
                  </a:txBody>
                  <a:tcPr/>
                </a:tc>
                <a:extLst>
                  <a:ext uri="{0D108BD9-81ED-4DB2-BD59-A6C34878D82A}">
                    <a16:rowId xmlns:a16="http://schemas.microsoft.com/office/drawing/2014/main" val="10003"/>
                  </a:ext>
                </a:extLst>
              </a:tr>
              <a:tr h="770967">
                <a:tc>
                  <a:txBody>
                    <a:bodyPr/>
                    <a:lstStyle/>
                    <a:p>
                      <a:pPr>
                        <a:lnSpc>
                          <a:spcPct val="115000"/>
                        </a:lnSpc>
                        <a:spcAft>
                          <a:spcPts val="0"/>
                        </a:spcAft>
                      </a:pPr>
                      <a:r>
                        <a:rPr lang="fr-FR" sz="1400" kern="1200" dirty="0" err="1">
                          <a:effectLst/>
                        </a:rPr>
                        <a:t>Steel</a:t>
                      </a:r>
                      <a:r>
                        <a:rPr lang="fr-FR" sz="1400" kern="1200" dirty="0">
                          <a:effectLst/>
                        </a:rPr>
                        <a:t> </a:t>
                      </a:r>
                      <a:r>
                        <a:rPr lang="fr-FR" sz="1400" kern="1200" baseline="50000" dirty="0">
                          <a:effectLst/>
                        </a:rPr>
                        <a:t>4a</a:t>
                      </a:r>
                      <a:endParaRPr lang="fr-BE" sz="1100" baseline="5000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1690</a:t>
                      </a:r>
                    </a:p>
                  </a:txBody>
                  <a:tcPr/>
                </a:tc>
                <a:tc>
                  <a:txBody>
                    <a:bodyPr/>
                    <a:lstStyle/>
                    <a:p>
                      <a:pPr>
                        <a:lnSpc>
                          <a:spcPct val="115000"/>
                        </a:lnSpc>
                        <a:spcAft>
                          <a:spcPts val="0"/>
                        </a:spcAft>
                      </a:pPr>
                      <a:r>
                        <a:rPr lang="fr-FR" sz="1400" kern="1200" dirty="0">
                          <a:effectLst/>
                        </a:rPr>
                        <a:t>7,8</a:t>
                      </a:r>
                      <a:endParaRPr lang="fr-BE" sz="1100" dirty="0">
                        <a:effectLst/>
                        <a:latin typeface="Calibri"/>
                        <a:ea typeface="Calibri"/>
                        <a:cs typeface="Times New Roman"/>
                      </a:endParaRPr>
                    </a:p>
                  </a:txBody>
                  <a:tcPr/>
                </a:tc>
                <a:tc>
                  <a:txBody>
                    <a:bodyPr/>
                    <a:lstStyle/>
                    <a:p>
                      <a:pPr>
                        <a:lnSpc>
                          <a:spcPct val="115000"/>
                        </a:lnSpc>
                        <a:spcAft>
                          <a:spcPts val="0"/>
                        </a:spcAft>
                      </a:pPr>
                      <a:r>
                        <a:rPr lang="en-US" sz="1200" kern="1200" dirty="0">
                          <a:effectLst/>
                        </a:rPr>
                        <a:t>(Crude Steel production </a:t>
                      </a:r>
                      <a:r>
                        <a:rPr lang="en-US" sz="1200" kern="1200" dirty="0">
                          <a:solidFill>
                            <a:srgbClr val="00B050"/>
                          </a:solidFill>
                          <a:effectLst/>
                        </a:rPr>
                        <a:t>2018</a:t>
                      </a:r>
                      <a:r>
                        <a:rPr lang="en-US" sz="1200" kern="1200" dirty="0">
                          <a:effectLst/>
                        </a:rPr>
                        <a:t>) –Includes stainless steel</a:t>
                      </a:r>
                      <a:endParaRPr lang="fr-BE" sz="1050" dirty="0">
                        <a:effectLst/>
                      </a:endParaRPr>
                    </a:p>
                    <a:p>
                      <a:pPr>
                        <a:lnSpc>
                          <a:spcPct val="115000"/>
                        </a:lnSpc>
                        <a:spcAft>
                          <a:spcPts val="0"/>
                        </a:spcAft>
                      </a:pPr>
                      <a:r>
                        <a:rPr lang="en-US" sz="1200" kern="1200" dirty="0">
                          <a:effectLst/>
                        </a:rPr>
                        <a:t>14% goes into infrastructures - half as rebar </a:t>
                      </a:r>
                      <a:r>
                        <a:rPr lang="en-US" sz="1200" kern="1200" baseline="30000" dirty="0">
                          <a:effectLst/>
                        </a:rPr>
                        <a:t>10</a:t>
                      </a:r>
                      <a:endParaRPr lang="fr-BE" sz="1050" baseline="30000" dirty="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200" kern="1200" dirty="0">
                          <a:effectLst/>
                        </a:rPr>
                        <a:t>42% </a:t>
                      </a:r>
                      <a:r>
                        <a:rPr lang="fr-FR" sz="1200" kern="1200" dirty="0" err="1">
                          <a:effectLst/>
                        </a:rPr>
                        <a:t>goes</a:t>
                      </a:r>
                      <a:r>
                        <a:rPr lang="fr-FR" sz="1200" kern="1200" dirty="0">
                          <a:effectLst/>
                        </a:rPr>
                        <a:t> </a:t>
                      </a:r>
                      <a:r>
                        <a:rPr lang="fr-FR" sz="1200" kern="1200" dirty="0" err="1">
                          <a:effectLst/>
                        </a:rPr>
                        <a:t>into</a:t>
                      </a:r>
                      <a:r>
                        <a:rPr lang="fr-FR" sz="1200" kern="1200" dirty="0">
                          <a:effectLst/>
                        </a:rPr>
                        <a:t> </a:t>
                      </a:r>
                      <a:r>
                        <a:rPr lang="fr-FR" sz="1400" kern="1200" dirty="0">
                          <a:effectLst/>
                        </a:rPr>
                        <a:t>buildings </a:t>
                      </a:r>
                      <a:r>
                        <a:rPr lang="fr-FR" sz="1400" kern="1200" baseline="30000" dirty="0">
                          <a:effectLst/>
                        </a:rPr>
                        <a:t>12</a:t>
                      </a:r>
                      <a:endParaRPr lang="fr-BE" sz="1100" baseline="30000" dirty="0">
                        <a:effectLst/>
                        <a:latin typeface="+mn-lt"/>
                        <a:ea typeface="Calibri"/>
                        <a:cs typeface="Times New Roman"/>
                      </a:endParaRPr>
                    </a:p>
                  </a:txBody>
                  <a:tcPr/>
                </a:tc>
                <a:extLst>
                  <a:ext uri="{0D108BD9-81ED-4DB2-BD59-A6C34878D82A}">
                    <a16:rowId xmlns:a16="http://schemas.microsoft.com/office/drawing/2014/main" val="10004"/>
                  </a:ext>
                </a:extLst>
              </a:tr>
              <a:tr h="336589">
                <a:tc>
                  <a:txBody>
                    <a:bodyPr/>
                    <a:lstStyle/>
                    <a:p>
                      <a:pPr>
                        <a:lnSpc>
                          <a:spcPct val="115000"/>
                        </a:lnSpc>
                        <a:spcAft>
                          <a:spcPts val="0"/>
                        </a:spcAft>
                      </a:pPr>
                      <a:r>
                        <a:rPr lang="fr-BE" sz="1400" baseline="0" dirty="0" err="1">
                          <a:effectLst/>
                          <a:latin typeface="Calibri"/>
                          <a:ea typeface="Calibri"/>
                          <a:cs typeface="Times New Roman"/>
                        </a:rPr>
                        <a:t>Cast</a:t>
                      </a:r>
                      <a:r>
                        <a:rPr lang="fr-BE" sz="1400" baseline="0" dirty="0">
                          <a:effectLst/>
                          <a:latin typeface="Calibri"/>
                          <a:ea typeface="Calibri"/>
                          <a:cs typeface="Times New Roman"/>
                        </a:rPr>
                        <a:t> </a:t>
                      </a:r>
                      <a:r>
                        <a:rPr lang="fr-BE" sz="1400" baseline="0" dirty="0" err="1">
                          <a:effectLst/>
                          <a:latin typeface="Calibri"/>
                          <a:ea typeface="Calibri"/>
                          <a:cs typeface="Times New Roman"/>
                        </a:rPr>
                        <a:t>Iron</a:t>
                      </a:r>
                      <a:r>
                        <a:rPr lang="fr-BE" sz="1400" baseline="0" dirty="0">
                          <a:effectLst/>
                          <a:latin typeface="Calibri"/>
                          <a:ea typeface="Calibri"/>
                          <a:cs typeface="Times New Roman"/>
                        </a:rPr>
                        <a:t> and Steel</a:t>
                      </a:r>
                      <a:r>
                        <a:rPr lang="fr-BE" sz="1400" baseline="30000" dirty="0">
                          <a:effectLst/>
                          <a:latin typeface="Calibri"/>
                          <a:ea typeface="Calibri"/>
                          <a:cs typeface="Times New Roman"/>
                        </a:rPr>
                        <a:t>4b</a:t>
                      </a:r>
                    </a:p>
                  </a:txBody>
                  <a:tcPr/>
                </a:tc>
                <a:tc>
                  <a:txBody>
                    <a:bodyPr/>
                    <a:lstStyle/>
                    <a:p>
                      <a:pPr algn="ctr">
                        <a:lnSpc>
                          <a:spcPct val="115000"/>
                        </a:lnSpc>
                        <a:spcAft>
                          <a:spcPts val="0"/>
                        </a:spcAft>
                      </a:pPr>
                      <a:r>
                        <a:rPr lang="fr-BE" sz="1400" baseline="0" dirty="0">
                          <a:solidFill>
                            <a:srgbClr val="00B050"/>
                          </a:solidFill>
                          <a:effectLst/>
                          <a:latin typeface="Calibri"/>
                          <a:ea typeface="Calibri"/>
                          <a:cs typeface="Times New Roman"/>
                        </a:rPr>
                        <a:t>110</a:t>
                      </a:r>
                    </a:p>
                  </a:txBody>
                  <a:tcPr/>
                </a:tc>
                <a:tc>
                  <a:txBody>
                    <a:bodyPr/>
                    <a:lstStyle/>
                    <a:p>
                      <a:pPr>
                        <a:lnSpc>
                          <a:spcPct val="115000"/>
                        </a:lnSpc>
                        <a:spcAft>
                          <a:spcPts val="0"/>
                        </a:spcAft>
                      </a:pPr>
                      <a:r>
                        <a:rPr lang="fr-BE" sz="1400" baseline="0" dirty="0">
                          <a:effectLst/>
                          <a:latin typeface="Calibri"/>
                          <a:ea typeface="Calibri"/>
                          <a:cs typeface="Times New Roman"/>
                        </a:rPr>
                        <a:t>7,8</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BE" sz="1100" baseline="0" dirty="0">
                          <a:solidFill>
                            <a:srgbClr val="00B050"/>
                          </a:solidFill>
                          <a:effectLst/>
                          <a:latin typeface="+mn-lt"/>
                          <a:ea typeface="Calibri"/>
                          <a:cs typeface="Times New Roman"/>
                        </a:rPr>
                        <a:t>2017 </a:t>
                      </a:r>
                      <a:r>
                        <a:rPr lang="fr-BE" sz="1100" baseline="0" dirty="0">
                          <a:effectLst/>
                          <a:latin typeface="+mn-lt"/>
                          <a:ea typeface="Calibri"/>
                          <a:cs typeface="Times New Roman"/>
                        </a:rPr>
                        <a:t>Figures</a:t>
                      </a:r>
                    </a:p>
                  </a:txBody>
                  <a:tcPr/>
                </a:tc>
                <a:extLst>
                  <a:ext uri="{0D108BD9-81ED-4DB2-BD59-A6C34878D82A}">
                    <a16:rowId xmlns:a16="http://schemas.microsoft.com/office/drawing/2014/main" val="10005"/>
                  </a:ext>
                </a:extLst>
              </a:tr>
              <a:tr h="698549">
                <a:tc>
                  <a:txBody>
                    <a:bodyPr/>
                    <a:lstStyle/>
                    <a:p>
                      <a:pPr>
                        <a:lnSpc>
                          <a:spcPct val="115000"/>
                        </a:lnSpc>
                        <a:spcAft>
                          <a:spcPts val="0"/>
                        </a:spcAft>
                      </a:pPr>
                      <a:r>
                        <a:rPr lang="fr-FR" sz="1400" kern="1200" dirty="0">
                          <a:effectLst/>
                        </a:rPr>
                        <a:t>Wood </a:t>
                      </a:r>
                      <a:r>
                        <a:rPr lang="fr-FR" sz="1400" kern="1200" baseline="50000" dirty="0">
                          <a:effectLst/>
                        </a:rPr>
                        <a:t>5</a:t>
                      </a:r>
                    </a:p>
                    <a:p>
                      <a:pPr>
                        <a:lnSpc>
                          <a:spcPct val="115000"/>
                        </a:lnSpc>
                        <a:spcAft>
                          <a:spcPts val="0"/>
                        </a:spcAft>
                      </a:pPr>
                      <a:r>
                        <a:rPr lang="fr-FR" sz="1050" kern="1200" baseline="0" dirty="0" err="1">
                          <a:effectLst/>
                          <a:latin typeface="Calibri"/>
                          <a:ea typeface="Calibri"/>
                          <a:cs typeface="Times New Roman"/>
                        </a:rPr>
                        <a:t>Deforestation</a:t>
                      </a:r>
                      <a:r>
                        <a:rPr lang="fr-FR" sz="1050" kern="1200" baseline="0" dirty="0">
                          <a:effectLst/>
                          <a:latin typeface="Calibri"/>
                          <a:ea typeface="Calibri"/>
                          <a:cs typeface="Times New Roman"/>
                        </a:rPr>
                        <a:t> </a:t>
                      </a:r>
                      <a:r>
                        <a:rPr lang="fr-FR" sz="1050" kern="1200" baseline="0" dirty="0" err="1">
                          <a:effectLst/>
                          <a:latin typeface="Calibri"/>
                          <a:ea typeface="Calibri"/>
                          <a:cs typeface="Times New Roman"/>
                        </a:rPr>
                        <a:t>keeps</a:t>
                      </a:r>
                      <a:r>
                        <a:rPr lang="fr-FR" sz="1050" kern="1200" baseline="0" dirty="0">
                          <a:effectLst/>
                          <a:latin typeface="Calibri"/>
                          <a:ea typeface="Calibri"/>
                          <a:cs typeface="Times New Roman"/>
                        </a:rPr>
                        <a:t> </a:t>
                      </a:r>
                      <a:r>
                        <a:rPr lang="fr-FR" sz="1050" kern="1200" baseline="0" dirty="0" err="1">
                          <a:effectLst/>
                          <a:latin typeface="Calibri"/>
                          <a:ea typeface="Calibri"/>
                          <a:cs typeface="Times New Roman"/>
                        </a:rPr>
                        <a:t>gaining</a:t>
                      </a:r>
                      <a:r>
                        <a:rPr lang="fr-FR" sz="1050" kern="1200" baseline="0" dirty="0">
                          <a:effectLst/>
                          <a:latin typeface="Calibri"/>
                          <a:ea typeface="Calibri"/>
                          <a:cs typeface="Times New Roman"/>
                        </a:rPr>
                        <a:t> </a:t>
                      </a:r>
                      <a:r>
                        <a:rPr lang="fr-FR" sz="1050" kern="1200" baseline="0" dirty="0" err="1">
                          <a:effectLst/>
                          <a:latin typeface="Calibri"/>
                          <a:ea typeface="Calibri"/>
                          <a:cs typeface="Times New Roman"/>
                        </a:rPr>
                        <a:t>ground</a:t>
                      </a:r>
                      <a:endParaRPr lang="fr-BE" sz="900" baseline="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887</a:t>
                      </a:r>
                    </a:p>
                  </a:txBody>
                  <a:tcPr/>
                </a:tc>
                <a:tc>
                  <a:txBody>
                    <a:bodyPr/>
                    <a:lstStyle/>
                    <a:p>
                      <a:pPr>
                        <a:lnSpc>
                          <a:spcPct val="115000"/>
                        </a:lnSpc>
                        <a:spcAft>
                          <a:spcPts val="0"/>
                        </a:spcAft>
                      </a:pPr>
                      <a:r>
                        <a:rPr lang="fr-FR" sz="1400" kern="1200" dirty="0">
                          <a:effectLst/>
                        </a:rPr>
                        <a:t>0,56</a:t>
                      </a:r>
                      <a:endParaRPr lang="fr-BE" sz="1100" dirty="0">
                        <a:effectLst/>
                        <a:latin typeface="Calibri"/>
                        <a:ea typeface="Calibri"/>
                        <a:cs typeface="Times New Roman"/>
                      </a:endParaRPr>
                    </a:p>
                  </a:txBody>
                  <a:tcPr/>
                </a:tc>
                <a:tc>
                  <a:txBody>
                    <a:bodyPr/>
                    <a:lstStyle/>
                    <a:p>
                      <a:pPr>
                        <a:lnSpc>
                          <a:spcPct val="115000"/>
                        </a:lnSpc>
                        <a:spcAft>
                          <a:spcPts val="0"/>
                        </a:spcAft>
                      </a:pPr>
                      <a:r>
                        <a:rPr lang="fr-FR" sz="1200" kern="1200" dirty="0" err="1">
                          <a:effectLst/>
                        </a:rPr>
                        <a:t>Sawn</a:t>
                      </a:r>
                      <a:r>
                        <a:rPr lang="fr-FR" sz="1200" kern="1200" dirty="0">
                          <a:effectLst/>
                        </a:rPr>
                        <a:t> </a:t>
                      </a:r>
                      <a:r>
                        <a:rPr lang="fr-FR" sz="1200" kern="1200" dirty="0" err="1">
                          <a:effectLst/>
                        </a:rPr>
                        <a:t>wood+wood-based</a:t>
                      </a:r>
                      <a:r>
                        <a:rPr lang="fr-FR" sz="1200" kern="1200" baseline="0" dirty="0">
                          <a:effectLst/>
                        </a:rPr>
                        <a:t> panels </a:t>
                      </a:r>
                      <a:r>
                        <a:rPr lang="fr-FR" sz="1200" kern="1200" baseline="0" dirty="0" err="1">
                          <a:effectLst/>
                        </a:rPr>
                        <a:t>only</a:t>
                      </a:r>
                      <a:r>
                        <a:rPr lang="fr-FR" sz="1200" kern="1200" baseline="0" dirty="0">
                          <a:effectLst/>
                        </a:rPr>
                        <a:t>  </a:t>
                      </a:r>
                      <a:r>
                        <a:rPr lang="fr-FR" sz="1200" kern="1200" baseline="0" dirty="0">
                          <a:solidFill>
                            <a:srgbClr val="00B050"/>
                          </a:solidFill>
                          <a:effectLst/>
                        </a:rPr>
                        <a:t>(2016 figures)</a:t>
                      </a:r>
                      <a:endParaRPr lang="en-US" sz="1200" kern="1200" dirty="0">
                        <a:solidFill>
                          <a:srgbClr val="00B050"/>
                        </a:solidFill>
                        <a:effectLst/>
                      </a:endParaRPr>
                    </a:p>
                    <a:p>
                      <a:pPr>
                        <a:lnSpc>
                          <a:spcPct val="115000"/>
                        </a:lnSpc>
                        <a:spcAft>
                          <a:spcPts val="0"/>
                        </a:spcAft>
                      </a:pPr>
                      <a:r>
                        <a:rPr lang="en-US" sz="1200" kern="1200" dirty="0">
                          <a:effectLst/>
                        </a:rPr>
                        <a:t>Excluding  pulpwood (about </a:t>
                      </a:r>
                      <a:r>
                        <a:rPr lang="en-US" sz="1200" kern="1200" dirty="0">
                          <a:solidFill>
                            <a:srgbClr val="00B050"/>
                          </a:solidFill>
                          <a:effectLst/>
                        </a:rPr>
                        <a:t>656</a:t>
                      </a:r>
                      <a:r>
                        <a:rPr lang="en-US" sz="1200" kern="1200" dirty="0">
                          <a:effectLst/>
                        </a:rPr>
                        <a:t>)</a:t>
                      </a:r>
                      <a:endParaRPr lang="fr-BE" sz="1050" dirty="0">
                        <a:effectLst/>
                      </a:endParaRPr>
                    </a:p>
                    <a:p>
                      <a:pPr>
                        <a:lnSpc>
                          <a:spcPct val="115000"/>
                        </a:lnSpc>
                        <a:spcAft>
                          <a:spcPts val="0"/>
                        </a:spcAft>
                      </a:pPr>
                      <a:r>
                        <a:rPr lang="en-US" sz="1200" kern="1200" dirty="0">
                          <a:effectLst/>
                        </a:rPr>
                        <a:t>Excluding wood fuel (</a:t>
                      </a:r>
                      <a:r>
                        <a:rPr lang="en-US" sz="1200" kern="1200" dirty="0">
                          <a:solidFill>
                            <a:srgbClr val="00B050"/>
                          </a:solidFill>
                          <a:effectLst/>
                        </a:rPr>
                        <a:t>1860</a:t>
                      </a:r>
                      <a:r>
                        <a:rPr lang="en-US" sz="1200" kern="1200" dirty="0">
                          <a:effectLst/>
                        </a:rPr>
                        <a:t>) &amp; other wood products</a:t>
                      </a:r>
                      <a:endParaRPr lang="fr-BE" sz="1050" dirty="0">
                        <a:effectLst/>
                        <a:latin typeface="Calibri"/>
                        <a:ea typeface="Calibri"/>
                        <a:cs typeface="Times New Roman"/>
                      </a:endParaRPr>
                    </a:p>
                  </a:txBody>
                  <a:tcPr/>
                </a:tc>
                <a:extLst>
                  <a:ext uri="{0D108BD9-81ED-4DB2-BD59-A6C34878D82A}">
                    <a16:rowId xmlns:a16="http://schemas.microsoft.com/office/drawing/2014/main" val="10006"/>
                  </a:ext>
                </a:extLst>
              </a:tr>
              <a:tr h="358608">
                <a:tc>
                  <a:txBody>
                    <a:bodyPr/>
                    <a:lstStyle/>
                    <a:p>
                      <a:pPr>
                        <a:lnSpc>
                          <a:spcPct val="115000"/>
                        </a:lnSpc>
                        <a:spcAft>
                          <a:spcPts val="0"/>
                        </a:spcAft>
                      </a:pPr>
                      <a:r>
                        <a:rPr lang="fr-FR" sz="1400" kern="1200" dirty="0">
                          <a:effectLst/>
                        </a:rPr>
                        <a:t>Man-Made </a:t>
                      </a:r>
                      <a:r>
                        <a:rPr lang="fr-FR" sz="1400" kern="1200" dirty="0" err="1">
                          <a:effectLst/>
                        </a:rPr>
                        <a:t>Polymers</a:t>
                      </a:r>
                      <a:r>
                        <a:rPr lang="fr-FR" sz="1400" kern="1200" dirty="0">
                          <a:effectLst/>
                        </a:rPr>
                        <a:t> </a:t>
                      </a:r>
                      <a:r>
                        <a:rPr lang="fr-FR" sz="1400" kern="1200" baseline="50000" dirty="0">
                          <a:effectLst/>
                        </a:rPr>
                        <a:t>6</a:t>
                      </a:r>
                      <a:endParaRPr lang="fr-BE" sz="1100" baseline="5000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348</a:t>
                      </a:r>
                    </a:p>
                  </a:txBody>
                  <a:tcPr/>
                </a:tc>
                <a:tc>
                  <a:txBody>
                    <a:bodyPr/>
                    <a:lstStyle/>
                    <a:p>
                      <a:pPr>
                        <a:lnSpc>
                          <a:spcPct val="115000"/>
                        </a:lnSpc>
                        <a:spcAft>
                          <a:spcPts val="0"/>
                        </a:spcAft>
                      </a:pPr>
                      <a:r>
                        <a:rPr lang="fr-FR" sz="1400" kern="1200" dirty="0">
                          <a:effectLst/>
                        </a:rPr>
                        <a:t>1,1</a:t>
                      </a:r>
                      <a:endParaRPr lang="fr-BE" sz="1100" dirty="0">
                        <a:effectLst/>
                        <a:latin typeface="Calibri"/>
                        <a:ea typeface="Calibri"/>
                        <a:cs typeface="Times New Roman"/>
                      </a:endParaRPr>
                    </a:p>
                  </a:txBody>
                  <a:tcPr/>
                </a:tc>
                <a:tc>
                  <a:txBody>
                    <a:bodyPr/>
                    <a:lstStyle/>
                    <a:p>
                      <a:pPr>
                        <a:lnSpc>
                          <a:spcPct val="115000"/>
                        </a:lnSpc>
                        <a:spcAft>
                          <a:spcPts val="0"/>
                        </a:spcAft>
                      </a:pPr>
                      <a:r>
                        <a:rPr lang="en-US" sz="1200" kern="1200" dirty="0">
                          <a:effectLst/>
                        </a:rPr>
                        <a:t>Some Natural Polymers: Cellulose, Rubber,  Silk, Chitin</a:t>
                      </a:r>
                    </a:p>
                    <a:p>
                      <a:pPr>
                        <a:lnSpc>
                          <a:spcPct val="115000"/>
                        </a:lnSpc>
                        <a:spcAft>
                          <a:spcPts val="0"/>
                        </a:spcAft>
                      </a:pPr>
                      <a:r>
                        <a:rPr lang="fr-FR" sz="1200" kern="1200" dirty="0">
                          <a:solidFill>
                            <a:srgbClr val="00B050"/>
                          </a:solidFill>
                          <a:effectLst/>
                          <a:latin typeface="Calibri"/>
                          <a:ea typeface="Calibri"/>
                          <a:cs typeface="Times New Roman"/>
                        </a:rPr>
                        <a:t>2017</a:t>
                      </a:r>
                      <a:r>
                        <a:rPr lang="fr-FR" sz="1200" kern="1200" dirty="0">
                          <a:effectLst/>
                          <a:latin typeface="Calibri"/>
                          <a:ea typeface="Calibri"/>
                          <a:cs typeface="Times New Roman"/>
                        </a:rPr>
                        <a:t> figures</a:t>
                      </a:r>
                      <a:endParaRPr lang="fr-BE" sz="1050" dirty="0">
                        <a:effectLst/>
                        <a:latin typeface="Calibri"/>
                        <a:ea typeface="Calibri"/>
                        <a:cs typeface="Times New Roman"/>
                      </a:endParaRPr>
                    </a:p>
                  </a:txBody>
                  <a:tcPr/>
                </a:tc>
                <a:extLst>
                  <a:ext uri="{0D108BD9-81ED-4DB2-BD59-A6C34878D82A}">
                    <a16:rowId xmlns:a16="http://schemas.microsoft.com/office/drawing/2014/main" val="10007"/>
                  </a:ext>
                </a:extLst>
              </a:tr>
              <a:tr h="495174">
                <a:tc>
                  <a:txBody>
                    <a:bodyPr/>
                    <a:lstStyle/>
                    <a:p>
                      <a:pPr>
                        <a:lnSpc>
                          <a:spcPct val="115000"/>
                        </a:lnSpc>
                        <a:spcAft>
                          <a:spcPts val="0"/>
                        </a:spcAft>
                      </a:pPr>
                      <a:r>
                        <a:rPr lang="fr-FR" sz="1400" kern="1200" dirty="0">
                          <a:effectLst/>
                        </a:rPr>
                        <a:t>Man-made Glass </a:t>
                      </a:r>
                      <a:r>
                        <a:rPr lang="fr-FR" sz="1400" kern="1200" baseline="50000" dirty="0">
                          <a:effectLst/>
                        </a:rPr>
                        <a:t>7</a:t>
                      </a:r>
                      <a:endParaRPr lang="fr-BE" sz="1100" baseline="50000" dirty="0">
                        <a:effectLst/>
                        <a:latin typeface="Calibri"/>
                        <a:ea typeface="Calibri"/>
                        <a:cs typeface="Times New Roman"/>
                      </a:endParaRPr>
                    </a:p>
                  </a:txBody>
                  <a:tcPr/>
                </a:tc>
                <a:tc>
                  <a:txBody>
                    <a:bodyPr/>
                    <a:lstStyle/>
                    <a:p>
                      <a:pPr algn="ctr">
                        <a:lnSpc>
                          <a:spcPct val="115000"/>
                        </a:lnSpc>
                        <a:spcAft>
                          <a:spcPts val="0"/>
                        </a:spcAft>
                      </a:pPr>
                      <a:r>
                        <a:rPr lang="fr-BE" sz="1400" b="0" dirty="0">
                          <a:solidFill>
                            <a:srgbClr val="00B050"/>
                          </a:solidFill>
                          <a:effectLst/>
                          <a:latin typeface="Calibri"/>
                          <a:ea typeface="Calibri"/>
                          <a:cs typeface="Times New Roman"/>
                        </a:rPr>
                        <a:t>75</a:t>
                      </a:r>
                    </a:p>
                  </a:txBody>
                  <a:tcPr/>
                </a:tc>
                <a:tc>
                  <a:txBody>
                    <a:bodyPr/>
                    <a:lstStyle/>
                    <a:p>
                      <a:pPr>
                        <a:lnSpc>
                          <a:spcPct val="115000"/>
                        </a:lnSpc>
                        <a:spcAft>
                          <a:spcPts val="0"/>
                        </a:spcAft>
                      </a:pPr>
                      <a:r>
                        <a:rPr lang="fr-FR" sz="1400" kern="1200" dirty="0">
                          <a:effectLst/>
                        </a:rPr>
                        <a:t>2,6</a:t>
                      </a:r>
                      <a:endParaRPr lang="fr-BE" sz="1100" dirty="0">
                        <a:effectLst/>
                        <a:latin typeface="Calibri"/>
                        <a:ea typeface="Calibri"/>
                        <a:cs typeface="Times New Roman"/>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200" dirty="0">
                          <a:effectLst/>
                        </a:rPr>
                        <a:t>Flat glass only </a:t>
                      </a:r>
                      <a:r>
                        <a:rPr lang="en-US" sz="1200" kern="1200" dirty="0">
                          <a:solidFill>
                            <a:srgbClr val="00B050"/>
                          </a:solidFill>
                          <a:effectLst/>
                        </a:rPr>
                        <a:t>(80% of total glass market) </a:t>
                      </a:r>
                      <a:r>
                        <a:rPr lang="fr-FR" sz="1050" kern="1200" dirty="0">
                          <a:solidFill>
                            <a:srgbClr val="00B050"/>
                          </a:solidFill>
                          <a:effectLst/>
                          <a:latin typeface="+mn-lt"/>
                          <a:ea typeface="Calibri"/>
                          <a:cs typeface="Times New Roman"/>
                        </a:rPr>
                        <a:t>2018</a:t>
                      </a:r>
                      <a:r>
                        <a:rPr lang="fr-FR" sz="1050" kern="1200" dirty="0">
                          <a:effectLst/>
                          <a:latin typeface="+mn-lt"/>
                          <a:ea typeface="Calibri"/>
                          <a:cs typeface="Times New Roman"/>
                        </a:rPr>
                        <a:t> figures</a:t>
                      </a:r>
                      <a:endParaRPr lang="fr-BE" sz="1050" dirty="0">
                        <a:solidFill>
                          <a:srgbClr val="00B050"/>
                        </a:solidFill>
                        <a:effectLst/>
                      </a:endParaRPr>
                    </a:p>
                    <a:p>
                      <a:pPr>
                        <a:lnSpc>
                          <a:spcPct val="115000"/>
                        </a:lnSpc>
                        <a:spcAft>
                          <a:spcPts val="0"/>
                        </a:spcAft>
                      </a:pPr>
                      <a:r>
                        <a:rPr lang="en-US" sz="1200" kern="1200" dirty="0">
                          <a:effectLst/>
                        </a:rPr>
                        <a:t>Main other markets: Automotive, Solar energy</a:t>
                      </a:r>
                      <a:r>
                        <a:rPr lang="en-US" sz="1200" kern="1200" baseline="0" dirty="0">
                          <a:effectLst/>
                        </a:rPr>
                        <a:t> Glass</a:t>
                      </a:r>
                      <a:endParaRPr lang="fr-BE" sz="1050" dirty="0">
                        <a:effectLst/>
                        <a:latin typeface="Calibri"/>
                        <a:ea typeface="Calibri"/>
                        <a:cs typeface="Times New Roman"/>
                      </a:endParaRPr>
                    </a:p>
                  </a:txBody>
                  <a:tcPr/>
                </a:tc>
                <a:extLst>
                  <a:ext uri="{0D108BD9-81ED-4DB2-BD59-A6C34878D82A}">
                    <a16:rowId xmlns:a16="http://schemas.microsoft.com/office/drawing/2014/main" val="10008"/>
                  </a:ext>
                </a:extLst>
              </a:tr>
              <a:tr h="495174">
                <a:tc>
                  <a:txBody>
                    <a:bodyPr/>
                    <a:lstStyle/>
                    <a:p>
                      <a:pPr>
                        <a:lnSpc>
                          <a:spcPct val="115000"/>
                        </a:lnSpc>
                        <a:spcAft>
                          <a:spcPts val="0"/>
                        </a:spcAft>
                      </a:pPr>
                      <a:r>
                        <a:rPr lang="fr-FR" sz="1400" kern="1200" dirty="0" err="1">
                          <a:effectLst/>
                        </a:rPr>
                        <a:t>Aluminum</a:t>
                      </a:r>
                      <a:r>
                        <a:rPr lang="fr-FR" sz="1400" kern="1200" dirty="0">
                          <a:effectLst/>
                        </a:rPr>
                        <a:t> </a:t>
                      </a:r>
                      <a:r>
                        <a:rPr lang="fr-FR" sz="1400" kern="1200" baseline="50000" dirty="0">
                          <a:effectLst/>
                        </a:rPr>
                        <a:t>8</a:t>
                      </a:r>
                      <a:endParaRPr lang="fr-BE" sz="1100" baseline="5000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64</a:t>
                      </a:r>
                    </a:p>
                  </a:txBody>
                  <a:tcPr/>
                </a:tc>
                <a:tc>
                  <a:txBody>
                    <a:bodyPr/>
                    <a:lstStyle/>
                    <a:p>
                      <a:pPr>
                        <a:lnSpc>
                          <a:spcPct val="115000"/>
                        </a:lnSpc>
                        <a:spcAft>
                          <a:spcPts val="0"/>
                        </a:spcAft>
                      </a:pPr>
                      <a:r>
                        <a:rPr lang="fr-FR" sz="1400" kern="1200" dirty="0">
                          <a:effectLst/>
                        </a:rPr>
                        <a:t>2,7</a:t>
                      </a:r>
                      <a:endParaRPr lang="fr-BE" sz="1100" dirty="0">
                        <a:effectLst/>
                        <a:latin typeface="Calibri"/>
                        <a:ea typeface="Calibri"/>
                        <a:cs typeface="Times New Roman"/>
                      </a:endParaRPr>
                    </a:p>
                  </a:txBody>
                  <a:tcPr/>
                </a:tc>
                <a:tc>
                  <a:txBody>
                    <a:bodyPr/>
                    <a:lstStyle/>
                    <a:p>
                      <a:pPr>
                        <a:lnSpc>
                          <a:spcPct val="115000"/>
                        </a:lnSpc>
                        <a:spcAft>
                          <a:spcPts val="0"/>
                        </a:spcAft>
                      </a:pPr>
                      <a:r>
                        <a:rPr lang="en-US" sz="1200" kern="1200" dirty="0">
                          <a:effectLst/>
                        </a:rPr>
                        <a:t>(</a:t>
                      </a:r>
                      <a:r>
                        <a:rPr lang="en-US" sz="1200" kern="1200" dirty="0">
                          <a:solidFill>
                            <a:srgbClr val="00B050"/>
                          </a:solidFill>
                          <a:effectLst/>
                        </a:rPr>
                        <a:t>Primary Aluminum Production in 2018</a:t>
                      </a:r>
                      <a:r>
                        <a:rPr lang="en-US" sz="1200" kern="1200" dirty="0">
                          <a:effectLst/>
                        </a:rPr>
                        <a:t>)</a:t>
                      </a:r>
                      <a:endParaRPr lang="fr-BE" sz="1050" dirty="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200" kern="1200" dirty="0">
                          <a:effectLst/>
                        </a:rPr>
                        <a:t> 24% goes into construction </a:t>
                      </a:r>
                      <a:r>
                        <a:rPr lang="fr-FR" sz="1200" kern="1200" baseline="30000" dirty="0">
                          <a:effectLst/>
                        </a:rPr>
                        <a:t>10</a:t>
                      </a:r>
                      <a:endParaRPr lang="fr-BE" sz="1050" baseline="30000" dirty="0">
                        <a:effectLst/>
                        <a:latin typeface="+mn-lt"/>
                        <a:ea typeface="Calibri"/>
                        <a:cs typeface="Times New Roman"/>
                      </a:endParaRPr>
                    </a:p>
                  </a:txBody>
                  <a:tcPr/>
                </a:tc>
                <a:extLst>
                  <a:ext uri="{0D108BD9-81ED-4DB2-BD59-A6C34878D82A}">
                    <a16:rowId xmlns:a16="http://schemas.microsoft.com/office/drawing/2014/main" val="10009"/>
                  </a:ext>
                </a:extLst>
              </a:tr>
              <a:tr h="358608">
                <a:tc>
                  <a:txBody>
                    <a:bodyPr/>
                    <a:lstStyle/>
                    <a:p>
                      <a:pPr>
                        <a:lnSpc>
                          <a:spcPct val="115000"/>
                        </a:lnSpc>
                        <a:spcAft>
                          <a:spcPts val="0"/>
                        </a:spcAft>
                      </a:pPr>
                      <a:r>
                        <a:rPr lang="fr-FR" sz="1400" kern="1200" dirty="0" err="1">
                          <a:effectLst/>
                        </a:rPr>
                        <a:t>Stainless</a:t>
                      </a:r>
                      <a:r>
                        <a:rPr lang="fr-FR" sz="1400" kern="1200" dirty="0">
                          <a:effectLst/>
                        </a:rPr>
                        <a:t> </a:t>
                      </a:r>
                      <a:r>
                        <a:rPr lang="fr-FR" sz="1400" kern="1200" dirty="0" err="1">
                          <a:effectLst/>
                        </a:rPr>
                        <a:t>Steel</a:t>
                      </a:r>
                      <a:r>
                        <a:rPr lang="fr-FR" sz="1400" kern="1200" dirty="0">
                          <a:effectLst/>
                        </a:rPr>
                        <a:t> </a:t>
                      </a:r>
                      <a:r>
                        <a:rPr lang="fr-FR" sz="1400" kern="1200" baseline="50000" dirty="0">
                          <a:effectLst/>
                        </a:rPr>
                        <a:t>9</a:t>
                      </a:r>
                      <a:endParaRPr lang="fr-BE" sz="1100" baseline="50000" dirty="0">
                        <a:effectLst/>
                        <a:latin typeface="Calibri"/>
                        <a:ea typeface="Calibri"/>
                        <a:cs typeface="Times New Roman"/>
                      </a:endParaRPr>
                    </a:p>
                  </a:txBody>
                  <a:tcPr/>
                </a:tc>
                <a:tc>
                  <a:txBody>
                    <a:bodyPr/>
                    <a:lstStyle/>
                    <a:p>
                      <a:pPr algn="ctr">
                        <a:lnSpc>
                          <a:spcPct val="115000"/>
                        </a:lnSpc>
                        <a:spcAft>
                          <a:spcPts val="0"/>
                        </a:spcAft>
                      </a:pPr>
                      <a:r>
                        <a:rPr lang="fr-BE" sz="1400" dirty="0">
                          <a:solidFill>
                            <a:srgbClr val="00B050"/>
                          </a:solidFill>
                          <a:effectLst/>
                          <a:latin typeface="Calibri"/>
                          <a:ea typeface="Calibri"/>
                          <a:cs typeface="Times New Roman"/>
                        </a:rPr>
                        <a:t>51</a:t>
                      </a:r>
                    </a:p>
                  </a:txBody>
                  <a:tcPr/>
                </a:tc>
                <a:tc>
                  <a:txBody>
                    <a:bodyPr/>
                    <a:lstStyle/>
                    <a:p>
                      <a:pPr>
                        <a:lnSpc>
                          <a:spcPct val="115000"/>
                        </a:lnSpc>
                        <a:spcAft>
                          <a:spcPts val="0"/>
                        </a:spcAft>
                      </a:pPr>
                      <a:r>
                        <a:rPr lang="fr-FR" sz="1400" kern="1200" dirty="0">
                          <a:effectLst/>
                        </a:rPr>
                        <a:t>7,8</a:t>
                      </a:r>
                      <a:endParaRPr lang="fr-BE" sz="1100" dirty="0">
                        <a:effectLst/>
                        <a:latin typeface="Calibri"/>
                        <a:ea typeface="Calibri"/>
                        <a:cs typeface="Times New Roman"/>
                      </a:endParaRPr>
                    </a:p>
                  </a:txBody>
                  <a:tcPr/>
                </a:tc>
                <a:tc>
                  <a:txBody>
                    <a:bodyPr/>
                    <a:lstStyle/>
                    <a:p>
                      <a:pPr>
                        <a:lnSpc>
                          <a:spcPct val="115000"/>
                        </a:lnSpc>
                        <a:spcAft>
                          <a:spcPts val="0"/>
                        </a:spcAft>
                      </a:pPr>
                      <a:r>
                        <a:rPr lang="fr-FR" sz="1200" kern="1200" dirty="0">
                          <a:solidFill>
                            <a:srgbClr val="00B050"/>
                          </a:solidFill>
                          <a:effectLst/>
                        </a:rPr>
                        <a:t>2018 figures     </a:t>
                      </a:r>
                      <a:r>
                        <a:rPr lang="fr-FR" sz="1200" kern="1200" dirty="0">
                          <a:effectLst/>
                        </a:rPr>
                        <a:t>17% </a:t>
                      </a:r>
                      <a:r>
                        <a:rPr lang="fr-FR" sz="1200" kern="1200" dirty="0" err="1">
                          <a:effectLst/>
                        </a:rPr>
                        <a:t>goes</a:t>
                      </a:r>
                      <a:r>
                        <a:rPr lang="fr-FR" sz="1200" kern="1200" dirty="0">
                          <a:effectLst/>
                        </a:rPr>
                        <a:t> </a:t>
                      </a:r>
                      <a:r>
                        <a:rPr lang="fr-FR" sz="1200" kern="1200" dirty="0" err="1">
                          <a:effectLst/>
                        </a:rPr>
                        <a:t>into</a:t>
                      </a:r>
                      <a:r>
                        <a:rPr lang="fr-FR" sz="1200" kern="1200" dirty="0">
                          <a:effectLst/>
                        </a:rPr>
                        <a:t> construction </a:t>
                      </a:r>
                      <a:r>
                        <a:rPr lang="fr-FR" sz="1200" kern="1200" baseline="30000" dirty="0">
                          <a:effectLst/>
                        </a:rPr>
                        <a:t>11</a:t>
                      </a:r>
                      <a:endParaRPr lang="fr-BE" sz="1050" baseline="30000" dirty="0">
                        <a:effectLst/>
                        <a:latin typeface="Calibri"/>
                        <a:ea typeface="Calibri"/>
                        <a:cs typeface="Times New Roman"/>
                      </a:endParaRPr>
                    </a:p>
                  </a:txBody>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1DC9DC11-BD25-480D-811A-D8D5A6A2F056}" type="slidenum">
              <a:rPr lang="fr-BE" smtClean="0"/>
              <a:t>3</a:t>
            </a:fld>
            <a:endParaRPr lang="fr-BE"/>
          </a:p>
        </p:txBody>
      </p:sp>
      <p:sp>
        <p:nvSpPr>
          <p:cNvPr id="4" name="TextBox 3"/>
          <p:cNvSpPr txBox="1"/>
          <p:nvPr/>
        </p:nvSpPr>
        <p:spPr>
          <a:xfrm>
            <a:off x="849039" y="6532895"/>
            <a:ext cx="1656184" cy="307777"/>
          </a:xfrm>
          <a:prstGeom prst="rect">
            <a:avLst/>
          </a:prstGeom>
          <a:noFill/>
        </p:spPr>
        <p:txBody>
          <a:bodyPr wrap="square" rtlCol="0">
            <a:spAutoFit/>
          </a:bodyPr>
          <a:lstStyle/>
          <a:p>
            <a:r>
              <a:rPr lang="fr-FR" sz="1400" dirty="0"/>
              <a:t>na: not </a:t>
            </a:r>
            <a:r>
              <a:rPr lang="fr-FR" sz="1400" dirty="0" err="1"/>
              <a:t>available</a:t>
            </a:r>
            <a:endParaRPr lang="fr-FR" sz="1400" dirty="0"/>
          </a:p>
        </p:txBody>
      </p:sp>
      <p:sp>
        <p:nvSpPr>
          <p:cNvPr id="6" name="TextBox 5"/>
          <p:cNvSpPr txBox="1"/>
          <p:nvPr/>
        </p:nvSpPr>
        <p:spPr>
          <a:xfrm>
            <a:off x="3131840" y="6550223"/>
            <a:ext cx="3456384" cy="307777"/>
          </a:xfrm>
          <a:prstGeom prst="rect">
            <a:avLst/>
          </a:prstGeom>
          <a:noFill/>
        </p:spPr>
        <p:txBody>
          <a:bodyPr wrap="square" rtlCol="0">
            <a:spAutoFit/>
          </a:bodyPr>
          <a:lstStyle/>
          <a:p>
            <a:r>
              <a:rPr lang="fr-FR" sz="1400" dirty="0"/>
              <a:t>* in Millions </a:t>
            </a:r>
            <a:r>
              <a:rPr lang="fr-FR" sz="1400" dirty="0" err="1"/>
              <a:t>Metric</a:t>
            </a:r>
            <a:r>
              <a:rPr lang="fr-FR" sz="1400" dirty="0"/>
              <a:t> Tons</a:t>
            </a:r>
          </a:p>
        </p:txBody>
      </p:sp>
      <p:sp>
        <p:nvSpPr>
          <p:cNvPr id="7" name="TextBox 4"/>
          <p:cNvSpPr txBox="1"/>
          <p:nvPr/>
        </p:nvSpPr>
        <p:spPr>
          <a:xfrm rot="621034">
            <a:off x="7281771" y="133727"/>
            <a:ext cx="1547129"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a:t>
            </a:r>
          </a:p>
        </p:txBody>
      </p:sp>
    </p:spTree>
    <p:extLst>
      <p:ext uri="{BB962C8B-B14F-4D97-AF65-F5344CB8AC3E}">
        <p14:creationId xmlns:p14="http://schemas.microsoft.com/office/powerpoint/2010/main" val="358275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27E686-78F3-4849-ACBD-DC244A933669}"/>
              </a:ext>
            </a:extLst>
          </p:cNvPr>
          <p:cNvSpPr>
            <a:spLocks noGrp="1"/>
          </p:cNvSpPr>
          <p:nvPr>
            <p:ph type="title"/>
          </p:nvPr>
        </p:nvSpPr>
        <p:spPr/>
        <p:txBody>
          <a:bodyPr>
            <a:noAutofit/>
          </a:bodyPr>
          <a:lstStyle/>
          <a:p>
            <a:r>
              <a:rPr lang="fr-FR" sz="2800" dirty="0"/>
              <a:t>Relative use of the main building </a:t>
            </a:r>
            <a:r>
              <a:rPr lang="fr-FR" sz="2800" dirty="0" err="1"/>
              <a:t>materials</a:t>
            </a:r>
            <a:r>
              <a:rPr lang="fr-FR" sz="2800" dirty="0"/>
              <a:t> </a:t>
            </a:r>
            <a:r>
              <a:rPr lang="fr-FR" sz="2800" dirty="0" err="1"/>
              <a:t>today</a:t>
            </a:r>
            <a:r>
              <a:rPr lang="fr-FR" sz="2800" dirty="0"/>
              <a:t>:</a:t>
            </a:r>
            <a:br>
              <a:rPr lang="fr-FR" sz="2800" dirty="0"/>
            </a:br>
            <a:r>
              <a:rPr lang="fr-FR" sz="2800" dirty="0"/>
              <a:t>Bar Chart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8917895"/>
              </p:ext>
            </p:extLst>
          </p:nvPr>
        </p:nvGraphicFramePr>
        <p:xfrm>
          <a:off x="457200" y="1600200"/>
          <a:ext cx="8229600" cy="49244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1DC9DC11-BD25-480D-811A-D8D5A6A2F056}" type="slidenum">
              <a:rPr lang="fr-BE" smtClean="0"/>
              <a:pPr/>
              <a:t>4</a:t>
            </a:fld>
            <a:endParaRPr lang="fr-BE"/>
          </a:p>
        </p:txBody>
      </p:sp>
      <p:sp>
        <p:nvSpPr>
          <p:cNvPr id="3" name="TextBox 2"/>
          <p:cNvSpPr txBox="1"/>
          <p:nvPr/>
        </p:nvSpPr>
        <p:spPr>
          <a:xfrm rot="16200000">
            <a:off x="-1053606" y="3496362"/>
            <a:ext cx="2952328" cy="369332"/>
          </a:xfrm>
          <a:prstGeom prst="rect">
            <a:avLst/>
          </a:prstGeom>
          <a:noFill/>
        </p:spPr>
        <p:txBody>
          <a:bodyPr wrap="square" rtlCol="0">
            <a:spAutoFit/>
          </a:bodyPr>
          <a:lstStyle/>
          <a:p>
            <a:r>
              <a:rPr lang="fr-FR" b="1" dirty="0"/>
              <a:t>Millions Tonnes (</a:t>
            </a:r>
            <a:r>
              <a:rPr lang="fr-FR" b="1" dirty="0" err="1"/>
              <a:t>year</a:t>
            </a:r>
            <a:r>
              <a:rPr lang="fr-FR" b="1" dirty="0"/>
              <a:t>: 2014)</a:t>
            </a:r>
          </a:p>
        </p:txBody>
      </p:sp>
      <p:sp>
        <p:nvSpPr>
          <p:cNvPr id="7" name="TextBox 4"/>
          <p:cNvSpPr txBox="1"/>
          <p:nvPr/>
        </p:nvSpPr>
        <p:spPr>
          <a:xfrm rot="621034">
            <a:off x="7203218" y="979866"/>
            <a:ext cx="1547129"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a:t>
            </a:r>
          </a:p>
        </p:txBody>
      </p:sp>
    </p:spTree>
    <p:extLst>
      <p:ext uri="{BB962C8B-B14F-4D97-AF65-F5344CB8AC3E}">
        <p14:creationId xmlns:p14="http://schemas.microsoft.com/office/powerpoint/2010/main" val="176731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59291" cy="1143000"/>
          </a:xfrm>
        </p:spPr>
        <p:txBody>
          <a:bodyPr>
            <a:noAutofit/>
          </a:bodyPr>
          <a:lstStyle/>
          <a:p>
            <a:r>
              <a:rPr lang="fr-FR" sz="3200" dirty="0" err="1"/>
              <a:t>Young’s</a:t>
            </a:r>
            <a:r>
              <a:rPr lang="fr-FR" sz="3200" dirty="0"/>
              <a:t> </a:t>
            </a:r>
            <a:r>
              <a:rPr lang="fr-FR" sz="3200" dirty="0" err="1"/>
              <a:t>modulus</a:t>
            </a:r>
            <a:r>
              <a:rPr lang="fr-FR" sz="3200" dirty="0"/>
              <a:t> E of </a:t>
            </a:r>
            <a:r>
              <a:rPr lang="fr-FR" sz="3200" dirty="0" err="1"/>
              <a:t>various</a:t>
            </a:r>
            <a:r>
              <a:rPr lang="fr-FR" sz="3200" dirty="0"/>
              <a:t> materials</a:t>
            </a:r>
            <a:r>
              <a:rPr lang="fr-FR" sz="3200" baseline="50000" dirty="0"/>
              <a:t>12</a:t>
            </a:r>
            <a:r>
              <a:rPr lang="fr-FR" sz="3200" dirty="0"/>
              <a:t> (</a:t>
            </a:r>
            <a:r>
              <a:rPr lang="fr-FR" sz="3200" dirty="0" err="1"/>
              <a:t>stiffness</a:t>
            </a:r>
            <a:r>
              <a:rPr lang="fr-FR" sz="3200" dirty="0"/>
              <a:t> )</a:t>
            </a:r>
            <a:endParaRPr lang="nl-BE" sz="3200"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5</a:t>
            </a:fld>
            <a:endParaRPr lang="fr-BE"/>
          </a:p>
        </p:txBody>
      </p:sp>
      <p:graphicFrame>
        <p:nvGraphicFramePr>
          <p:cNvPr id="10" name="Table 9"/>
          <p:cNvGraphicFramePr>
            <a:graphicFrameLocks noGrp="1"/>
          </p:cNvGraphicFramePr>
          <p:nvPr>
            <p:extLst>
              <p:ext uri="{D42A27DB-BD31-4B8C-83A1-F6EECF244321}">
                <p14:modId xmlns:p14="http://schemas.microsoft.com/office/powerpoint/2010/main" val="1495701397"/>
              </p:ext>
            </p:extLst>
          </p:nvPr>
        </p:nvGraphicFramePr>
        <p:xfrm>
          <a:off x="2663788" y="1556792"/>
          <a:ext cx="3816424" cy="4221787"/>
        </p:xfrm>
        <a:graphic>
          <a:graphicData uri="http://schemas.openxmlformats.org/drawingml/2006/table">
            <a:tbl>
              <a:tblPr firstRow="1" bandRow="1">
                <a:tableStyleId>{9DCAF9ED-07DC-4A11-8D7F-57B35C25682E}</a:tableStyleId>
              </a:tblPr>
              <a:tblGrid>
                <a:gridCol w="230425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1207699">
                <a:tc>
                  <a:txBody>
                    <a:bodyPr/>
                    <a:lstStyle/>
                    <a:p>
                      <a:pPr algn="ctr"/>
                      <a:r>
                        <a:rPr lang="fr-FR" sz="2400" dirty="0" err="1"/>
                        <a:t>Material</a:t>
                      </a:r>
                      <a:endParaRPr lang="fr-FR" sz="2400" b="0" dirty="0">
                        <a:solidFill>
                          <a:schemeClr val="tx1"/>
                        </a:solidFill>
                      </a:endParaRPr>
                    </a:p>
                  </a:txBody>
                  <a:tcPr anchor="ctr"/>
                </a:tc>
                <a:tc>
                  <a:txBody>
                    <a:bodyPr/>
                    <a:lstStyle/>
                    <a:p>
                      <a:pPr algn="ctr"/>
                      <a:r>
                        <a:rPr lang="fr-FR" sz="2400" dirty="0" err="1"/>
                        <a:t>Young’s</a:t>
                      </a:r>
                      <a:r>
                        <a:rPr lang="fr-FR" sz="2400" dirty="0"/>
                        <a:t> </a:t>
                      </a:r>
                      <a:r>
                        <a:rPr lang="fr-FR" sz="2400" dirty="0" err="1"/>
                        <a:t>Modulus</a:t>
                      </a:r>
                      <a:r>
                        <a:rPr lang="fr-FR" sz="2400" dirty="0"/>
                        <a:t>  E (</a:t>
                      </a:r>
                      <a:r>
                        <a:rPr lang="fr-FR" sz="2400" dirty="0" err="1"/>
                        <a:t>GPa</a:t>
                      </a:r>
                      <a:r>
                        <a:rPr lang="fr-FR" sz="2400" dirty="0"/>
                        <a:t>)</a:t>
                      </a:r>
                      <a:endParaRPr lang="fr-FR" sz="2400" b="0" dirty="0">
                        <a:solidFill>
                          <a:schemeClr val="tx1"/>
                        </a:solidFill>
                      </a:endParaRPr>
                    </a:p>
                  </a:txBody>
                  <a:tcPr anchor="ctr"/>
                </a:tc>
                <a:extLst>
                  <a:ext uri="{0D108BD9-81ED-4DB2-BD59-A6C34878D82A}">
                    <a16:rowId xmlns:a16="http://schemas.microsoft.com/office/drawing/2014/main" val="10000"/>
                  </a:ext>
                </a:extLst>
              </a:tr>
              <a:tr h="376761">
                <a:tc>
                  <a:txBody>
                    <a:bodyPr/>
                    <a:lstStyle/>
                    <a:p>
                      <a:r>
                        <a:rPr lang="fr-FR" dirty="0" err="1"/>
                        <a:t>Steels</a:t>
                      </a:r>
                      <a:r>
                        <a:rPr lang="fr-FR" dirty="0"/>
                        <a:t> </a:t>
                      </a:r>
                    </a:p>
                  </a:txBody>
                  <a:tcPr/>
                </a:tc>
                <a:tc>
                  <a:txBody>
                    <a:bodyPr/>
                    <a:lstStyle/>
                    <a:p>
                      <a:pPr algn="ctr"/>
                      <a:r>
                        <a:rPr lang="fr-FR" dirty="0"/>
                        <a:t>~210</a:t>
                      </a:r>
                    </a:p>
                  </a:txBody>
                  <a:tcPr/>
                </a:tc>
                <a:extLst>
                  <a:ext uri="{0D108BD9-81ED-4DB2-BD59-A6C34878D82A}">
                    <a16:rowId xmlns:a16="http://schemas.microsoft.com/office/drawing/2014/main" val="10001"/>
                  </a:ext>
                </a:extLst>
              </a:tr>
              <a:tr h="376761">
                <a:tc>
                  <a:txBody>
                    <a:bodyPr/>
                    <a:lstStyle/>
                    <a:p>
                      <a:r>
                        <a:rPr lang="fr-FR" dirty="0" err="1"/>
                        <a:t>Stainless</a:t>
                      </a:r>
                      <a:r>
                        <a:rPr lang="fr-FR" dirty="0"/>
                        <a:t> </a:t>
                      </a:r>
                      <a:r>
                        <a:rPr lang="fr-FR" dirty="0" err="1"/>
                        <a:t>steels</a:t>
                      </a:r>
                      <a:r>
                        <a:rPr lang="fr-FR" dirty="0"/>
                        <a:t> </a:t>
                      </a:r>
                    </a:p>
                  </a:txBody>
                  <a:tcPr/>
                </a:tc>
                <a:tc>
                  <a:txBody>
                    <a:bodyPr/>
                    <a:lstStyle/>
                    <a:p>
                      <a:pPr algn="ctr"/>
                      <a:r>
                        <a:rPr lang="fr-FR" dirty="0"/>
                        <a:t>~210</a:t>
                      </a:r>
                    </a:p>
                  </a:txBody>
                  <a:tcPr/>
                </a:tc>
                <a:extLst>
                  <a:ext uri="{0D108BD9-81ED-4DB2-BD59-A6C34878D82A}">
                    <a16:rowId xmlns:a16="http://schemas.microsoft.com/office/drawing/2014/main" val="10002"/>
                  </a:ext>
                </a:extLst>
              </a:tr>
              <a:tr h="376761">
                <a:tc>
                  <a:txBody>
                    <a:bodyPr/>
                    <a:lstStyle/>
                    <a:p>
                      <a:r>
                        <a:rPr lang="fr-FR" dirty="0"/>
                        <a:t>Copper </a:t>
                      </a:r>
                      <a:r>
                        <a:rPr lang="fr-FR" dirty="0" err="1"/>
                        <a:t>alloys</a:t>
                      </a:r>
                      <a:r>
                        <a:rPr lang="fr-FR" dirty="0"/>
                        <a:t> </a:t>
                      </a:r>
                    </a:p>
                  </a:txBody>
                  <a:tcPr/>
                </a:tc>
                <a:tc>
                  <a:txBody>
                    <a:bodyPr/>
                    <a:lstStyle/>
                    <a:p>
                      <a:pPr algn="ctr"/>
                      <a:r>
                        <a:rPr lang="fr-FR" dirty="0"/>
                        <a:t>~130</a:t>
                      </a:r>
                    </a:p>
                  </a:txBody>
                  <a:tcPr/>
                </a:tc>
                <a:extLst>
                  <a:ext uri="{0D108BD9-81ED-4DB2-BD59-A6C34878D82A}">
                    <a16:rowId xmlns:a16="http://schemas.microsoft.com/office/drawing/2014/main" val="10003"/>
                  </a:ext>
                </a:extLst>
              </a:tr>
              <a:tr h="376761">
                <a:tc>
                  <a:txBody>
                    <a:bodyPr/>
                    <a:lstStyle/>
                    <a:p>
                      <a:r>
                        <a:rPr lang="fr-FR" dirty="0" err="1"/>
                        <a:t>Titanium</a:t>
                      </a:r>
                      <a:r>
                        <a:rPr lang="fr-FR" dirty="0"/>
                        <a:t> </a:t>
                      </a:r>
                      <a:r>
                        <a:rPr lang="fr-FR" dirty="0" err="1"/>
                        <a:t>Alloys</a:t>
                      </a:r>
                      <a:endParaRPr lang="fr-FR" dirty="0"/>
                    </a:p>
                  </a:txBody>
                  <a:tcPr/>
                </a:tc>
                <a:tc>
                  <a:txBody>
                    <a:bodyPr/>
                    <a:lstStyle/>
                    <a:p>
                      <a:pPr algn="ctr"/>
                      <a:r>
                        <a:rPr lang="fr-FR" dirty="0"/>
                        <a:t>~100</a:t>
                      </a:r>
                    </a:p>
                  </a:txBody>
                  <a:tcPr/>
                </a:tc>
                <a:extLst>
                  <a:ext uri="{0D108BD9-81ED-4DB2-BD59-A6C34878D82A}">
                    <a16:rowId xmlns:a16="http://schemas.microsoft.com/office/drawing/2014/main" val="10004"/>
                  </a:ext>
                </a:extLst>
              </a:tr>
              <a:tr h="376761">
                <a:tc>
                  <a:txBody>
                    <a:bodyPr/>
                    <a:lstStyle/>
                    <a:p>
                      <a:r>
                        <a:rPr lang="fr-FR" dirty="0" err="1"/>
                        <a:t>Aluminum</a:t>
                      </a:r>
                      <a:r>
                        <a:rPr lang="fr-FR" dirty="0"/>
                        <a:t> </a:t>
                      </a:r>
                      <a:r>
                        <a:rPr lang="fr-FR" dirty="0" err="1"/>
                        <a:t>alloys</a:t>
                      </a:r>
                      <a:endParaRPr lang="fr-FR" dirty="0"/>
                    </a:p>
                  </a:txBody>
                  <a:tcPr/>
                </a:tc>
                <a:tc>
                  <a:txBody>
                    <a:bodyPr/>
                    <a:lstStyle/>
                    <a:p>
                      <a:pPr algn="ctr"/>
                      <a:r>
                        <a:rPr lang="fr-FR" dirty="0"/>
                        <a:t>~70</a:t>
                      </a:r>
                    </a:p>
                  </a:txBody>
                  <a:tcPr/>
                </a:tc>
                <a:extLst>
                  <a:ext uri="{0D108BD9-81ED-4DB2-BD59-A6C34878D82A}">
                    <a16:rowId xmlns:a16="http://schemas.microsoft.com/office/drawing/2014/main" val="10005"/>
                  </a:ext>
                </a:extLst>
              </a:tr>
              <a:tr h="376761">
                <a:tc>
                  <a:txBody>
                    <a:bodyPr/>
                    <a:lstStyle/>
                    <a:p>
                      <a:r>
                        <a:rPr lang="fr-FR" dirty="0" err="1"/>
                        <a:t>Concrete</a:t>
                      </a:r>
                      <a:endParaRPr lang="fr-FR" dirty="0"/>
                    </a:p>
                  </a:txBody>
                  <a:tcPr/>
                </a:tc>
                <a:tc>
                  <a:txBody>
                    <a:bodyPr/>
                    <a:lstStyle/>
                    <a:p>
                      <a:pPr algn="ctr"/>
                      <a:r>
                        <a:rPr lang="fr-FR" dirty="0"/>
                        <a:t>~40</a:t>
                      </a:r>
                    </a:p>
                  </a:txBody>
                  <a:tcPr/>
                </a:tc>
                <a:extLst>
                  <a:ext uri="{0D108BD9-81ED-4DB2-BD59-A6C34878D82A}">
                    <a16:rowId xmlns:a16="http://schemas.microsoft.com/office/drawing/2014/main" val="10006"/>
                  </a:ext>
                </a:extLst>
              </a:tr>
              <a:tr h="376761">
                <a:tc>
                  <a:txBody>
                    <a:bodyPr/>
                    <a:lstStyle/>
                    <a:p>
                      <a:r>
                        <a:rPr lang="fr-FR" dirty="0"/>
                        <a:t>Wood</a:t>
                      </a:r>
                    </a:p>
                  </a:txBody>
                  <a:tcPr/>
                </a:tc>
                <a:tc>
                  <a:txBody>
                    <a:bodyPr/>
                    <a:lstStyle/>
                    <a:p>
                      <a:pPr algn="ctr"/>
                      <a:r>
                        <a:rPr lang="fr-FR" dirty="0"/>
                        <a:t>~10</a:t>
                      </a:r>
                    </a:p>
                  </a:txBody>
                  <a:tcPr/>
                </a:tc>
                <a:extLst>
                  <a:ext uri="{0D108BD9-81ED-4DB2-BD59-A6C34878D82A}">
                    <a16:rowId xmlns:a16="http://schemas.microsoft.com/office/drawing/2014/main" val="10007"/>
                  </a:ext>
                </a:extLst>
              </a:tr>
              <a:tr h="376761">
                <a:tc>
                  <a:txBody>
                    <a:bodyPr/>
                    <a:lstStyle/>
                    <a:p>
                      <a:r>
                        <a:rPr lang="fr-FR" dirty="0"/>
                        <a:t>Plastics</a:t>
                      </a:r>
                    </a:p>
                  </a:txBody>
                  <a:tcPr/>
                </a:tc>
                <a:tc>
                  <a:txBody>
                    <a:bodyPr/>
                    <a:lstStyle/>
                    <a:p>
                      <a:pPr algn="ctr"/>
                      <a:r>
                        <a:rPr lang="fr-FR" dirty="0"/>
                        <a:t>~4</a:t>
                      </a:r>
                    </a:p>
                  </a:txBody>
                  <a:tcPr/>
                </a:tc>
                <a:extLst>
                  <a:ext uri="{0D108BD9-81ED-4DB2-BD59-A6C34878D82A}">
                    <a16:rowId xmlns:a16="http://schemas.microsoft.com/office/drawing/2014/main" val="10008"/>
                  </a:ext>
                </a:extLst>
              </a:tr>
            </a:tbl>
          </a:graphicData>
        </a:graphic>
      </p:graphicFrame>
      <p:pic>
        <p:nvPicPr>
          <p:cNvPr id="14" name="Picture 2" descr="http://hydrogen.physik.uni-wuppertal.de/hyperphysics/hyperphysics/hbase/images/ym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805264"/>
            <a:ext cx="3744416" cy="104983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9"/>
          <p:cNvSpPr/>
          <p:nvPr/>
        </p:nvSpPr>
        <p:spPr>
          <a:xfrm>
            <a:off x="6577880" y="1627627"/>
            <a:ext cx="2314600" cy="10092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err="1">
                <a:solidFill>
                  <a:srgbClr val="0070C0"/>
                </a:solidFill>
              </a:rPr>
              <a:t>Stainless</a:t>
            </a:r>
            <a:r>
              <a:rPr lang="fr-FR" dirty="0">
                <a:solidFill>
                  <a:srgbClr val="0070C0"/>
                </a:solidFill>
              </a:rPr>
              <a:t> </a:t>
            </a:r>
            <a:r>
              <a:rPr lang="fr-FR" dirty="0" err="1">
                <a:solidFill>
                  <a:srgbClr val="0070C0"/>
                </a:solidFill>
              </a:rPr>
              <a:t>steels</a:t>
            </a:r>
            <a:r>
              <a:rPr lang="fr-FR" dirty="0">
                <a:solidFill>
                  <a:srgbClr val="0070C0"/>
                </a:solidFill>
              </a:rPr>
              <a:t>  are as </a:t>
            </a:r>
            <a:r>
              <a:rPr lang="fr-FR" dirty="0" err="1">
                <a:solidFill>
                  <a:srgbClr val="0070C0"/>
                </a:solidFill>
              </a:rPr>
              <a:t>stiff</a:t>
            </a:r>
            <a:r>
              <a:rPr lang="fr-FR" dirty="0">
                <a:solidFill>
                  <a:srgbClr val="0070C0"/>
                </a:solidFill>
              </a:rPr>
              <a:t> as </a:t>
            </a:r>
            <a:r>
              <a:rPr lang="fr-FR" dirty="0" err="1">
                <a:solidFill>
                  <a:srgbClr val="0070C0"/>
                </a:solidFill>
              </a:rPr>
              <a:t>steel</a:t>
            </a:r>
            <a:endParaRPr lang="fr-FR" dirty="0">
              <a:solidFill>
                <a:srgbClr val="0070C0"/>
              </a:solidFill>
            </a:endParaRPr>
          </a:p>
        </p:txBody>
      </p:sp>
    </p:spTree>
    <p:extLst>
      <p:ext uri="{BB962C8B-B14F-4D97-AF65-F5344CB8AC3E}">
        <p14:creationId xmlns:p14="http://schemas.microsoft.com/office/powerpoint/2010/main" val="133269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347047" cy="808449"/>
          </a:xfrm>
        </p:spPr>
        <p:txBody>
          <a:bodyPr>
            <a:noAutofit/>
          </a:bodyPr>
          <a:lstStyle/>
          <a:p>
            <a:r>
              <a:rPr lang="fr-FR" sz="3200" dirty="0" err="1"/>
              <a:t>Strength</a:t>
            </a:r>
            <a:r>
              <a:rPr lang="fr-FR" sz="3200" dirty="0"/>
              <a:t>/</a:t>
            </a:r>
            <a:r>
              <a:rPr lang="fr-FR" sz="3200" dirty="0" err="1"/>
              <a:t>weight</a:t>
            </a:r>
            <a:r>
              <a:rPr lang="fr-FR" sz="3200" dirty="0"/>
              <a:t> ratio</a:t>
            </a:r>
            <a:r>
              <a:rPr lang="fr-FR" sz="3200" baseline="50000" dirty="0"/>
              <a:t>13</a:t>
            </a:r>
            <a:br>
              <a:rPr lang="fr-FR" sz="3200" dirty="0"/>
            </a:br>
            <a:r>
              <a:rPr lang="fr-FR" sz="3200" dirty="0"/>
              <a:t>of architectural </a:t>
            </a:r>
            <a:r>
              <a:rPr lang="fr-FR" sz="3200" dirty="0" err="1"/>
              <a:t>metals</a:t>
            </a:r>
            <a:endParaRPr lang="nl-BE" sz="3200"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6</a:t>
            </a:fld>
            <a:endParaRPr lang="fr-BE"/>
          </a:p>
        </p:txBody>
      </p:sp>
      <p:sp>
        <p:nvSpPr>
          <p:cNvPr id="9" name="Oval 8"/>
          <p:cNvSpPr/>
          <p:nvPr/>
        </p:nvSpPr>
        <p:spPr>
          <a:xfrm>
            <a:off x="5364088" y="1052736"/>
            <a:ext cx="3528392" cy="131754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err="1">
                <a:solidFill>
                  <a:srgbClr val="0070C0"/>
                </a:solidFill>
              </a:rPr>
              <a:t>Stainless</a:t>
            </a:r>
            <a:r>
              <a:rPr lang="fr-FR" dirty="0">
                <a:solidFill>
                  <a:srgbClr val="0070C0"/>
                </a:solidFill>
              </a:rPr>
              <a:t> </a:t>
            </a:r>
            <a:r>
              <a:rPr lang="fr-FR" dirty="0" err="1">
                <a:solidFill>
                  <a:srgbClr val="0070C0"/>
                </a:solidFill>
              </a:rPr>
              <a:t>steels</a:t>
            </a:r>
            <a:r>
              <a:rPr lang="fr-FR" dirty="0">
                <a:solidFill>
                  <a:srgbClr val="0070C0"/>
                </a:solidFill>
              </a:rPr>
              <a:t> </a:t>
            </a:r>
            <a:r>
              <a:rPr lang="fr-FR" dirty="0" err="1">
                <a:solidFill>
                  <a:srgbClr val="0070C0"/>
                </a:solidFill>
              </a:rPr>
              <a:t>offer</a:t>
            </a:r>
            <a:r>
              <a:rPr lang="fr-FR" dirty="0">
                <a:solidFill>
                  <a:srgbClr val="0070C0"/>
                </a:solidFill>
              </a:rPr>
              <a:t> a </a:t>
            </a:r>
            <a:r>
              <a:rPr lang="fr-FR" dirty="0" err="1">
                <a:solidFill>
                  <a:srgbClr val="0070C0"/>
                </a:solidFill>
              </a:rPr>
              <a:t>strength</a:t>
            </a:r>
            <a:r>
              <a:rPr lang="fr-FR" dirty="0">
                <a:solidFill>
                  <a:srgbClr val="0070C0"/>
                </a:solidFill>
              </a:rPr>
              <a:t>/</a:t>
            </a:r>
            <a:r>
              <a:rPr lang="fr-FR" dirty="0" err="1">
                <a:solidFill>
                  <a:srgbClr val="0070C0"/>
                </a:solidFill>
              </a:rPr>
              <a:t>weight</a:t>
            </a:r>
            <a:r>
              <a:rPr lang="fr-FR" dirty="0">
                <a:solidFill>
                  <a:srgbClr val="0070C0"/>
                </a:solidFill>
              </a:rPr>
              <a:t> ratio comparable to </a:t>
            </a:r>
            <a:r>
              <a:rPr lang="fr-FR" dirty="0" err="1">
                <a:solidFill>
                  <a:srgbClr val="0070C0"/>
                </a:solidFill>
              </a:rPr>
              <a:t>steels</a:t>
            </a:r>
            <a:r>
              <a:rPr lang="fr-FR" dirty="0">
                <a:solidFill>
                  <a:srgbClr val="0070C0"/>
                </a:solidFill>
              </a:rPr>
              <a:t> and to Al </a:t>
            </a:r>
            <a:r>
              <a:rPr lang="fr-FR" dirty="0" err="1">
                <a:solidFill>
                  <a:srgbClr val="0070C0"/>
                </a:solidFill>
              </a:rPr>
              <a:t>alloys</a:t>
            </a:r>
            <a:endParaRPr lang="fr-FR" dirty="0">
              <a:solidFill>
                <a:srgbClr val="0070C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12030989"/>
              </p:ext>
            </p:extLst>
          </p:nvPr>
        </p:nvGraphicFramePr>
        <p:xfrm>
          <a:off x="539552" y="2396286"/>
          <a:ext cx="8112225" cy="4351500"/>
        </p:xfrm>
        <a:graphic>
          <a:graphicData uri="http://schemas.openxmlformats.org/drawingml/2006/table">
            <a:tbl>
              <a:tblPr firstRow="1" bandRow="1">
                <a:tableStyleId>{21E4AEA4-8DFA-4A89-87EB-49C32662AFE0}</a:tableStyleId>
              </a:tblPr>
              <a:tblGrid>
                <a:gridCol w="3024335">
                  <a:extLst>
                    <a:ext uri="{9D8B030D-6E8A-4147-A177-3AD203B41FA5}">
                      <a16:colId xmlns:a16="http://schemas.microsoft.com/office/drawing/2014/main" val="20000"/>
                    </a:ext>
                  </a:extLst>
                </a:gridCol>
                <a:gridCol w="1017578">
                  <a:extLst>
                    <a:ext uri="{9D8B030D-6E8A-4147-A177-3AD203B41FA5}">
                      <a16:colId xmlns:a16="http://schemas.microsoft.com/office/drawing/2014/main" val="20001"/>
                    </a:ext>
                  </a:extLst>
                </a:gridCol>
                <a:gridCol w="1017578">
                  <a:extLst>
                    <a:ext uri="{9D8B030D-6E8A-4147-A177-3AD203B41FA5}">
                      <a16:colId xmlns:a16="http://schemas.microsoft.com/office/drawing/2014/main" val="20002"/>
                    </a:ext>
                  </a:extLst>
                </a:gridCol>
                <a:gridCol w="1017578">
                  <a:extLst>
                    <a:ext uri="{9D8B030D-6E8A-4147-A177-3AD203B41FA5}">
                      <a16:colId xmlns:a16="http://schemas.microsoft.com/office/drawing/2014/main" val="20003"/>
                    </a:ext>
                  </a:extLst>
                </a:gridCol>
                <a:gridCol w="1017578">
                  <a:extLst>
                    <a:ext uri="{9D8B030D-6E8A-4147-A177-3AD203B41FA5}">
                      <a16:colId xmlns:a16="http://schemas.microsoft.com/office/drawing/2014/main" val="20004"/>
                    </a:ext>
                  </a:extLst>
                </a:gridCol>
                <a:gridCol w="1017578">
                  <a:extLst>
                    <a:ext uri="{9D8B030D-6E8A-4147-A177-3AD203B41FA5}">
                      <a16:colId xmlns:a16="http://schemas.microsoft.com/office/drawing/2014/main" val="20005"/>
                    </a:ext>
                  </a:extLst>
                </a:gridCol>
              </a:tblGrid>
              <a:tr h="370840">
                <a:tc>
                  <a:txBody>
                    <a:bodyPr/>
                    <a:lstStyle/>
                    <a:p>
                      <a:pPr algn="ctr"/>
                      <a:r>
                        <a:rPr lang="nl-BE" sz="1050" dirty="0"/>
                        <a:t>Material</a:t>
                      </a:r>
                    </a:p>
                  </a:txBody>
                  <a:tcPr anchor="ctr"/>
                </a:tc>
                <a:tc>
                  <a:txBody>
                    <a:bodyPr/>
                    <a:lstStyle/>
                    <a:p>
                      <a:pPr algn="ctr"/>
                      <a:r>
                        <a:rPr lang="nl-BE" sz="1050" dirty="0"/>
                        <a:t>Strength (YS)/Specific Weight</a:t>
                      </a:r>
                    </a:p>
                  </a:txBody>
                  <a:tcPr anchor="ctr"/>
                </a:tc>
                <a:tc>
                  <a:txBody>
                    <a:bodyPr/>
                    <a:lstStyle/>
                    <a:p>
                      <a:pPr algn="ctr"/>
                      <a:r>
                        <a:rPr lang="nl-BE" sz="1050" dirty="0"/>
                        <a:t>Yield, Stress, Mpa</a:t>
                      </a:r>
                    </a:p>
                  </a:txBody>
                  <a:tcPr anchor="ctr"/>
                </a:tc>
                <a:tc>
                  <a:txBody>
                    <a:bodyPr/>
                    <a:lstStyle/>
                    <a:p>
                      <a:pPr algn="ctr"/>
                      <a:r>
                        <a:rPr lang="nl-BE" sz="1050" dirty="0"/>
                        <a:t>Ultimate Tensile Strength,</a:t>
                      </a:r>
                      <a:r>
                        <a:rPr lang="nl-BE" sz="1050" baseline="0" dirty="0"/>
                        <a:t> Mpa</a:t>
                      </a:r>
                      <a:endParaRPr lang="nl-BE" sz="1050" dirty="0"/>
                    </a:p>
                  </a:txBody>
                  <a:tcPr anchor="ctr"/>
                </a:tc>
                <a:tc>
                  <a:txBody>
                    <a:bodyPr/>
                    <a:lstStyle/>
                    <a:p>
                      <a:pPr algn="ctr"/>
                      <a:r>
                        <a:rPr lang="nl-BE" sz="1050" dirty="0"/>
                        <a:t>Specific wt (Kg/dm³)</a:t>
                      </a:r>
                    </a:p>
                  </a:txBody>
                  <a:tcPr anchor="ctr"/>
                </a:tc>
                <a:tc>
                  <a:txBody>
                    <a:bodyPr/>
                    <a:lstStyle/>
                    <a:p>
                      <a:pPr algn="ctr"/>
                      <a:r>
                        <a:rPr lang="nl-BE" sz="1050" dirty="0"/>
                        <a:t>Min Elongation, %</a:t>
                      </a:r>
                    </a:p>
                  </a:txBody>
                  <a:tcPr anchor="ctr"/>
                </a:tc>
                <a:extLst>
                  <a:ext uri="{0D108BD9-81ED-4DB2-BD59-A6C34878D82A}">
                    <a16:rowId xmlns:a16="http://schemas.microsoft.com/office/drawing/2014/main" val="10000"/>
                  </a:ext>
                </a:extLst>
              </a:tr>
              <a:tr h="252000">
                <a:tc>
                  <a:txBody>
                    <a:bodyPr/>
                    <a:lstStyle/>
                    <a:p>
                      <a:r>
                        <a:rPr lang="nl-BE" sz="1050" dirty="0"/>
                        <a:t>Stainless 304 or 316, annealed</a:t>
                      </a:r>
                    </a:p>
                  </a:txBody>
                  <a:tcPr>
                    <a:solidFill>
                      <a:schemeClr val="accent6"/>
                    </a:solidFill>
                  </a:tcPr>
                </a:tc>
                <a:tc>
                  <a:txBody>
                    <a:bodyPr/>
                    <a:lstStyle/>
                    <a:p>
                      <a:pPr algn="ctr"/>
                      <a:r>
                        <a:rPr lang="nl-BE" sz="1050" dirty="0"/>
                        <a:t>26</a:t>
                      </a:r>
                    </a:p>
                  </a:txBody>
                  <a:tcPr>
                    <a:solidFill>
                      <a:schemeClr val="accent6"/>
                    </a:solidFill>
                  </a:tcPr>
                </a:tc>
                <a:tc>
                  <a:txBody>
                    <a:bodyPr/>
                    <a:lstStyle/>
                    <a:p>
                      <a:pPr algn="ctr"/>
                      <a:r>
                        <a:rPr lang="nl-BE" sz="1050" dirty="0"/>
                        <a:t>205</a:t>
                      </a:r>
                    </a:p>
                  </a:txBody>
                  <a:tcPr>
                    <a:solidFill>
                      <a:schemeClr val="accent6"/>
                    </a:solidFill>
                  </a:tcPr>
                </a:tc>
                <a:tc>
                  <a:txBody>
                    <a:bodyPr/>
                    <a:lstStyle/>
                    <a:p>
                      <a:pPr algn="ctr"/>
                      <a:r>
                        <a:rPr lang="nl-BE" sz="1050" dirty="0"/>
                        <a:t>515</a:t>
                      </a:r>
                    </a:p>
                  </a:txBody>
                  <a:tcPr>
                    <a:solidFill>
                      <a:schemeClr val="accent6"/>
                    </a:solidFill>
                  </a:tcPr>
                </a:tc>
                <a:tc>
                  <a:txBody>
                    <a:bodyPr/>
                    <a:lstStyle/>
                    <a:p>
                      <a:pPr algn="ctr"/>
                      <a:r>
                        <a:rPr lang="nl-BE" sz="1050" dirty="0"/>
                        <a:t>7,8</a:t>
                      </a:r>
                    </a:p>
                  </a:txBody>
                  <a:tcPr>
                    <a:solidFill>
                      <a:schemeClr val="accent6"/>
                    </a:solidFill>
                  </a:tcPr>
                </a:tc>
                <a:tc>
                  <a:txBody>
                    <a:bodyPr/>
                    <a:lstStyle/>
                    <a:p>
                      <a:pPr algn="ctr"/>
                      <a:r>
                        <a:rPr lang="nl-BE" sz="1050" dirty="0"/>
                        <a:t>35</a:t>
                      </a:r>
                    </a:p>
                  </a:txBody>
                  <a:tcPr>
                    <a:solidFill>
                      <a:schemeClr val="accent6"/>
                    </a:solidFill>
                  </a:tcPr>
                </a:tc>
                <a:extLst>
                  <a:ext uri="{0D108BD9-81ED-4DB2-BD59-A6C34878D82A}">
                    <a16:rowId xmlns:a16="http://schemas.microsoft.com/office/drawing/2014/main" val="10001"/>
                  </a:ext>
                </a:extLst>
              </a:tr>
              <a:tr h="252000">
                <a:tc>
                  <a:txBody>
                    <a:bodyPr/>
                    <a:lstStyle/>
                    <a:p>
                      <a:r>
                        <a:rPr lang="nl-BE" sz="1050" dirty="0"/>
                        <a:t>Stainless 304 or 316,</a:t>
                      </a:r>
                      <a:r>
                        <a:rPr lang="nl-BE" sz="1050" baseline="0" dirty="0"/>
                        <a:t> work-hardened CP 350</a:t>
                      </a:r>
                      <a:endParaRPr lang="nl-BE" sz="1050" dirty="0"/>
                    </a:p>
                  </a:txBody>
                  <a:tcPr>
                    <a:solidFill>
                      <a:schemeClr val="accent6"/>
                    </a:solidFill>
                  </a:tcPr>
                </a:tc>
                <a:tc>
                  <a:txBody>
                    <a:bodyPr/>
                    <a:lstStyle/>
                    <a:p>
                      <a:pPr algn="ctr"/>
                      <a:r>
                        <a:rPr lang="nl-BE" sz="1050" dirty="0"/>
                        <a:t>45</a:t>
                      </a:r>
                    </a:p>
                  </a:txBody>
                  <a:tcPr>
                    <a:solidFill>
                      <a:schemeClr val="accent6"/>
                    </a:solidFill>
                  </a:tcPr>
                </a:tc>
                <a:tc>
                  <a:txBody>
                    <a:bodyPr/>
                    <a:lstStyle/>
                    <a:p>
                      <a:pPr algn="ctr"/>
                      <a:r>
                        <a:rPr lang="nl-BE" sz="1050" dirty="0"/>
                        <a:t>350</a:t>
                      </a:r>
                    </a:p>
                  </a:txBody>
                  <a:tcPr>
                    <a:solidFill>
                      <a:schemeClr val="accent6"/>
                    </a:solidFill>
                  </a:tcPr>
                </a:tc>
                <a:tc>
                  <a:txBody>
                    <a:bodyPr/>
                    <a:lstStyle/>
                    <a:p>
                      <a:pPr algn="ctr"/>
                      <a:r>
                        <a:rPr lang="nl-BE" sz="1050" dirty="0"/>
                        <a:t>-</a:t>
                      </a:r>
                    </a:p>
                  </a:txBody>
                  <a:tcPr>
                    <a:solidFill>
                      <a:schemeClr val="accent6"/>
                    </a:solidFill>
                  </a:tcPr>
                </a:tc>
                <a:tc>
                  <a:txBody>
                    <a:bodyPr/>
                    <a:lstStyle/>
                    <a:p>
                      <a:pPr algn="ctr"/>
                      <a:r>
                        <a:rPr lang="nl-BE" sz="1050"/>
                        <a:t>7,8</a:t>
                      </a:r>
                      <a:endParaRPr lang="nl-BE" sz="1050" dirty="0"/>
                    </a:p>
                  </a:txBody>
                  <a:tcPr>
                    <a:solidFill>
                      <a:schemeClr val="accent6"/>
                    </a:solidFill>
                  </a:tcPr>
                </a:tc>
                <a:tc>
                  <a:txBody>
                    <a:bodyPr/>
                    <a:lstStyle/>
                    <a:p>
                      <a:pPr algn="ctr"/>
                      <a:r>
                        <a:rPr lang="nl-BE" sz="1050" dirty="0"/>
                        <a:t>-</a:t>
                      </a:r>
                    </a:p>
                  </a:txBody>
                  <a:tcPr>
                    <a:solidFill>
                      <a:schemeClr val="accent6"/>
                    </a:solidFill>
                  </a:tcPr>
                </a:tc>
                <a:extLst>
                  <a:ext uri="{0D108BD9-81ED-4DB2-BD59-A6C34878D82A}">
                    <a16:rowId xmlns:a16="http://schemas.microsoft.com/office/drawing/2014/main" val="10002"/>
                  </a:ext>
                </a:extLst>
              </a:tr>
              <a:tr h="252000">
                <a:tc>
                  <a:txBody>
                    <a:bodyPr/>
                    <a:lstStyle/>
                    <a:p>
                      <a:r>
                        <a:rPr lang="nl-BE" sz="1050" dirty="0"/>
                        <a:t>Stainless 304 or</a:t>
                      </a:r>
                      <a:r>
                        <a:rPr lang="nl-BE" sz="1050" baseline="0" dirty="0"/>
                        <a:t> 316, work-hardened CP 500</a:t>
                      </a:r>
                      <a:endParaRPr lang="nl-BE" sz="1050" dirty="0"/>
                    </a:p>
                  </a:txBody>
                  <a:tcPr>
                    <a:solidFill>
                      <a:schemeClr val="accent6"/>
                    </a:solidFill>
                  </a:tcPr>
                </a:tc>
                <a:tc>
                  <a:txBody>
                    <a:bodyPr/>
                    <a:lstStyle/>
                    <a:p>
                      <a:pPr algn="ctr"/>
                      <a:r>
                        <a:rPr lang="nl-BE" sz="1050" dirty="0"/>
                        <a:t>62</a:t>
                      </a:r>
                    </a:p>
                  </a:txBody>
                  <a:tcPr>
                    <a:solidFill>
                      <a:schemeClr val="accent6"/>
                    </a:solidFill>
                  </a:tcPr>
                </a:tc>
                <a:tc>
                  <a:txBody>
                    <a:bodyPr/>
                    <a:lstStyle/>
                    <a:p>
                      <a:pPr algn="ctr"/>
                      <a:r>
                        <a:rPr lang="nl-BE" sz="1050" dirty="0"/>
                        <a:t>480</a:t>
                      </a:r>
                    </a:p>
                  </a:txBody>
                  <a:tcPr>
                    <a:solidFill>
                      <a:schemeClr val="accent6"/>
                    </a:solidFill>
                  </a:tcPr>
                </a:tc>
                <a:tc>
                  <a:txBody>
                    <a:bodyPr/>
                    <a:lstStyle/>
                    <a:p>
                      <a:pPr algn="ctr"/>
                      <a:r>
                        <a:rPr lang="nl-BE" sz="1050" dirty="0"/>
                        <a:t>-</a:t>
                      </a:r>
                    </a:p>
                  </a:txBody>
                  <a:tcPr>
                    <a:solidFill>
                      <a:schemeClr val="accent6"/>
                    </a:solidFill>
                  </a:tcPr>
                </a:tc>
                <a:tc>
                  <a:txBody>
                    <a:bodyPr/>
                    <a:lstStyle/>
                    <a:p>
                      <a:pPr algn="ctr"/>
                      <a:r>
                        <a:rPr lang="nl-BE" sz="1050"/>
                        <a:t>7,8</a:t>
                      </a:r>
                      <a:endParaRPr lang="nl-BE" sz="1050" dirty="0"/>
                    </a:p>
                  </a:txBody>
                  <a:tcPr>
                    <a:solidFill>
                      <a:schemeClr val="accent6"/>
                    </a:solidFill>
                  </a:tcPr>
                </a:tc>
                <a:tc>
                  <a:txBody>
                    <a:bodyPr/>
                    <a:lstStyle/>
                    <a:p>
                      <a:pPr algn="ctr"/>
                      <a:r>
                        <a:rPr lang="nl-BE" sz="1050" dirty="0"/>
                        <a:t>-</a:t>
                      </a:r>
                    </a:p>
                  </a:txBody>
                  <a:tcPr>
                    <a:solidFill>
                      <a:schemeClr val="accent6"/>
                    </a:solidFill>
                  </a:tcPr>
                </a:tc>
                <a:extLst>
                  <a:ext uri="{0D108BD9-81ED-4DB2-BD59-A6C34878D82A}">
                    <a16:rowId xmlns:a16="http://schemas.microsoft.com/office/drawing/2014/main" val="10003"/>
                  </a:ext>
                </a:extLst>
              </a:tr>
              <a:tr h="252000">
                <a:tc>
                  <a:txBody>
                    <a:bodyPr/>
                    <a:lstStyle/>
                    <a:p>
                      <a:r>
                        <a:rPr lang="nl-BE" sz="1050" dirty="0"/>
                        <a:t>Duplex 2205</a:t>
                      </a:r>
                    </a:p>
                  </a:txBody>
                  <a:tcPr>
                    <a:solidFill>
                      <a:schemeClr val="accent6"/>
                    </a:solidFill>
                  </a:tcPr>
                </a:tc>
                <a:tc>
                  <a:txBody>
                    <a:bodyPr/>
                    <a:lstStyle/>
                    <a:p>
                      <a:pPr algn="ctr"/>
                      <a:r>
                        <a:rPr lang="nl-BE" sz="1050" dirty="0"/>
                        <a:t>64</a:t>
                      </a:r>
                    </a:p>
                  </a:txBody>
                  <a:tcPr>
                    <a:solidFill>
                      <a:schemeClr val="accent6"/>
                    </a:solidFill>
                  </a:tcPr>
                </a:tc>
                <a:tc>
                  <a:txBody>
                    <a:bodyPr/>
                    <a:lstStyle/>
                    <a:p>
                      <a:pPr algn="ctr"/>
                      <a:r>
                        <a:rPr lang="nl-BE" sz="1050" dirty="0"/>
                        <a:t>500</a:t>
                      </a:r>
                    </a:p>
                  </a:txBody>
                  <a:tcPr>
                    <a:solidFill>
                      <a:schemeClr val="accent6"/>
                    </a:solidFill>
                  </a:tcPr>
                </a:tc>
                <a:tc>
                  <a:txBody>
                    <a:bodyPr/>
                    <a:lstStyle/>
                    <a:p>
                      <a:pPr algn="ctr"/>
                      <a:r>
                        <a:rPr lang="nl-BE" sz="1050" dirty="0"/>
                        <a:t>700/950</a:t>
                      </a:r>
                    </a:p>
                  </a:txBody>
                  <a:tcPr>
                    <a:solidFill>
                      <a:schemeClr val="accent6"/>
                    </a:solidFill>
                  </a:tcPr>
                </a:tc>
                <a:tc>
                  <a:txBody>
                    <a:bodyPr/>
                    <a:lstStyle/>
                    <a:p>
                      <a:pPr algn="ctr"/>
                      <a:r>
                        <a:rPr lang="nl-BE" sz="1050"/>
                        <a:t>7,8</a:t>
                      </a:r>
                      <a:endParaRPr lang="nl-BE" sz="1050" dirty="0"/>
                    </a:p>
                  </a:txBody>
                  <a:tcPr>
                    <a:solidFill>
                      <a:schemeClr val="accent6"/>
                    </a:solidFill>
                  </a:tcPr>
                </a:tc>
                <a:tc>
                  <a:txBody>
                    <a:bodyPr/>
                    <a:lstStyle/>
                    <a:p>
                      <a:pPr algn="ctr"/>
                      <a:r>
                        <a:rPr lang="nl-BE" sz="1050" dirty="0"/>
                        <a:t>20</a:t>
                      </a:r>
                    </a:p>
                  </a:txBody>
                  <a:tcPr>
                    <a:solidFill>
                      <a:schemeClr val="accent6"/>
                    </a:solidFill>
                  </a:tcPr>
                </a:tc>
                <a:extLst>
                  <a:ext uri="{0D108BD9-81ED-4DB2-BD59-A6C34878D82A}">
                    <a16:rowId xmlns:a16="http://schemas.microsoft.com/office/drawing/2014/main" val="10004"/>
                  </a:ext>
                </a:extLst>
              </a:tr>
              <a:tr h="252000">
                <a:tc>
                  <a:txBody>
                    <a:bodyPr/>
                    <a:lstStyle/>
                    <a:p>
                      <a:r>
                        <a:rPr lang="nl-BE" sz="1050" dirty="0"/>
                        <a:t>Stainless 630, aged</a:t>
                      </a:r>
                    </a:p>
                  </a:txBody>
                  <a:tcPr>
                    <a:solidFill>
                      <a:schemeClr val="accent6"/>
                    </a:solidFill>
                  </a:tcPr>
                </a:tc>
                <a:tc>
                  <a:txBody>
                    <a:bodyPr/>
                    <a:lstStyle/>
                    <a:p>
                      <a:pPr algn="ctr"/>
                      <a:r>
                        <a:rPr lang="nl-BE" sz="1050" dirty="0"/>
                        <a:t>103</a:t>
                      </a:r>
                    </a:p>
                  </a:txBody>
                  <a:tcPr>
                    <a:solidFill>
                      <a:schemeClr val="accent6"/>
                    </a:solidFill>
                  </a:tcPr>
                </a:tc>
                <a:tc>
                  <a:txBody>
                    <a:bodyPr/>
                    <a:lstStyle/>
                    <a:p>
                      <a:pPr algn="ctr"/>
                      <a:r>
                        <a:rPr lang="nl-BE" sz="1050" dirty="0"/>
                        <a:t>800</a:t>
                      </a:r>
                    </a:p>
                  </a:txBody>
                  <a:tcPr>
                    <a:solidFill>
                      <a:schemeClr val="accent6"/>
                    </a:solidFill>
                  </a:tcPr>
                </a:tc>
                <a:tc>
                  <a:txBody>
                    <a:bodyPr/>
                    <a:lstStyle/>
                    <a:p>
                      <a:pPr algn="ctr"/>
                      <a:r>
                        <a:rPr lang="nl-BE" sz="1050" dirty="0"/>
                        <a:t>950/1150</a:t>
                      </a:r>
                    </a:p>
                  </a:txBody>
                  <a:tcPr>
                    <a:solidFill>
                      <a:schemeClr val="accent6"/>
                    </a:solidFill>
                  </a:tcPr>
                </a:tc>
                <a:tc>
                  <a:txBody>
                    <a:bodyPr/>
                    <a:lstStyle/>
                    <a:p>
                      <a:pPr algn="ctr"/>
                      <a:r>
                        <a:rPr lang="nl-BE" sz="1050"/>
                        <a:t>7,8</a:t>
                      </a:r>
                      <a:endParaRPr lang="nl-BE" sz="1050" dirty="0"/>
                    </a:p>
                  </a:txBody>
                  <a:tcPr>
                    <a:solidFill>
                      <a:schemeClr val="accent6"/>
                    </a:solidFill>
                  </a:tcPr>
                </a:tc>
                <a:tc>
                  <a:txBody>
                    <a:bodyPr/>
                    <a:lstStyle/>
                    <a:p>
                      <a:pPr algn="ctr"/>
                      <a:r>
                        <a:rPr lang="nl-BE" sz="1050" dirty="0"/>
                        <a:t>10</a:t>
                      </a:r>
                    </a:p>
                  </a:txBody>
                  <a:tcPr>
                    <a:solidFill>
                      <a:schemeClr val="accent6"/>
                    </a:solidFill>
                  </a:tcPr>
                </a:tc>
                <a:extLst>
                  <a:ext uri="{0D108BD9-81ED-4DB2-BD59-A6C34878D82A}">
                    <a16:rowId xmlns:a16="http://schemas.microsoft.com/office/drawing/2014/main" val="10005"/>
                  </a:ext>
                </a:extLst>
              </a:tr>
              <a:tr h="252000">
                <a:tc>
                  <a:txBody>
                    <a:bodyPr/>
                    <a:lstStyle/>
                    <a:p>
                      <a:r>
                        <a:rPr lang="nl-BE" sz="1050" dirty="0"/>
                        <a:t>C-steel commercial sheet, Hot</a:t>
                      </a:r>
                      <a:r>
                        <a:rPr lang="nl-BE" sz="1050" baseline="0" dirty="0"/>
                        <a:t> rolled</a:t>
                      </a:r>
                      <a:endParaRPr lang="nl-BE" sz="1050" dirty="0"/>
                    </a:p>
                  </a:txBody>
                  <a:tcPr>
                    <a:solidFill>
                      <a:schemeClr val="tx2">
                        <a:lumMod val="60000"/>
                        <a:lumOff val="40000"/>
                      </a:schemeClr>
                    </a:solidFill>
                  </a:tcPr>
                </a:tc>
                <a:tc>
                  <a:txBody>
                    <a:bodyPr/>
                    <a:lstStyle/>
                    <a:p>
                      <a:pPr algn="ctr"/>
                      <a:r>
                        <a:rPr lang="nl-BE" sz="1050" dirty="0"/>
                        <a:t>30</a:t>
                      </a:r>
                    </a:p>
                  </a:txBody>
                  <a:tcPr>
                    <a:solidFill>
                      <a:schemeClr val="tx2">
                        <a:lumMod val="60000"/>
                        <a:lumOff val="40000"/>
                      </a:schemeClr>
                    </a:solidFill>
                  </a:tcPr>
                </a:tc>
                <a:tc>
                  <a:txBody>
                    <a:bodyPr/>
                    <a:lstStyle/>
                    <a:p>
                      <a:pPr algn="ctr"/>
                      <a:r>
                        <a:rPr lang="nl-BE" sz="1050" dirty="0"/>
                        <a:t>234</a:t>
                      </a:r>
                    </a:p>
                  </a:txBody>
                  <a:tcPr>
                    <a:solidFill>
                      <a:schemeClr val="tx2">
                        <a:lumMod val="60000"/>
                        <a:lumOff val="40000"/>
                      </a:schemeClr>
                    </a:solidFill>
                  </a:tcPr>
                </a:tc>
                <a:tc>
                  <a:txBody>
                    <a:bodyPr/>
                    <a:lstStyle/>
                    <a:p>
                      <a:pPr algn="ctr"/>
                      <a:r>
                        <a:rPr lang="nl-BE" sz="1050" dirty="0"/>
                        <a:t>317</a:t>
                      </a:r>
                    </a:p>
                  </a:txBody>
                  <a:tcPr>
                    <a:solidFill>
                      <a:schemeClr val="tx2">
                        <a:lumMod val="60000"/>
                        <a:lumOff val="40000"/>
                      </a:schemeClr>
                    </a:solidFill>
                  </a:tcPr>
                </a:tc>
                <a:tc>
                  <a:txBody>
                    <a:bodyPr/>
                    <a:lstStyle/>
                    <a:p>
                      <a:pPr algn="ctr"/>
                      <a:r>
                        <a:rPr lang="nl-BE" sz="1050"/>
                        <a:t>7,8</a:t>
                      </a:r>
                      <a:endParaRPr lang="nl-BE" sz="1050" dirty="0"/>
                    </a:p>
                  </a:txBody>
                  <a:tcPr>
                    <a:solidFill>
                      <a:schemeClr val="tx2">
                        <a:lumMod val="60000"/>
                        <a:lumOff val="40000"/>
                      </a:schemeClr>
                    </a:solidFill>
                  </a:tcPr>
                </a:tc>
                <a:tc>
                  <a:txBody>
                    <a:bodyPr/>
                    <a:lstStyle/>
                    <a:p>
                      <a:pPr algn="ctr"/>
                      <a:r>
                        <a:rPr lang="nl-BE" sz="1050" dirty="0"/>
                        <a:t>35</a:t>
                      </a:r>
                    </a:p>
                  </a:txBody>
                  <a:tcPr>
                    <a:solidFill>
                      <a:schemeClr val="tx2">
                        <a:lumMod val="60000"/>
                        <a:lumOff val="40000"/>
                      </a:schemeClr>
                    </a:solidFill>
                  </a:tcPr>
                </a:tc>
                <a:extLst>
                  <a:ext uri="{0D108BD9-81ED-4DB2-BD59-A6C34878D82A}">
                    <a16:rowId xmlns:a16="http://schemas.microsoft.com/office/drawing/2014/main" val="10006"/>
                  </a:ext>
                </a:extLst>
              </a:tr>
              <a:tr h="252000">
                <a:tc>
                  <a:txBody>
                    <a:bodyPr/>
                    <a:lstStyle/>
                    <a:p>
                      <a:r>
                        <a:rPr lang="nl-BE" sz="1050" dirty="0"/>
                        <a:t>Structural Steel (plate</a:t>
                      </a:r>
                      <a:r>
                        <a:rPr lang="nl-BE" sz="1050" baseline="0" dirty="0"/>
                        <a:t> and bar)</a:t>
                      </a:r>
                      <a:endParaRPr lang="nl-BE" sz="1050" dirty="0"/>
                    </a:p>
                  </a:txBody>
                  <a:tcPr>
                    <a:solidFill>
                      <a:schemeClr val="tx2">
                        <a:lumMod val="60000"/>
                        <a:lumOff val="40000"/>
                      </a:schemeClr>
                    </a:solidFill>
                  </a:tcPr>
                </a:tc>
                <a:tc>
                  <a:txBody>
                    <a:bodyPr/>
                    <a:lstStyle/>
                    <a:p>
                      <a:pPr algn="ctr"/>
                      <a:r>
                        <a:rPr lang="nl-BE" sz="1050" dirty="0"/>
                        <a:t>32</a:t>
                      </a:r>
                    </a:p>
                  </a:txBody>
                  <a:tcPr>
                    <a:solidFill>
                      <a:schemeClr val="tx2">
                        <a:lumMod val="60000"/>
                        <a:lumOff val="40000"/>
                      </a:schemeClr>
                    </a:solidFill>
                  </a:tcPr>
                </a:tc>
                <a:tc>
                  <a:txBody>
                    <a:bodyPr/>
                    <a:lstStyle/>
                    <a:p>
                      <a:pPr algn="ctr"/>
                      <a:r>
                        <a:rPr lang="nl-BE" sz="1050" dirty="0"/>
                        <a:t>250</a:t>
                      </a:r>
                    </a:p>
                  </a:txBody>
                  <a:tcPr>
                    <a:solidFill>
                      <a:schemeClr val="tx2">
                        <a:lumMod val="60000"/>
                        <a:lumOff val="40000"/>
                      </a:schemeClr>
                    </a:solidFill>
                  </a:tcPr>
                </a:tc>
                <a:tc>
                  <a:txBody>
                    <a:bodyPr/>
                    <a:lstStyle/>
                    <a:p>
                      <a:pPr algn="ctr"/>
                      <a:r>
                        <a:rPr lang="nl-BE" sz="1050" dirty="0"/>
                        <a:t>400/550</a:t>
                      </a:r>
                    </a:p>
                  </a:txBody>
                  <a:tcPr>
                    <a:solidFill>
                      <a:schemeClr val="tx2">
                        <a:lumMod val="60000"/>
                        <a:lumOff val="40000"/>
                      </a:schemeClr>
                    </a:solidFill>
                  </a:tcPr>
                </a:tc>
                <a:tc>
                  <a:txBody>
                    <a:bodyPr/>
                    <a:lstStyle/>
                    <a:p>
                      <a:pPr algn="ctr"/>
                      <a:r>
                        <a:rPr lang="nl-BE" sz="1050"/>
                        <a:t>7,8</a:t>
                      </a:r>
                      <a:endParaRPr lang="nl-BE" sz="1050" dirty="0"/>
                    </a:p>
                  </a:txBody>
                  <a:tcPr>
                    <a:solidFill>
                      <a:schemeClr val="tx2">
                        <a:lumMod val="60000"/>
                        <a:lumOff val="40000"/>
                      </a:schemeClr>
                    </a:solidFill>
                  </a:tcPr>
                </a:tc>
                <a:tc>
                  <a:txBody>
                    <a:bodyPr/>
                    <a:lstStyle/>
                    <a:p>
                      <a:pPr algn="ctr"/>
                      <a:r>
                        <a:rPr lang="nl-BE" sz="1050" dirty="0"/>
                        <a:t>23</a:t>
                      </a:r>
                    </a:p>
                  </a:txBody>
                  <a:tcPr>
                    <a:solidFill>
                      <a:schemeClr val="tx2">
                        <a:lumMod val="60000"/>
                        <a:lumOff val="40000"/>
                      </a:schemeClr>
                    </a:solidFill>
                  </a:tcPr>
                </a:tc>
                <a:extLst>
                  <a:ext uri="{0D108BD9-81ED-4DB2-BD59-A6C34878D82A}">
                    <a16:rowId xmlns:a16="http://schemas.microsoft.com/office/drawing/2014/main" val="10007"/>
                  </a:ext>
                </a:extLst>
              </a:tr>
              <a:tr h="252000">
                <a:tc>
                  <a:txBody>
                    <a:bodyPr/>
                    <a:lstStyle/>
                    <a:p>
                      <a:r>
                        <a:rPr lang="nl-BE" sz="1050" dirty="0"/>
                        <a:t>HSLA Steel</a:t>
                      </a:r>
                    </a:p>
                  </a:txBody>
                  <a:tcPr>
                    <a:solidFill>
                      <a:schemeClr val="tx2">
                        <a:lumMod val="60000"/>
                        <a:lumOff val="40000"/>
                      </a:schemeClr>
                    </a:solidFill>
                  </a:tcPr>
                </a:tc>
                <a:tc>
                  <a:txBody>
                    <a:bodyPr/>
                    <a:lstStyle/>
                    <a:p>
                      <a:pPr algn="ctr"/>
                      <a:r>
                        <a:rPr lang="nl-BE" sz="1050" dirty="0"/>
                        <a:t>49</a:t>
                      </a:r>
                    </a:p>
                  </a:txBody>
                  <a:tcPr>
                    <a:solidFill>
                      <a:schemeClr val="tx2">
                        <a:lumMod val="60000"/>
                        <a:lumOff val="40000"/>
                      </a:schemeClr>
                    </a:solidFill>
                  </a:tcPr>
                </a:tc>
                <a:tc>
                  <a:txBody>
                    <a:bodyPr/>
                    <a:lstStyle/>
                    <a:p>
                      <a:pPr algn="ctr"/>
                      <a:r>
                        <a:rPr lang="nl-BE" sz="1050" dirty="0"/>
                        <a:t>380</a:t>
                      </a:r>
                    </a:p>
                  </a:txBody>
                  <a:tcPr>
                    <a:solidFill>
                      <a:schemeClr val="tx2">
                        <a:lumMod val="60000"/>
                        <a:lumOff val="40000"/>
                      </a:schemeClr>
                    </a:solidFill>
                  </a:tcPr>
                </a:tc>
                <a:tc>
                  <a:txBody>
                    <a:bodyPr/>
                    <a:lstStyle/>
                    <a:p>
                      <a:pPr algn="ctr"/>
                      <a:r>
                        <a:rPr lang="nl-BE" sz="1050" dirty="0"/>
                        <a:t>460</a:t>
                      </a:r>
                    </a:p>
                  </a:txBody>
                  <a:tcPr>
                    <a:solidFill>
                      <a:schemeClr val="tx2">
                        <a:lumMod val="60000"/>
                        <a:lumOff val="40000"/>
                      </a:schemeClr>
                    </a:solidFill>
                  </a:tcPr>
                </a:tc>
                <a:tc>
                  <a:txBody>
                    <a:bodyPr/>
                    <a:lstStyle/>
                    <a:p>
                      <a:pPr algn="ctr"/>
                      <a:r>
                        <a:rPr lang="nl-BE" sz="1050"/>
                        <a:t>7,8</a:t>
                      </a:r>
                      <a:endParaRPr lang="nl-BE" sz="1050" dirty="0"/>
                    </a:p>
                  </a:txBody>
                  <a:tcPr>
                    <a:solidFill>
                      <a:schemeClr val="tx2">
                        <a:lumMod val="60000"/>
                        <a:lumOff val="40000"/>
                      </a:schemeClr>
                    </a:solidFill>
                  </a:tcPr>
                </a:tc>
                <a:tc>
                  <a:txBody>
                    <a:bodyPr/>
                    <a:lstStyle/>
                    <a:p>
                      <a:pPr algn="ctr"/>
                      <a:r>
                        <a:rPr lang="nl-BE" sz="1050" dirty="0"/>
                        <a:t>25</a:t>
                      </a:r>
                    </a:p>
                  </a:txBody>
                  <a:tcPr>
                    <a:solidFill>
                      <a:schemeClr val="tx2">
                        <a:lumMod val="60000"/>
                        <a:lumOff val="40000"/>
                      </a:schemeClr>
                    </a:solidFill>
                  </a:tcPr>
                </a:tc>
                <a:extLst>
                  <a:ext uri="{0D108BD9-81ED-4DB2-BD59-A6C34878D82A}">
                    <a16:rowId xmlns:a16="http://schemas.microsoft.com/office/drawing/2014/main" val="10008"/>
                  </a:ext>
                </a:extLst>
              </a:tr>
              <a:tr h="252000">
                <a:tc>
                  <a:txBody>
                    <a:bodyPr/>
                    <a:lstStyle/>
                    <a:p>
                      <a:r>
                        <a:rPr lang="nl-BE" sz="1050" dirty="0"/>
                        <a:t>Engineering Steel 4140 Q&amp;T</a:t>
                      </a:r>
                    </a:p>
                  </a:txBody>
                  <a:tcPr>
                    <a:solidFill>
                      <a:schemeClr val="tx2">
                        <a:lumMod val="60000"/>
                        <a:lumOff val="40000"/>
                      </a:schemeClr>
                    </a:solidFill>
                  </a:tcPr>
                </a:tc>
                <a:tc>
                  <a:txBody>
                    <a:bodyPr/>
                    <a:lstStyle/>
                    <a:p>
                      <a:pPr algn="ctr"/>
                      <a:r>
                        <a:rPr lang="nl-BE" sz="1050" dirty="0"/>
                        <a:t>96</a:t>
                      </a:r>
                    </a:p>
                  </a:txBody>
                  <a:tcPr>
                    <a:solidFill>
                      <a:schemeClr val="tx2">
                        <a:lumMod val="60000"/>
                        <a:lumOff val="40000"/>
                      </a:schemeClr>
                    </a:solidFill>
                  </a:tcPr>
                </a:tc>
                <a:tc>
                  <a:txBody>
                    <a:bodyPr/>
                    <a:lstStyle/>
                    <a:p>
                      <a:pPr algn="ctr"/>
                      <a:r>
                        <a:rPr lang="nl-BE" sz="1050" dirty="0"/>
                        <a:t>750</a:t>
                      </a:r>
                    </a:p>
                  </a:txBody>
                  <a:tcPr>
                    <a:solidFill>
                      <a:schemeClr val="tx2">
                        <a:lumMod val="60000"/>
                        <a:lumOff val="40000"/>
                      </a:schemeClr>
                    </a:solidFill>
                  </a:tcPr>
                </a:tc>
                <a:tc>
                  <a:txBody>
                    <a:bodyPr/>
                    <a:lstStyle/>
                    <a:p>
                      <a:pPr algn="ctr"/>
                      <a:r>
                        <a:rPr lang="nl-BE" sz="1050" dirty="0"/>
                        <a:t>930/1080</a:t>
                      </a:r>
                    </a:p>
                  </a:txBody>
                  <a:tcPr>
                    <a:solidFill>
                      <a:schemeClr val="tx2">
                        <a:lumMod val="60000"/>
                        <a:lumOff val="40000"/>
                      </a:schemeClr>
                    </a:solidFill>
                  </a:tcPr>
                </a:tc>
                <a:tc>
                  <a:txBody>
                    <a:bodyPr/>
                    <a:lstStyle/>
                    <a:p>
                      <a:pPr algn="ctr"/>
                      <a:r>
                        <a:rPr lang="nl-BE" sz="1050" dirty="0"/>
                        <a:t>7,8</a:t>
                      </a:r>
                    </a:p>
                  </a:txBody>
                  <a:tcPr>
                    <a:solidFill>
                      <a:schemeClr val="tx2">
                        <a:lumMod val="60000"/>
                        <a:lumOff val="40000"/>
                      </a:schemeClr>
                    </a:solidFill>
                  </a:tcPr>
                </a:tc>
                <a:tc>
                  <a:txBody>
                    <a:bodyPr/>
                    <a:lstStyle/>
                    <a:p>
                      <a:pPr algn="ctr"/>
                      <a:r>
                        <a:rPr lang="nl-BE" sz="1050" dirty="0"/>
                        <a:t>12</a:t>
                      </a:r>
                    </a:p>
                  </a:txBody>
                  <a:tcPr>
                    <a:solidFill>
                      <a:schemeClr val="tx2">
                        <a:lumMod val="60000"/>
                        <a:lumOff val="40000"/>
                      </a:schemeClr>
                    </a:solidFill>
                  </a:tcPr>
                </a:tc>
                <a:extLst>
                  <a:ext uri="{0D108BD9-81ED-4DB2-BD59-A6C34878D82A}">
                    <a16:rowId xmlns:a16="http://schemas.microsoft.com/office/drawing/2014/main" val="10009"/>
                  </a:ext>
                </a:extLst>
              </a:tr>
              <a:tr h="252000">
                <a:tc>
                  <a:txBody>
                    <a:bodyPr/>
                    <a:lstStyle/>
                    <a:p>
                      <a:r>
                        <a:rPr lang="nl-BE" sz="1050" dirty="0"/>
                        <a:t>Aluminum Alloy 3003- H14</a:t>
                      </a:r>
                    </a:p>
                  </a:txBody>
                  <a:tcPr>
                    <a:solidFill>
                      <a:schemeClr val="accent3">
                        <a:lumMod val="60000"/>
                        <a:lumOff val="40000"/>
                      </a:schemeClr>
                    </a:solidFill>
                  </a:tcPr>
                </a:tc>
                <a:tc>
                  <a:txBody>
                    <a:bodyPr/>
                    <a:lstStyle/>
                    <a:p>
                      <a:pPr algn="ctr"/>
                      <a:r>
                        <a:rPr lang="nl-BE" sz="1050" dirty="0"/>
                        <a:t>37</a:t>
                      </a:r>
                    </a:p>
                  </a:txBody>
                  <a:tcPr>
                    <a:solidFill>
                      <a:schemeClr val="accent3">
                        <a:lumMod val="60000"/>
                        <a:lumOff val="40000"/>
                      </a:schemeClr>
                    </a:solidFill>
                  </a:tcPr>
                </a:tc>
                <a:tc>
                  <a:txBody>
                    <a:bodyPr/>
                    <a:lstStyle/>
                    <a:p>
                      <a:pPr algn="ctr"/>
                      <a:r>
                        <a:rPr lang="nl-BE" sz="1050" dirty="0"/>
                        <a:t>145</a:t>
                      </a:r>
                    </a:p>
                  </a:txBody>
                  <a:tcPr>
                    <a:solidFill>
                      <a:schemeClr val="accent3">
                        <a:lumMod val="60000"/>
                        <a:lumOff val="40000"/>
                      </a:schemeClr>
                    </a:solidFill>
                  </a:tcPr>
                </a:tc>
                <a:tc>
                  <a:txBody>
                    <a:bodyPr/>
                    <a:lstStyle/>
                    <a:p>
                      <a:pPr algn="ctr"/>
                      <a:r>
                        <a:rPr lang="nl-BE" sz="1050" dirty="0"/>
                        <a:t>150</a:t>
                      </a:r>
                    </a:p>
                  </a:txBody>
                  <a:tcPr>
                    <a:solidFill>
                      <a:schemeClr val="accent3">
                        <a:lumMod val="60000"/>
                        <a:lumOff val="40000"/>
                      </a:schemeClr>
                    </a:solidFill>
                  </a:tcPr>
                </a:tc>
                <a:tc>
                  <a:txBody>
                    <a:bodyPr/>
                    <a:lstStyle/>
                    <a:p>
                      <a:pPr algn="ctr"/>
                      <a:r>
                        <a:rPr lang="nl-BE" sz="1050" dirty="0">
                          <a:solidFill>
                            <a:schemeClr val="tx1"/>
                          </a:solidFill>
                        </a:rPr>
                        <a:t>2,7</a:t>
                      </a:r>
                    </a:p>
                  </a:txBody>
                  <a:tcPr>
                    <a:solidFill>
                      <a:schemeClr val="accent3">
                        <a:lumMod val="60000"/>
                        <a:lumOff val="40000"/>
                      </a:schemeClr>
                    </a:solidFill>
                  </a:tcPr>
                </a:tc>
                <a:tc>
                  <a:txBody>
                    <a:bodyPr/>
                    <a:lstStyle/>
                    <a:p>
                      <a:pPr algn="ctr"/>
                      <a:r>
                        <a:rPr lang="nl-BE" sz="1050" dirty="0"/>
                        <a:t>40</a:t>
                      </a:r>
                    </a:p>
                  </a:txBody>
                  <a:tcPr>
                    <a:solidFill>
                      <a:schemeClr val="accent3">
                        <a:lumMod val="60000"/>
                        <a:lumOff val="40000"/>
                      </a:schemeClr>
                    </a:solidFill>
                  </a:tcPr>
                </a:tc>
                <a:extLst>
                  <a:ext uri="{0D108BD9-81ED-4DB2-BD59-A6C34878D82A}">
                    <a16:rowId xmlns:a16="http://schemas.microsoft.com/office/drawing/2014/main" val="10010"/>
                  </a:ext>
                </a:extLst>
              </a:tr>
              <a:tr h="252000">
                <a:tc>
                  <a:txBody>
                    <a:bodyPr/>
                    <a:lstStyle/>
                    <a:p>
                      <a:r>
                        <a:rPr lang="nl-BE" sz="1050" dirty="0"/>
                        <a:t>Aluminum</a:t>
                      </a:r>
                      <a:r>
                        <a:rPr lang="nl-BE" sz="1050" baseline="0" dirty="0"/>
                        <a:t> Alloy 3105- H14</a:t>
                      </a:r>
                      <a:endParaRPr lang="nl-BE" sz="1050" dirty="0"/>
                    </a:p>
                  </a:txBody>
                  <a:tcPr>
                    <a:solidFill>
                      <a:schemeClr val="accent3">
                        <a:lumMod val="60000"/>
                        <a:lumOff val="40000"/>
                      </a:schemeClr>
                    </a:solidFill>
                  </a:tcPr>
                </a:tc>
                <a:tc>
                  <a:txBody>
                    <a:bodyPr/>
                    <a:lstStyle/>
                    <a:p>
                      <a:pPr algn="ctr"/>
                      <a:r>
                        <a:rPr lang="nl-BE" sz="1050" dirty="0"/>
                        <a:t>38</a:t>
                      </a:r>
                    </a:p>
                  </a:txBody>
                  <a:tcPr>
                    <a:solidFill>
                      <a:schemeClr val="accent3">
                        <a:lumMod val="60000"/>
                        <a:lumOff val="40000"/>
                      </a:schemeClr>
                    </a:solidFill>
                  </a:tcPr>
                </a:tc>
                <a:tc>
                  <a:txBody>
                    <a:bodyPr/>
                    <a:lstStyle/>
                    <a:p>
                      <a:pPr algn="ctr"/>
                      <a:r>
                        <a:rPr lang="nl-BE" sz="1050" dirty="0"/>
                        <a:t>150</a:t>
                      </a:r>
                    </a:p>
                  </a:txBody>
                  <a:tcPr>
                    <a:solidFill>
                      <a:schemeClr val="accent3">
                        <a:lumMod val="60000"/>
                        <a:lumOff val="40000"/>
                      </a:schemeClr>
                    </a:solidFill>
                  </a:tcPr>
                </a:tc>
                <a:tc>
                  <a:txBody>
                    <a:bodyPr/>
                    <a:lstStyle/>
                    <a:p>
                      <a:pPr algn="ctr"/>
                      <a:r>
                        <a:rPr lang="nl-BE" sz="1050" dirty="0"/>
                        <a:t>170</a:t>
                      </a:r>
                    </a:p>
                  </a:txBody>
                  <a:tcPr>
                    <a:solidFill>
                      <a:schemeClr val="accent3">
                        <a:lumMod val="60000"/>
                        <a:lumOff val="40000"/>
                      </a:schemeClr>
                    </a:solidFill>
                  </a:tcPr>
                </a:tc>
                <a:tc>
                  <a:txBody>
                    <a:bodyPr/>
                    <a:lstStyle/>
                    <a:p>
                      <a:pPr algn="ctr"/>
                      <a:r>
                        <a:rPr lang="nl-BE" sz="1050" dirty="0">
                          <a:solidFill>
                            <a:schemeClr val="tx1"/>
                          </a:solidFill>
                        </a:rPr>
                        <a:t>2,7</a:t>
                      </a:r>
                    </a:p>
                  </a:txBody>
                  <a:tcPr>
                    <a:solidFill>
                      <a:schemeClr val="accent3">
                        <a:lumMod val="60000"/>
                        <a:lumOff val="40000"/>
                      </a:schemeClr>
                    </a:solidFill>
                  </a:tcPr>
                </a:tc>
                <a:tc>
                  <a:txBody>
                    <a:bodyPr/>
                    <a:lstStyle/>
                    <a:p>
                      <a:pPr algn="ctr"/>
                      <a:r>
                        <a:rPr lang="nl-BE" sz="1050" dirty="0"/>
                        <a:t>5</a:t>
                      </a:r>
                    </a:p>
                  </a:txBody>
                  <a:tcPr>
                    <a:solidFill>
                      <a:schemeClr val="accent3">
                        <a:lumMod val="60000"/>
                        <a:lumOff val="40000"/>
                      </a:schemeClr>
                    </a:solidFill>
                  </a:tcPr>
                </a:tc>
                <a:extLst>
                  <a:ext uri="{0D108BD9-81ED-4DB2-BD59-A6C34878D82A}">
                    <a16:rowId xmlns:a16="http://schemas.microsoft.com/office/drawing/2014/main" val="10011"/>
                  </a:ext>
                </a:extLst>
              </a:tr>
              <a:tr h="252000">
                <a:tc>
                  <a:txBody>
                    <a:bodyPr/>
                    <a:lstStyle/>
                    <a:p>
                      <a:r>
                        <a:rPr lang="nl-BE" sz="1050" dirty="0"/>
                        <a:t>Aluminum Alloy 5005- H16</a:t>
                      </a:r>
                    </a:p>
                  </a:txBody>
                  <a:tcPr>
                    <a:solidFill>
                      <a:schemeClr val="accent3">
                        <a:lumMod val="60000"/>
                        <a:lumOff val="40000"/>
                      </a:schemeClr>
                    </a:solidFill>
                  </a:tcPr>
                </a:tc>
                <a:tc>
                  <a:txBody>
                    <a:bodyPr/>
                    <a:lstStyle/>
                    <a:p>
                      <a:pPr algn="ctr"/>
                      <a:r>
                        <a:rPr lang="nl-BE" sz="1050" dirty="0"/>
                        <a:t>44</a:t>
                      </a:r>
                    </a:p>
                  </a:txBody>
                  <a:tcPr>
                    <a:solidFill>
                      <a:schemeClr val="accent3">
                        <a:lumMod val="60000"/>
                        <a:lumOff val="40000"/>
                      </a:schemeClr>
                    </a:solidFill>
                  </a:tcPr>
                </a:tc>
                <a:tc>
                  <a:txBody>
                    <a:bodyPr/>
                    <a:lstStyle/>
                    <a:p>
                      <a:pPr algn="ctr"/>
                      <a:r>
                        <a:rPr lang="nl-BE" sz="1050" dirty="0"/>
                        <a:t>170</a:t>
                      </a:r>
                    </a:p>
                  </a:txBody>
                  <a:tcPr>
                    <a:solidFill>
                      <a:schemeClr val="accent3">
                        <a:lumMod val="60000"/>
                        <a:lumOff val="40000"/>
                      </a:schemeClr>
                    </a:solidFill>
                  </a:tcPr>
                </a:tc>
                <a:tc>
                  <a:txBody>
                    <a:bodyPr/>
                    <a:lstStyle/>
                    <a:p>
                      <a:pPr algn="ctr"/>
                      <a:r>
                        <a:rPr lang="nl-BE" sz="1050" dirty="0"/>
                        <a:t>180</a:t>
                      </a:r>
                    </a:p>
                  </a:txBody>
                  <a:tcPr>
                    <a:solidFill>
                      <a:schemeClr val="accent3">
                        <a:lumMod val="60000"/>
                        <a:lumOff val="40000"/>
                      </a:schemeClr>
                    </a:solidFill>
                  </a:tcPr>
                </a:tc>
                <a:tc>
                  <a:txBody>
                    <a:bodyPr/>
                    <a:lstStyle/>
                    <a:p>
                      <a:pPr algn="ctr"/>
                      <a:r>
                        <a:rPr lang="nl-BE" sz="1050" dirty="0">
                          <a:solidFill>
                            <a:schemeClr val="tx1"/>
                          </a:solidFill>
                        </a:rPr>
                        <a:t>2,7</a:t>
                      </a:r>
                    </a:p>
                  </a:txBody>
                  <a:tcPr>
                    <a:solidFill>
                      <a:schemeClr val="accent3">
                        <a:lumMod val="60000"/>
                        <a:lumOff val="40000"/>
                      </a:schemeClr>
                    </a:solidFill>
                  </a:tcPr>
                </a:tc>
                <a:tc>
                  <a:txBody>
                    <a:bodyPr/>
                    <a:lstStyle/>
                    <a:p>
                      <a:pPr algn="ctr"/>
                      <a:r>
                        <a:rPr lang="nl-BE" sz="1050" dirty="0"/>
                        <a:t>5</a:t>
                      </a:r>
                    </a:p>
                  </a:txBody>
                  <a:tcPr>
                    <a:solidFill>
                      <a:schemeClr val="accent3">
                        <a:lumMod val="60000"/>
                        <a:lumOff val="40000"/>
                      </a:schemeClr>
                    </a:solidFill>
                  </a:tcPr>
                </a:tc>
                <a:extLst>
                  <a:ext uri="{0D108BD9-81ED-4DB2-BD59-A6C34878D82A}">
                    <a16:rowId xmlns:a16="http://schemas.microsoft.com/office/drawing/2014/main" val="10012"/>
                  </a:ext>
                </a:extLst>
              </a:tr>
              <a:tr h="252000">
                <a:tc>
                  <a:txBody>
                    <a:bodyPr/>
                    <a:lstStyle/>
                    <a:p>
                      <a:r>
                        <a:rPr lang="nl-BE" sz="1050" dirty="0"/>
                        <a:t>Aluminum</a:t>
                      </a:r>
                      <a:r>
                        <a:rPr lang="nl-BE" sz="1050" baseline="0" dirty="0"/>
                        <a:t> Alloy 6061- T6</a:t>
                      </a:r>
                      <a:endParaRPr lang="nl-BE" sz="1050" dirty="0"/>
                    </a:p>
                  </a:txBody>
                  <a:tcPr>
                    <a:solidFill>
                      <a:schemeClr val="accent3">
                        <a:lumMod val="60000"/>
                        <a:lumOff val="40000"/>
                      </a:schemeClr>
                    </a:solidFill>
                  </a:tcPr>
                </a:tc>
                <a:tc>
                  <a:txBody>
                    <a:bodyPr/>
                    <a:lstStyle/>
                    <a:p>
                      <a:pPr algn="ctr"/>
                      <a:r>
                        <a:rPr lang="nl-BE" sz="1050" dirty="0"/>
                        <a:t>71</a:t>
                      </a:r>
                    </a:p>
                  </a:txBody>
                  <a:tcPr>
                    <a:solidFill>
                      <a:schemeClr val="accent3">
                        <a:lumMod val="60000"/>
                        <a:lumOff val="40000"/>
                      </a:schemeClr>
                    </a:solidFill>
                  </a:tcPr>
                </a:tc>
                <a:tc>
                  <a:txBody>
                    <a:bodyPr/>
                    <a:lstStyle/>
                    <a:p>
                      <a:pPr algn="ctr"/>
                      <a:r>
                        <a:rPr lang="nl-BE" sz="1050" dirty="0"/>
                        <a:t>275</a:t>
                      </a:r>
                    </a:p>
                  </a:txBody>
                  <a:tcPr>
                    <a:solidFill>
                      <a:schemeClr val="accent3">
                        <a:lumMod val="60000"/>
                        <a:lumOff val="40000"/>
                      </a:schemeClr>
                    </a:solidFill>
                  </a:tcPr>
                </a:tc>
                <a:tc>
                  <a:txBody>
                    <a:bodyPr/>
                    <a:lstStyle/>
                    <a:p>
                      <a:pPr algn="ctr"/>
                      <a:r>
                        <a:rPr lang="nl-BE" sz="1050" dirty="0"/>
                        <a:t>310</a:t>
                      </a:r>
                    </a:p>
                  </a:txBody>
                  <a:tcPr>
                    <a:solidFill>
                      <a:schemeClr val="accent3">
                        <a:lumMod val="60000"/>
                        <a:lumOff val="40000"/>
                      </a:schemeClr>
                    </a:solidFill>
                  </a:tcPr>
                </a:tc>
                <a:tc>
                  <a:txBody>
                    <a:bodyPr/>
                    <a:lstStyle/>
                    <a:p>
                      <a:pPr algn="ctr"/>
                      <a:r>
                        <a:rPr lang="nl-BE" sz="1050" dirty="0">
                          <a:solidFill>
                            <a:schemeClr val="tx1"/>
                          </a:solidFill>
                        </a:rPr>
                        <a:t>2,7</a:t>
                      </a:r>
                    </a:p>
                  </a:txBody>
                  <a:tcPr>
                    <a:solidFill>
                      <a:schemeClr val="accent3">
                        <a:lumMod val="60000"/>
                        <a:lumOff val="40000"/>
                      </a:schemeClr>
                    </a:solidFill>
                  </a:tcPr>
                </a:tc>
                <a:tc>
                  <a:txBody>
                    <a:bodyPr/>
                    <a:lstStyle/>
                    <a:p>
                      <a:pPr algn="ctr"/>
                      <a:r>
                        <a:rPr lang="nl-BE" sz="1050" dirty="0"/>
                        <a:t>12</a:t>
                      </a:r>
                    </a:p>
                  </a:txBody>
                  <a:tcPr>
                    <a:solidFill>
                      <a:schemeClr val="accent3">
                        <a:lumMod val="60000"/>
                        <a:lumOff val="40000"/>
                      </a:schemeClr>
                    </a:solidFill>
                  </a:tcPr>
                </a:tc>
                <a:extLst>
                  <a:ext uri="{0D108BD9-81ED-4DB2-BD59-A6C34878D82A}">
                    <a16:rowId xmlns:a16="http://schemas.microsoft.com/office/drawing/2014/main" val="10013"/>
                  </a:ext>
                </a:extLst>
              </a:tr>
              <a:tr h="252000">
                <a:tc>
                  <a:txBody>
                    <a:bodyPr/>
                    <a:lstStyle/>
                    <a:p>
                      <a:r>
                        <a:rPr lang="nl-BE" sz="1050" dirty="0"/>
                        <a:t>Aluminum Alloy 6063- T5</a:t>
                      </a:r>
                    </a:p>
                  </a:txBody>
                  <a:tcPr>
                    <a:solidFill>
                      <a:schemeClr val="accent3">
                        <a:lumMod val="60000"/>
                        <a:lumOff val="40000"/>
                      </a:schemeClr>
                    </a:solidFill>
                  </a:tcPr>
                </a:tc>
                <a:tc>
                  <a:txBody>
                    <a:bodyPr/>
                    <a:lstStyle/>
                    <a:p>
                      <a:pPr algn="ctr"/>
                      <a:r>
                        <a:rPr lang="nl-BE" sz="1050" dirty="0"/>
                        <a:t>37</a:t>
                      </a:r>
                    </a:p>
                  </a:txBody>
                  <a:tcPr>
                    <a:solidFill>
                      <a:schemeClr val="accent3">
                        <a:lumMod val="60000"/>
                        <a:lumOff val="40000"/>
                      </a:schemeClr>
                    </a:solidFill>
                  </a:tcPr>
                </a:tc>
                <a:tc>
                  <a:txBody>
                    <a:bodyPr/>
                    <a:lstStyle/>
                    <a:p>
                      <a:pPr algn="ctr"/>
                      <a:r>
                        <a:rPr lang="nl-BE" sz="1050" dirty="0"/>
                        <a:t>145</a:t>
                      </a:r>
                    </a:p>
                  </a:txBody>
                  <a:tcPr>
                    <a:solidFill>
                      <a:schemeClr val="accent3">
                        <a:lumMod val="60000"/>
                        <a:lumOff val="40000"/>
                      </a:schemeClr>
                    </a:solidFill>
                  </a:tcPr>
                </a:tc>
                <a:tc>
                  <a:txBody>
                    <a:bodyPr/>
                    <a:lstStyle/>
                    <a:p>
                      <a:pPr algn="ctr"/>
                      <a:r>
                        <a:rPr lang="nl-BE" sz="1050" dirty="0"/>
                        <a:t>185</a:t>
                      </a:r>
                    </a:p>
                  </a:txBody>
                  <a:tcPr>
                    <a:solidFill>
                      <a:schemeClr val="accent3">
                        <a:lumMod val="60000"/>
                        <a:lumOff val="40000"/>
                      </a:schemeClr>
                    </a:solidFill>
                  </a:tcPr>
                </a:tc>
                <a:tc>
                  <a:txBody>
                    <a:bodyPr/>
                    <a:lstStyle/>
                    <a:p>
                      <a:pPr algn="ctr"/>
                      <a:r>
                        <a:rPr lang="nl-BE" sz="1050" dirty="0">
                          <a:solidFill>
                            <a:schemeClr val="tx1"/>
                          </a:solidFill>
                        </a:rPr>
                        <a:t>2,7</a:t>
                      </a:r>
                    </a:p>
                  </a:txBody>
                  <a:tcPr>
                    <a:solidFill>
                      <a:schemeClr val="accent3">
                        <a:lumMod val="60000"/>
                        <a:lumOff val="40000"/>
                      </a:schemeClr>
                    </a:solidFill>
                  </a:tcPr>
                </a:tc>
                <a:tc>
                  <a:txBody>
                    <a:bodyPr/>
                    <a:lstStyle/>
                    <a:p>
                      <a:pPr algn="ctr"/>
                      <a:r>
                        <a:rPr lang="nl-BE" sz="1050" dirty="0"/>
                        <a:t>12</a:t>
                      </a:r>
                    </a:p>
                  </a:txBody>
                  <a:tcPr>
                    <a:solidFill>
                      <a:schemeClr val="accent3">
                        <a:lumMod val="60000"/>
                        <a:lumOff val="40000"/>
                      </a:schemeClr>
                    </a:solidFill>
                  </a:tcPr>
                </a:tc>
                <a:extLst>
                  <a:ext uri="{0D108BD9-81ED-4DB2-BD59-A6C34878D82A}">
                    <a16:rowId xmlns:a16="http://schemas.microsoft.com/office/drawing/2014/main" val="10014"/>
                  </a:ext>
                </a:extLst>
              </a:tr>
              <a:tr h="252000">
                <a:tc>
                  <a:txBody>
                    <a:bodyPr/>
                    <a:lstStyle/>
                    <a:p>
                      <a:r>
                        <a:rPr lang="nl-BE" sz="1050" dirty="0"/>
                        <a:t>Copper</a:t>
                      </a:r>
                    </a:p>
                  </a:txBody>
                  <a:tcPr>
                    <a:solidFill>
                      <a:schemeClr val="accent1">
                        <a:lumMod val="60000"/>
                        <a:lumOff val="40000"/>
                      </a:schemeClr>
                    </a:solidFill>
                  </a:tcPr>
                </a:tc>
                <a:tc>
                  <a:txBody>
                    <a:bodyPr/>
                    <a:lstStyle/>
                    <a:p>
                      <a:pPr algn="ctr"/>
                      <a:r>
                        <a:rPr lang="nl-BE" sz="1050" dirty="0"/>
                        <a:t>23</a:t>
                      </a:r>
                    </a:p>
                  </a:txBody>
                  <a:tcPr>
                    <a:solidFill>
                      <a:schemeClr val="accent1">
                        <a:lumMod val="60000"/>
                        <a:lumOff val="40000"/>
                      </a:schemeClr>
                    </a:solidFill>
                  </a:tcPr>
                </a:tc>
                <a:tc>
                  <a:txBody>
                    <a:bodyPr/>
                    <a:lstStyle/>
                    <a:p>
                      <a:pPr algn="ctr"/>
                      <a:r>
                        <a:rPr lang="nl-BE" sz="1050" dirty="0"/>
                        <a:t>195</a:t>
                      </a:r>
                    </a:p>
                  </a:txBody>
                  <a:tcPr>
                    <a:solidFill>
                      <a:schemeClr val="accent1">
                        <a:lumMod val="60000"/>
                        <a:lumOff val="40000"/>
                      </a:schemeClr>
                    </a:solidFill>
                  </a:tcPr>
                </a:tc>
                <a:tc>
                  <a:txBody>
                    <a:bodyPr/>
                    <a:lstStyle/>
                    <a:p>
                      <a:pPr algn="ctr"/>
                      <a:r>
                        <a:rPr lang="nl-BE" sz="1050" dirty="0"/>
                        <a:t>250</a:t>
                      </a:r>
                    </a:p>
                  </a:txBody>
                  <a:tcPr>
                    <a:solidFill>
                      <a:schemeClr val="accent1">
                        <a:lumMod val="60000"/>
                        <a:lumOff val="40000"/>
                      </a:schemeClr>
                    </a:solidFill>
                  </a:tcPr>
                </a:tc>
                <a:tc>
                  <a:txBody>
                    <a:bodyPr/>
                    <a:lstStyle/>
                    <a:p>
                      <a:pPr algn="ctr"/>
                      <a:r>
                        <a:rPr lang="nl-BE" sz="1050" dirty="0"/>
                        <a:t>8,3</a:t>
                      </a:r>
                    </a:p>
                  </a:txBody>
                  <a:tcPr>
                    <a:solidFill>
                      <a:schemeClr val="accent1">
                        <a:lumMod val="60000"/>
                        <a:lumOff val="40000"/>
                      </a:schemeClr>
                    </a:solidFill>
                  </a:tcPr>
                </a:tc>
                <a:tc>
                  <a:txBody>
                    <a:bodyPr/>
                    <a:lstStyle/>
                    <a:p>
                      <a:pPr algn="ctr"/>
                      <a:r>
                        <a:rPr lang="nl-BE" sz="1050" dirty="0"/>
                        <a:t>30</a:t>
                      </a:r>
                    </a:p>
                  </a:txBody>
                  <a:tcPr>
                    <a:solidFill>
                      <a:schemeClr val="accent1">
                        <a:lumMod val="60000"/>
                        <a:lumOff val="4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5859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err="1"/>
              <a:t>Simplified</a:t>
            </a:r>
            <a:r>
              <a:rPr lang="fr-FR" sz="2800" dirty="0"/>
              <a:t> </a:t>
            </a:r>
            <a:r>
              <a:rPr lang="fr-FR" sz="2800" dirty="0" err="1"/>
              <a:t>overview</a:t>
            </a:r>
            <a:r>
              <a:rPr lang="fr-FR" sz="2800" dirty="0"/>
              <a:t> of </a:t>
            </a:r>
            <a:r>
              <a:rPr lang="fr-FR" sz="2800" dirty="0" err="1"/>
              <a:t>different</a:t>
            </a:r>
            <a:r>
              <a:rPr lang="fr-FR" sz="2800" dirty="0"/>
              <a:t> materials</a:t>
            </a:r>
            <a:r>
              <a:rPr lang="fr-FR" sz="2800" baseline="50000" dirty="0"/>
              <a:t>14</a:t>
            </a:r>
          </a:p>
        </p:txBody>
      </p:sp>
      <p:sp>
        <p:nvSpPr>
          <p:cNvPr id="4" name="Slide Number Placeholder 3"/>
          <p:cNvSpPr>
            <a:spLocks noGrp="1"/>
          </p:cNvSpPr>
          <p:nvPr>
            <p:ph type="sldNum" sz="quarter" idx="12"/>
          </p:nvPr>
        </p:nvSpPr>
        <p:spPr/>
        <p:txBody>
          <a:bodyPr/>
          <a:lstStyle/>
          <a:p>
            <a:fld id="{1DC9DC11-BD25-480D-811A-D8D5A6A2F056}" type="slidenum">
              <a:rPr lang="fr-BE" smtClean="0"/>
              <a:pPr/>
              <a:t>7</a:t>
            </a:fld>
            <a:endParaRPr lang="fr-BE"/>
          </a:p>
        </p:txBody>
      </p:sp>
      <p:graphicFrame>
        <p:nvGraphicFramePr>
          <p:cNvPr id="5" name="Tableau 7"/>
          <p:cNvGraphicFramePr>
            <a:graphicFrameLocks noGrp="1"/>
          </p:cNvGraphicFramePr>
          <p:nvPr>
            <p:extLst>
              <p:ext uri="{D42A27DB-BD31-4B8C-83A1-F6EECF244321}">
                <p14:modId xmlns:p14="http://schemas.microsoft.com/office/powerpoint/2010/main" val="3751601758"/>
              </p:ext>
            </p:extLst>
          </p:nvPr>
        </p:nvGraphicFramePr>
        <p:xfrm>
          <a:off x="160957" y="1376138"/>
          <a:ext cx="8697000" cy="4840508"/>
        </p:xfrm>
        <a:graphic>
          <a:graphicData uri="http://schemas.openxmlformats.org/drawingml/2006/table">
            <a:tbl>
              <a:tblPr/>
              <a:tblGrid>
                <a:gridCol w="598419">
                  <a:extLst>
                    <a:ext uri="{9D8B030D-6E8A-4147-A177-3AD203B41FA5}">
                      <a16:colId xmlns:a16="http://schemas.microsoft.com/office/drawing/2014/main" val="20000"/>
                    </a:ext>
                  </a:extLst>
                </a:gridCol>
                <a:gridCol w="1741333">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991025">
                  <a:extLst>
                    <a:ext uri="{9D8B030D-6E8A-4147-A177-3AD203B41FA5}">
                      <a16:colId xmlns:a16="http://schemas.microsoft.com/office/drawing/2014/main" val="20005"/>
                    </a:ext>
                  </a:extLst>
                </a:gridCol>
                <a:gridCol w="779407">
                  <a:extLst>
                    <a:ext uri="{9D8B030D-6E8A-4147-A177-3AD203B41FA5}">
                      <a16:colId xmlns:a16="http://schemas.microsoft.com/office/drawing/2014/main" val="20006"/>
                    </a:ext>
                  </a:extLst>
                </a:gridCol>
                <a:gridCol w="687712">
                  <a:extLst>
                    <a:ext uri="{9D8B030D-6E8A-4147-A177-3AD203B41FA5}">
                      <a16:colId xmlns:a16="http://schemas.microsoft.com/office/drawing/2014/main" val="20007"/>
                    </a:ext>
                  </a:extLst>
                </a:gridCol>
                <a:gridCol w="730752">
                  <a:extLst>
                    <a:ext uri="{9D8B030D-6E8A-4147-A177-3AD203B41FA5}">
                      <a16:colId xmlns:a16="http://schemas.microsoft.com/office/drawing/2014/main" val="20008"/>
                    </a:ext>
                  </a:extLst>
                </a:gridCol>
              </a:tblGrid>
              <a:tr h="309350">
                <a:tc>
                  <a:txBody>
                    <a:bodyPr/>
                    <a:lstStyle/>
                    <a:p>
                      <a:pPr algn="ctr" fontAlgn="ctr"/>
                      <a:r>
                        <a:rPr lang="fr-FR" sz="1200" b="0" i="0" u="none" strike="noStrike" noProof="0" dirty="0">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fr-FR" sz="1200" b="0" i="0" u="none" strike="noStrike" noProof="0">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algn="ctr" fontAlgn="ctr"/>
                      <a:r>
                        <a:rPr lang="fr-FR" sz="1200" b="1" i="0" u="none" strike="noStrike" noProof="0" dirty="0" err="1">
                          <a:solidFill>
                            <a:srgbClr val="FFFFFF"/>
                          </a:solidFill>
                          <a:latin typeface="Arial" pitchFamily="34" charset="0"/>
                          <a:cs typeface="Arial" pitchFamily="34" charset="0"/>
                        </a:rPr>
                        <a:t>Stainless</a:t>
                      </a:r>
                      <a:r>
                        <a:rPr lang="fr-FR" sz="1200" b="1" i="0" u="none" strike="noStrike" noProof="0" dirty="0">
                          <a:solidFill>
                            <a:srgbClr val="FFFFFF"/>
                          </a:solidFill>
                          <a:latin typeface="Arial" pitchFamily="34" charset="0"/>
                          <a:cs typeface="Arial" pitchFamily="34" charset="0"/>
                        </a:rPr>
                        <a:t> </a:t>
                      </a:r>
                      <a:r>
                        <a:rPr lang="fr-FR" sz="1200" b="1" i="0" u="none" strike="noStrike" noProof="0" dirty="0" err="1">
                          <a:solidFill>
                            <a:srgbClr val="FFFFFF"/>
                          </a:solidFill>
                          <a:latin typeface="Arial" pitchFamily="34" charset="0"/>
                          <a:cs typeface="Arial" pitchFamily="34" charset="0"/>
                        </a:rPr>
                        <a:t>Steels</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hMerge="1">
                  <a:txBody>
                    <a:bodyPr/>
                    <a:lstStyle/>
                    <a:p>
                      <a:endParaRPr lang="fr-FR"/>
                    </a:p>
                  </a:txBody>
                  <a:tcPr/>
                </a:tc>
                <a:tc hMerge="1">
                  <a:txBody>
                    <a:bodyPr/>
                    <a:lstStyle/>
                    <a:p>
                      <a:endParaRPr lang="en-US"/>
                    </a:p>
                  </a:txBody>
                  <a:tcPr/>
                </a:tc>
                <a:tc rowSpan="2">
                  <a:txBody>
                    <a:bodyPr/>
                    <a:lstStyle/>
                    <a:p>
                      <a:pPr algn="ctr" fontAlgn="ctr"/>
                      <a:r>
                        <a:rPr lang="fr-FR" sz="1200" b="1" i="0" u="none" strike="noStrike" noProof="0" dirty="0">
                          <a:solidFill>
                            <a:srgbClr val="FFFFFF"/>
                          </a:solidFill>
                          <a:latin typeface="Arial" pitchFamily="34" charset="0"/>
                          <a:cs typeface="Arial" pitchFamily="34" charset="0"/>
                        </a:rPr>
                        <a:t>Copper</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ctr" fontAlgn="ctr"/>
                      <a:r>
                        <a:rPr lang="fr-FR" sz="1200" b="1" i="0" u="none" strike="noStrike" noProof="0">
                          <a:solidFill>
                            <a:srgbClr val="FFFFFF"/>
                          </a:solidFill>
                          <a:latin typeface="Arial" pitchFamily="34" charset="0"/>
                          <a:cs typeface="Arial" pitchFamily="34" charset="0"/>
                        </a:rPr>
                        <a:t>Aluminum</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ctr" fontAlgn="ctr"/>
                      <a:r>
                        <a:rPr lang="fr-FR" sz="1200" b="1" i="0" u="none" strike="noStrike" noProof="0" dirty="0" err="1">
                          <a:solidFill>
                            <a:srgbClr val="FFFFFF"/>
                          </a:solidFill>
                          <a:latin typeface="Arial" pitchFamily="34" charset="0"/>
                          <a:cs typeface="Arial" pitchFamily="34" charset="0"/>
                        </a:rPr>
                        <a:t>Carbon</a:t>
                      </a:r>
                      <a:endParaRPr lang="fr-FR" sz="1200" b="1" i="0" u="none" strike="noStrike" noProof="0" dirty="0">
                        <a:solidFill>
                          <a:srgbClr val="FFFFFF"/>
                        </a:solidFill>
                        <a:latin typeface="Arial" pitchFamily="34" charset="0"/>
                        <a:cs typeface="Arial" pitchFamily="34" charset="0"/>
                      </a:endParaRPr>
                    </a:p>
                    <a:p>
                      <a:pPr algn="ctr" fontAlgn="ctr"/>
                      <a:r>
                        <a:rPr lang="fr-FR" sz="1200" b="1" i="0" u="none" strike="noStrike" noProof="0" dirty="0" err="1">
                          <a:solidFill>
                            <a:srgbClr val="FFFFFF"/>
                          </a:solidFill>
                          <a:latin typeface="Arial" pitchFamily="34" charset="0"/>
                          <a:cs typeface="Arial" pitchFamily="34" charset="0"/>
                        </a:rPr>
                        <a:t>Steel</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ctr" fontAlgn="ctr"/>
                      <a:r>
                        <a:rPr lang="fr-FR" sz="1200" b="1" i="0" u="none" strike="noStrike" noProof="0" dirty="0">
                          <a:solidFill>
                            <a:srgbClr val="FFFFFF"/>
                          </a:solidFill>
                          <a:latin typeface="Arial" pitchFamily="34" charset="0"/>
                          <a:cs typeface="Arial" pitchFamily="34" charset="0"/>
                        </a:rPr>
                        <a:t>Plastics</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9350">
                <a:tc>
                  <a:txBody>
                    <a:bodyPr/>
                    <a:lstStyle/>
                    <a:p>
                      <a:pPr algn="ctr" fontAlgn="ctr"/>
                      <a:r>
                        <a:rPr lang="fr-FR" sz="1200" b="0" i="0" u="none" strike="noStrike" noProof="0">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fr-FR" sz="1200" b="1" i="0" u="none" strike="noStrike" noProof="0" dirty="0" err="1">
                          <a:solidFill>
                            <a:srgbClr val="FFFFFF"/>
                          </a:solidFill>
                          <a:latin typeface="Arial" pitchFamily="34" charset="0"/>
                          <a:cs typeface="Arial" pitchFamily="34" charset="0"/>
                        </a:rPr>
                        <a:t>Properties</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fontAlgn="ctr"/>
                      <a:r>
                        <a:rPr lang="fr-FR" sz="1200" b="1" i="0" u="none" strike="noStrike" noProof="0" dirty="0">
                          <a:solidFill>
                            <a:srgbClr val="FFFFFF"/>
                          </a:solidFill>
                          <a:latin typeface="Arial" pitchFamily="34" charset="0"/>
                          <a:cs typeface="Arial" pitchFamily="34" charset="0"/>
                        </a:rPr>
                        <a:t>EN 1.4521</a:t>
                      </a:r>
                    </a:p>
                    <a:p>
                      <a:pPr algn="ctr" fontAlgn="ctr"/>
                      <a:r>
                        <a:rPr lang="fr-FR" sz="1200" b="1" i="0" u="none" strike="noStrike" noProof="0" dirty="0">
                          <a:solidFill>
                            <a:srgbClr val="FFFFFF"/>
                          </a:solidFill>
                          <a:latin typeface="Arial" pitchFamily="34" charset="0"/>
                          <a:cs typeface="Arial" pitchFamily="34" charset="0"/>
                        </a:rPr>
                        <a:t>AISI 444</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ctr" fontAlgn="ctr"/>
                      <a:r>
                        <a:rPr lang="fr-FR" sz="1200" b="1" i="0" u="none" strike="noStrike" noProof="0" dirty="0">
                          <a:solidFill>
                            <a:srgbClr val="FFFFFF"/>
                          </a:solidFill>
                          <a:latin typeface="Arial" pitchFamily="34" charset="0"/>
                          <a:cs typeface="Arial" pitchFamily="34" charset="0"/>
                        </a:rPr>
                        <a:t>EN 1.4301</a:t>
                      </a:r>
                    </a:p>
                    <a:p>
                      <a:pPr algn="ctr" fontAlgn="ctr"/>
                      <a:r>
                        <a:rPr lang="fr-FR" sz="1200" b="1" i="0" u="none" strike="noStrike" noProof="0" dirty="0">
                          <a:solidFill>
                            <a:srgbClr val="FFFFFF"/>
                          </a:solidFill>
                          <a:latin typeface="Arial" pitchFamily="34" charset="0"/>
                          <a:cs typeface="Arial" pitchFamily="34" charset="0"/>
                        </a:rPr>
                        <a:t>AISI 304</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ctr" fontAlgn="ctr"/>
                      <a:r>
                        <a:rPr lang="fr-FR" sz="1200" b="1" i="0" u="none" strike="noStrike" noProof="0" dirty="0">
                          <a:solidFill>
                            <a:srgbClr val="FFFFFF"/>
                          </a:solidFill>
                          <a:latin typeface="Arial" pitchFamily="34" charset="0"/>
                          <a:cs typeface="Arial" pitchFamily="34" charset="0"/>
                        </a:rPr>
                        <a:t>EN 1.44O1</a:t>
                      </a:r>
                    </a:p>
                    <a:p>
                      <a:pPr algn="ctr" fontAlgn="ctr"/>
                      <a:r>
                        <a:rPr lang="fr-FR" sz="1200" b="1" i="0" u="none" strike="noStrike" noProof="0" dirty="0">
                          <a:solidFill>
                            <a:srgbClr val="FFFFFF"/>
                          </a:solidFill>
                          <a:latin typeface="Arial" pitchFamily="34" charset="0"/>
                          <a:cs typeface="Arial" pitchFamily="34" charset="0"/>
                        </a:rPr>
                        <a:t>AISI</a:t>
                      </a:r>
                      <a:r>
                        <a:rPr lang="fr-FR" sz="1200" b="1" i="0" u="none" strike="noStrike" baseline="0" noProof="0" dirty="0">
                          <a:solidFill>
                            <a:srgbClr val="FFFFFF"/>
                          </a:solidFill>
                          <a:latin typeface="Arial" pitchFamily="34" charset="0"/>
                          <a:cs typeface="Arial" pitchFamily="34" charset="0"/>
                        </a:rPr>
                        <a:t> </a:t>
                      </a:r>
                      <a:r>
                        <a:rPr lang="fr-FR" sz="1200" b="1" i="0" u="none" strike="noStrike" noProof="0" dirty="0">
                          <a:solidFill>
                            <a:srgbClr val="FFFFFF"/>
                          </a:solidFill>
                          <a:latin typeface="Arial" pitchFamily="34" charset="0"/>
                          <a:cs typeface="Arial" pitchFamily="34" charset="0"/>
                        </a:rPr>
                        <a:t>316</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13277">
                <a:tc rowSpan="4">
                  <a:txBody>
                    <a:bodyPr/>
                    <a:lstStyle/>
                    <a:p>
                      <a:pPr algn="ctr" fontAlgn="ctr"/>
                      <a:r>
                        <a:rPr lang="fr-FR" sz="1200" b="1" i="0" u="none" strike="noStrike" noProof="0" dirty="0">
                          <a:solidFill>
                            <a:srgbClr val="FFFFFF"/>
                          </a:solidFill>
                          <a:latin typeface="Arial" pitchFamily="34" charset="0"/>
                          <a:cs typeface="Arial" pitchFamily="34" charset="0"/>
                        </a:rPr>
                        <a:t>Physical</a:t>
                      </a:r>
                    </a:p>
                  </a:txBody>
                  <a:tcPr marL="11634" marR="11634" marT="11634"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fontAlgn="ctr"/>
                      <a:r>
                        <a:rPr lang="fr-FR" sz="1200" b="1" i="0" u="none" strike="noStrike" noProof="0" dirty="0" err="1">
                          <a:solidFill>
                            <a:srgbClr val="FFFFFF"/>
                          </a:solidFill>
                          <a:latin typeface="Arial" pitchFamily="34" charset="0"/>
                          <a:cs typeface="Arial" pitchFamily="34" charset="0"/>
                        </a:rPr>
                        <a:t>Density</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13277">
                <a:tc vMerge="1">
                  <a:txBody>
                    <a:bodyPr/>
                    <a:lstStyle/>
                    <a:p>
                      <a:endParaRPr lang="en-US"/>
                    </a:p>
                  </a:txBody>
                  <a:tcPr/>
                </a:tc>
                <a:tc>
                  <a:txBody>
                    <a:bodyPr/>
                    <a:lstStyle/>
                    <a:p>
                      <a:pPr algn="ctr" fontAlgn="ctr"/>
                      <a:r>
                        <a:rPr lang="fr-FR" sz="1200" b="1" i="0" u="none" strike="noStrike" noProof="0" dirty="0" err="1">
                          <a:solidFill>
                            <a:srgbClr val="FFFFFF"/>
                          </a:solidFill>
                          <a:latin typeface="Arial" pitchFamily="34" charset="0"/>
                          <a:cs typeface="Arial" pitchFamily="34" charset="0"/>
                        </a:rPr>
                        <a:t>Linear</a:t>
                      </a:r>
                      <a:r>
                        <a:rPr lang="fr-FR" sz="1200" b="1" i="0" u="none" strike="noStrike" noProof="0" dirty="0">
                          <a:solidFill>
                            <a:srgbClr val="FFFFFF"/>
                          </a:solidFill>
                          <a:latin typeface="Arial" pitchFamily="34" charset="0"/>
                          <a:cs typeface="Arial" pitchFamily="34" charset="0"/>
                        </a:rPr>
                        <a:t> </a:t>
                      </a:r>
                      <a:r>
                        <a:rPr lang="fr-FR" sz="1200" b="1" i="0" u="none" strike="noStrike" baseline="0" noProof="0" dirty="0">
                          <a:solidFill>
                            <a:srgbClr val="FFFFFF"/>
                          </a:solidFill>
                          <a:latin typeface="Arial" pitchFamily="34" charset="0"/>
                          <a:cs typeface="Arial" pitchFamily="34" charset="0"/>
                        </a:rPr>
                        <a:t> expansion</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486118">
                <a:tc vMerge="1">
                  <a:txBody>
                    <a:bodyPr/>
                    <a:lstStyle/>
                    <a:p>
                      <a:endParaRPr lang="en-US"/>
                    </a:p>
                  </a:txBody>
                  <a:tcPr/>
                </a:tc>
                <a:tc>
                  <a:txBody>
                    <a:bodyPr/>
                    <a:lstStyle/>
                    <a:p>
                      <a:pPr algn="ctr" fontAlgn="ctr"/>
                      <a:r>
                        <a:rPr lang="fr-FR" sz="1200" b="1" i="0" u="none" strike="noStrike" noProof="0" dirty="0" err="1">
                          <a:solidFill>
                            <a:srgbClr val="FFFFFF"/>
                          </a:solidFill>
                          <a:latin typeface="Arial" pitchFamily="34" charset="0"/>
                          <a:cs typeface="Arial" pitchFamily="34" charset="0"/>
                        </a:rPr>
                        <a:t>Electrical</a:t>
                      </a:r>
                      <a:r>
                        <a:rPr lang="fr-FR" sz="1200" b="1" i="0" u="none" strike="noStrike" baseline="0" noProof="0" dirty="0">
                          <a:solidFill>
                            <a:srgbClr val="FFFFFF"/>
                          </a:solidFill>
                          <a:latin typeface="Arial" pitchFamily="34" charset="0"/>
                          <a:cs typeface="Arial" pitchFamily="34" charset="0"/>
                        </a:rPr>
                        <a:t> </a:t>
                      </a:r>
                      <a:r>
                        <a:rPr lang="fr-FR" sz="1200" b="1" i="0" u="none" strike="noStrike" noProof="0" dirty="0" err="1">
                          <a:solidFill>
                            <a:srgbClr val="FFFFFF"/>
                          </a:solidFill>
                          <a:latin typeface="Arial" pitchFamily="34" charset="0"/>
                          <a:cs typeface="Arial" pitchFamily="34" charset="0"/>
                        </a:rPr>
                        <a:t>Conductivity</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13277">
                <a:tc vMerge="1">
                  <a:txBody>
                    <a:bodyPr/>
                    <a:lstStyle/>
                    <a:p>
                      <a:endParaRPr lang="en-US"/>
                    </a:p>
                  </a:txBody>
                  <a:tcPr/>
                </a:tc>
                <a:tc>
                  <a:txBody>
                    <a:bodyPr/>
                    <a:lstStyle/>
                    <a:p>
                      <a:pPr algn="ctr" fontAlgn="ctr"/>
                      <a:r>
                        <a:rPr lang="fr-FR" sz="1200" b="1" i="0" u="none" strike="noStrike" noProof="0" dirty="0" err="1">
                          <a:solidFill>
                            <a:srgbClr val="FFFFFF"/>
                          </a:solidFill>
                          <a:latin typeface="Arial" pitchFamily="34" charset="0"/>
                          <a:cs typeface="Arial" pitchFamily="34" charset="0"/>
                        </a:rPr>
                        <a:t>Ferromagnetism</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YES</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YES</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13277">
                <a:tc rowSpan="3">
                  <a:txBody>
                    <a:bodyPr/>
                    <a:lstStyle/>
                    <a:p>
                      <a:pPr algn="ctr" fontAlgn="ctr"/>
                      <a:r>
                        <a:rPr lang="fr-FR" sz="1200" b="1" i="0" u="none" strike="noStrike" noProof="0" dirty="0" err="1">
                          <a:solidFill>
                            <a:srgbClr val="FFFFFF"/>
                          </a:solidFill>
                          <a:latin typeface="Arial" pitchFamily="34" charset="0"/>
                          <a:cs typeface="Arial" pitchFamily="34" charset="0"/>
                        </a:rPr>
                        <a:t>Mechanical</a:t>
                      </a:r>
                      <a:endParaRPr lang="fr-FR" sz="1200" b="1" i="0" u="none" strike="noStrike" noProof="0" dirty="0">
                        <a:solidFill>
                          <a:srgbClr val="FFFFFF"/>
                        </a:solidFill>
                        <a:latin typeface="Arial" pitchFamily="34" charset="0"/>
                        <a:cs typeface="Arial" pitchFamily="34" charset="0"/>
                      </a:endParaRPr>
                    </a:p>
                  </a:txBody>
                  <a:tcPr marL="11634" marR="11634" marT="11634"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noProof="0" dirty="0" err="1">
                          <a:solidFill>
                            <a:srgbClr val="FFFFFF"/>
                          </a:solidFill>
                          <a:latin typeface="Arial" pitchFamily="34" charset="0"/>
                          <a:cs typeface="Arial" pitchFamily="34" charset="0"/>
                        </a:rPr>
                        <a:t>Stiffness</a:t>
                      </a:r>
                      <a:r>
                        <a:rPr lang="fr-FR" sz="1200" b="1" i="0" u="none" strike="noStrike" noProof="0" dirty="0">
                          <a:solidFill>
                            <a:srgbClr val="FFFFFF"/>
                          </a:solidFill>
                          <a:latin typeface="Arial" pitchFamily="34" charset="0"/>
                          <a:cs typeface="Arial" pitchFamily="34" charset="0"/>
                        </a:rPr>
                        <a:t> </a:t>
                      </a:r>
                      <a:r>
                        <a:rPr lang="fr-FR" sz="1200" b="1" i="0" u="none" strike="noStrike" baseline="0" noProof="0" dirty="0">
                          <a:solidFill>
                            <a:srgbClr val="FFFFFF"/>
                          </a:solidFill>
                          <a:latin typeface="Arial" pitchFamily="34" charset="0"/>
                          <a:cs typeface="Arial" pitchFamily="34" charset="0"/>
                        </a:rPr>
                        <a:t> (</a:t>
                      </a:r>
                      <a:r>
                        <a:rPr lang="fr-FR" sz="1200" b="1" i="0" u="none" strike="noStrike" noProof="0" dirty="0" err="1">
                          <a:solidFill>
                            <a:srgbClr val="FFFFFF"/>
                          </a:solidFill>
                          <a:latin typeface="Arial" pitchFamily="34" charset="0"/>
                          <a:cs typeface="Arial" pitchFamily="34" charset="0"/>
                        </a:rPr>
                        <a:t>Young’s</a:t>
                      </a:r>
                      <a:r>
                        <a:rPr lang="fr-FR" sz="1200" b="1" i="0" u="none" strike="noStrike" noProof="0" dirty="0">
                          <a:solidFill>
                            <a:srgbClr val="FFFFFF"/>
                          </a:solidFill>
                          <a:latin typeface="Arial" pitchFamily="34" charset="0"/>
                          <a:cs typeface="Arial" pitchFamily="34" charset="0"/>
                        </a:rPr>
                        <a:t> </a:t>
                      </a:r>
                      <a:r>
                        <a:rPr lang="fr-FR" sz="1200" b="1" i="0" u="none" strike="noStrike" noProof="0" dirty="0" err="1">
                          <a:solidFill>
                            <a:srgbClr val="FFFFFF"/>
                          </a:solidFill>
                          <a:latin typeface="Arial" pitchFamily="34" charset="0"/>
                          <a:cs typeface="Arial" pitchFamily="34" charset="0"/>
                        </a:rPr>
                        <a:t>modulus</a:t>
                      </a:r>
                      <a:r>
                        <a:rPr lang="fr-FR" sz="1200" b="1" i="0" u="none" strike="noStrike" noProof="0" dirty="0">
                          <a:solidFill>
                            <a:srgbClr val="FFFFFF"/>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13277">
                <a:tc vMerge="1">
                  <a:txBody>
                    <a:bodyPr/>
                    <a:lstStyle/>
                    <a:p>
                      <a:endParaRPr lang="en-US"/>
                    </a:p>
                  </a:txBody>
                  <a:tcPr/>
                </a:tc>
                <a:tc>
                  <a:txBody>
                    <a:bodyPr/>
                    <a:lstStyle/>
                    <a:p>
                      <a:pPr algn="ctr" fontAlgn="ctr"/>
                      <a:r>
                        <a:rPr lang="fr-FR" sz="1200" b="1" i="0" u="none" strike="noStrike" noProof="0" dirty="0" err="1">
                          <a:solidFill>
                            <a:srgbClr val="FFFFFF"/>
                          </a:solidFill>
                          <a:latin typeface="Arial" pitchFamily="34" charset="0"/>
                          <a:cs typeface="Arial" pitchFamily="34" charset="0"/>
                        </a:rPr>
                        <a:t>Tensile</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313277">
                <a:tc vMerge="1">
                  <a:txBody>
                    <a:bodyPr/>
                    <a:lstStyle/>
                    <a:p>
                      <a:endParaRPr lang="en-US"/>
                    </a:p>
                  </a:txBody>
                  <a:tcPr/>
                </a:tc>
                <a:tc>
                  <a:txBody>
                    <a:bodyPr/>
                    <a:lstStyle/>
                    <a:p>
                      <a:pPr algn="ctr" fontAlgn="ctr"/>
                      <a:r>
                        <a:rPr lang="fr-FR" sz="1200" b="1" i="0" u="none" strike="noStrike" noProof="0" dirty="0">
                          <a:solidFill>
                            <a:srgbClr val="FFFFFF"/>
                          </a:solidFill>
                          <a:latin typeface="Arial" pitchFamily="34" charset="0"/>
                          <a:cs typeface="Arial" pitchFamily="34" charset="0"/>
                        </a:rPr>
                        <a:t>Elongation</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  </a:t>
                      </a:r>
                      <a:r>
                        <a:rPr lang="fr-FR" sz="1400" b="1" i="0" u="none" strike="noStrike" baseline="0" noProof="0">
                          <a:solidFill>
                            <a:srgbClr val="808080"/>
                          </a:solidFill>
                          <a:latin typeface="Arial" pitchFamily="34" charset="0"/>
                          <a:cs typeface="Arial" pitchFamily="34" charset="0"/>
                        </a:rPr>
                        <a:t>/ </a:t>
                      </a:r>
                      <a:r>
                        <a:rPr lang="fr-FR" sz="1400" b="1" i="0" u="none" strike="noStrike" baseline="0" noProof="0">
                          <a:solidFill>
                            <a:srgbClr val="00B050"/>
                          </a:solidFill>
                          <a:latin typeface="Arial" pitchFamily="34" charset="0"/>
                          <a:cs typeface="Arial" pitchFamily="34" charset="0"/>
                        </a:rPr>
                        <a:t>+ + +</a:t>
                      </a:r>
                      <a:endParaRPr lang="fr-FR" sz="1400" b="1" i="0" u="none" strike="noStrike" baseline="0" noProof="0">
                        <a:solidFill>
                          <a:srgbClr val="FF0000"/>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13277">
                <a:tc rowSpan="4">
                  <a:txBody>
                    <a:bodyPr/>
                    <a:lstStyle/>
                    <a:p>
                      <a:pPr algn="ctr" fontAlgn="ctr"/>
                      <a:r>
                        <a:rPr lang="fr-FR" sz="1200" b="1" i="0" u="none" strike="noStrike" noProof="0" dirty="0" err="1">
                          <a:solidFill>
                            <a:srgbClr val="FFFFFF"/>
                          </a:solidFill>
                          <a:latin typeface="Arial" pitchFamily="34" charset="0"/>
                          <a:cs typeface="Arial" pitchFamily="34" charset="0"/>
                        </a:rPr>
                        <a:t>Other</a:t>
                      </a:r>
                      <a:endParaRPr lang="fr-FR" sz="1200" b="1" i="0" u="none" strike="noStrike" noProof="0" dirty="0">
                        <a:solidFill>
                          <a:srgbClr val="FFFFFF"/>
                        </a:solidFill>
                        <a:latin typeface="Arial" pitchFamily="34" charset="0"/>
                        <a:cs typeface="Arial" pitchFamily="34" charset="0"/>
                      </a:endParaRPr>
                    </a:p>
                  </a:txBody>
                  <a:tcPr marL="11634" marR="11634" marT="11634"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noProof="0" dirty="0">
                          <a:solidFill>
                            <a:srgbClr val="FFFFFF"/>
                          </a:solidFill>
                          <a:latin typeface="Arial" pitchFamily="34" charset="0"/>
                          <a:cs typeface="Arial" pitchFamily="34" charset="0"/>
                        </a:rPr>
                        <a:t>Fabrication</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486118">
                <a:tc vMerge="1">
                  <a:txBody>
                    <a:bodyPr/>
                    <a:lstStyle/>
                    <a:p>
                      <a:endParaRPr lang="en-US" dirty="0"/>
                    </a:p>
                  </a:txBody>
                  <a:tcPr/>
                </a:tc>
                <a:tc>
                  <a:txBody>
                    <a:bodyPr/>
                    <a:lstStyle/>
                    <a:p>
                      <a:pPr algn="ctr" fontAlgn="ctr"/>
                      <a:r>
                        <a:rPr lang="fr-FR" sz="1200" b="1" i="0" u="none" strike="noStrike" noProof="0" dirty="0">
                          <a:solidFill>
                            <a:srgbClr val="FFFFFF"/>
                          </a:solidFill>
                          <a:latin typeface="Arial" pitchFamily="34" charset="0"/>
                          <a:cs typeface="Arial" pitchFamily="34" charset="0"/>
                        </a:rPr>
                        <a:t>High </a:t>
                      </a:r>
                      <a:r>
                        <a:rPr lang="fr-FR" sz="1200" b="1" i="0" u="none" strike="noStrike" noProof="0" dirty="0" err="1">
                          <a:solidFill>
                            <a:srgbClr val="FFFFFF"/>
                          </a:solidFill>
                          <a:latin typeface="Arial" pitchFamily="34" charset="0"/>
                          <a:cs typeface="Arial" pitchFamily="34" charset="0"/>
                        </a:rPr>
                        <a:t>temperatures</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b"/>
                      <a:r>
                        <a:rPr lang="fr-FR" sz="1050" b="1" i="0" u="none" strike="noStrike" baseline="0" noProof="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86118">
                <a:tc vMerge="1">
                  <a:txBody>
                    <a:bodyPr/>
                    <a:lstStyle/>
                    <a:p>
                      <a:endParaRPr lang="en-US"/>
                    </a:p>
                  </a:txBody>
                  <a:tcPr/>
                </a:tc>
                <a:tc>
                  <a:txBody>
                    <a:bodyPr/>
                    <a:lstStyle/>
                    <a:p>
                      <a:pPr algn="ctr" fontAlgn="ctr"/>
                      <a:r>
                        <a:rPr lang="fr-FR" sz="1200" b="1" i="0" u="none" strike="noStrike" noProof="0" dirty="0" err="1">
                          <a:solidFill>
                            <a:srgbClr val="FFFFFF"/>
                          </a:solidFill>
                          <a:latin typeface="Arial" pitchFamily="34" charset="0"/>
                          <a:cs typeface="Arial" pitchFamily="34" charset="0"/>
                        </a:rPr>
                        <a:t>Low</a:t>
                      </a:r>
                      <a:r>
                        <a:rPr lang="fr-FR" sz="1200" b="1" i="0" u="none" strike="noStrike" noProof="0" dirty="0">
                          <a:solidFill>
                            <a:srgbClr val="FFFFFF"/>
                          </a:solidFill>
                          <a:latin typeface="Arial" pitchFamily="34" charset="0"/>
                          <a:cs typeface="Arial" pitchFamily="34" charset="0"/>
                        </a:rPr>
                        <a:t>  </a:t>
                      </a:r>
                      <a:r>
                        <a:rPr lang="fr-FR" sz="1200" b="1" i="0" u="none" strike="noStrike" noProof="0" dirty="0" err="1">
                          <a:solidFill>
                            <a:srgbClr val="FFFFFF"/>
                          </a:solidFill>
                          <a:latin typeface="Arial" pitchFamily="34" charset="0"/>
                          <a:cs typeface="Arial" pitchFamily="34" charset="0"/>
                        </a:rPr>
                        <a:t>temperatures</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313277">
                <a:tc vMerge="1">
                  <a:txBody>
                    <a:bodyPr/>
                    <a:lstStyle/>
                    <a:p>
                      <a:endParaRPr lang="en-US"/>
                    </a:p>
                  </a:txBody>
                  <a:tcPr/>
                </a:tc>
                <a:tc>
                  <a:txBody>
                    <a:bodyPr/>
                    <a:lstStyle/>
                    <a:p>
                      <a:pPr algn="ctr" fontAlgn="ctr"/>
                      <a:r>
                        <a:rPr lang="fr-FR" sz="1200" b="1" i="0" u="none" strike="noStrike" noProof="0" dirty="0">
                          <a:solidFill>
                            <a:srgbClr val="FFFFFF"/>
                          </a:solidFill>
                          <a:latin typeface="Arial" pitchFamily="34" charset="0"/>
                          <a:cs typeface="Arial" pitchFamily="34" charset="0"/>
                        </a:rPr>
                        <a:t>Corrosion </a:t>
                      </a:r>
                      <a:r>
                        <a:rPr lang="fr-FR" sz="1200" b="1" i="0" u="none" strike="noStrike" noProof="0" dirty="0" err="1">
                          <a:solidFill>
                            <a:srgbClr val="FFFFFF"/>
                          </a:solidFill>
                          <a:latin typeface="Arial" pitchFamily="34" charset="0"/>
                          <a:cs typeface="Arial" pitchFamily="34" charset="0"/>
                        </a:rPr>
                        <a:t>resistance</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bl>
          </a:graphicData>
        </a:graphic>
      </p:graphicFrame>
      <p:sp>
        <p:nvSpPr>
          <p:cNvPr id="6" name="TextBox 5"/>
          <p:cNvSpPr txBox="1"/>
          <p:nvPr/>
        </p:nvSpPr>
        <p:spPr>
          <a:xfrm>
            <a:off x="145589" y="6203899"/>
            <a:ext cx="8640960" cy="369332"/>
          </a:xfrm>
          <a:prstGeom prst="rect">
            <a:avLst/>
          </a:prstGeom>
          <a:noFill/>
        </p:spPr>
        <p:txBody>
          <a:bodyPr wrap="square" rtlCol="0">
            <a:spAutoFit/>
          </a:bodyPr>
          <a:lstStyle/>
          <a:p>
            <a:r>
              <a:rPr lang="fr-FR" dirty="0" err="1"/>
              <a:t>Symbols</a:t>
            </a:r>
            <a:r>
              <a:rPr lang="fr-FR" dirty="0"/>
              <a:t>  </a:t>
            </a:r>
            <a:r>
              <a:rPr lang="fr-FR" b="1" dirty="0">
                <a:solidFill>
                  <a:srgbClr val="00B050"/>
                </a:solidFill>
              </a:rPr>
              <a:t>+ </a:t>
            </a:r>
            <a:r>
              <a:rPr lang="fr-FR" dirty="0"/>
              <a:t> </a:t>
            </a:r>
            <a:r>
              <a:rPr lang="fr-FR" dirty="0" err="1">
                <a:solidFill>
                  <a:srgbClr val="00B050"/>
                </a:solidFill>
              </a:rPr>
              <a:t>Advantage</a:t>
            </a:r>
            <a:r>
              <a:rPr lang="fr-FR" dirty="0"/>
              <a:t>     </a:t>
            </a:r>
            <a:r>
              <a:rPr lang="fr-FR" b="1" dirty="0">
                <a:solidFill>
                  <a:srgbClr val="FF0000"/>
                </a:solidFill>
              </a:rPr>
              <a:t>-</a:t>
            </a:r>
            <a:r>
              <a:rPr lang="fr-FR" dirty="0">
                <a:solidFill>
                  <a:srgbClr val="FF0000"/>
                </a:solidFill>
              </a:rPr>
              <a:t>  </a:t>
            </a:r>
            <a:r>
              <a:rPr lang="fr-FR" dirty="0" err="1">
                <a:solidFill>
                  <a:srgbClr val="FF0000"/>
                </a:solidFill>
              </a:rPr>
              <a:t>Weakness</a:t>
            </a:r>
            <a:r>
              <a:rPr lang="fr-FR" dirty="0">
                <a:solidFill>
                  <a:srgbClr val="FF0000"/>
                </a:solidFill>
              </a:rPr>
              <a:t>   </a:t>
            </a:r>
            <a:r>
              <a:rPr lang="fr-FR" dirty="0"/>
              <a:t>(relative to the </a:t>
            </a:r>
            <a:r>
              <a:rPr lang="fr-FR" dirty="0" err="1"/>
              <a:t>other</a:t>
            </a:r>
            <a:r>
              <a:rPr lang="fr-FR" dirty="0"/>
              <a:t> </a:t>
            </a:r>
            <a:r>
              <a:rPr lang="fr-FR" dirty="0" err="1"/>
              <a:t>materials</a:t>
            </a:r>
            <a:r>
              <a:rPr lang="fr-FR" dirty="0"/>
              <a:t>)  </a:t>
            </a:r>
          </a:p>
        </p:txBody>
      </p:sp>
    </p:spTree>
    <p:extLst>
      <p:ext uri="{BB962C8B-B14F-4D97-AF65-F5344CB8AC3E}">
        <p14:creationId xmlns:p14="http://schemas.microsoft.com/office/powerpoint/2010/main" val="194492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Stainless steel remains a « young » material</a:t>
            </a:r>
            <a:endParaRPr lang="fr-FR" dirty="0"/>
          </a:p>
        </p:txBody>
      </p:sp>
      <p:sp>
        <p:nvSpPr>
          <p:cNvPr id="3" name="Slide Number Placeholder 2"/>
          <p:cNvSpPr>
            <a:spLocks noGrp="1"/>
          </p:cNvSpPr>
          <p:nvPr>
            <p:ph type="sldNum" sz="quarter" idx="12"/>
          </p:nvPr>
        </p:nvSpPr>
        <p:spPr/>
        <p:txBody>
          <a:bodyPr/>
          <a:lstStyle/>
          <a:p>
            <a:fld id="{1DC9DC11-BD25-480D-811A-D8D5A6A2F056}" type="slidenum">
              <a:rPr lang="fr-BE" smtClean="0"/>
              <a:pPr/>
              <a:t>8</a:t>
            </a:fld>
            <a:endParaRPr lang="fr-BE"/>
          </a:p>
        </p:txBody>
      </p:sp>
    </p:spTree>
    <p:extLst>
      <p:ext uri="{BB962C8B-B14F-4D97-AF65-F5344CB8AC3E}">
        <p14:creationId xmlns:p14="http://schemas.microsoft.com/office/powerpoint/2010/main" val="126680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2800" dirty="0"/>
              <a:t>New materials have appeared in the course of history</a:t>
            </a:r>
            <a:br>
              <a:rPr lang="en-US" sz="2800" dirty="0"/>
            </a:br>
            <a:r>
              <a:rPr lang="en-US" sz="2800" dirty="0"/>
              <a:t>Stainless steel is the most recent*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86949247"/>
              </p:ext>
            </p:extLst>
          </p:nvPr>
        </p:nvGraphicFramePr>
        <p:xfrm>
          <a:off x="467544" y="1268760"/>
          <a:ext cx="8208912" cy="5359674"/>
        </p:xfrm>
        <a:graphic>
          <a:graphicData uri="http://schemas.openxmlformats.org/drawingml/2006/table">
            <a:tbl>
              <a:tblPr firstRow="1" bandRow="1">
                <a:tableStyleId>{9DCAF9ED-07DC-4A11-8D7F-57B35C25682E}</a:tableStyleId>
              </a:tblPr>
              <a:tblGrid>
                <a:gridCol w="2736304">
                  <a:extLst>
                    <a:ext uri="{9D8B030D-6E8A-4147-A177-3AD203B41FA5}">
                      <a16:colId xmlns:a16="http://schemas.microsoft.com/office/drawing/2014/main" val="20000"/>
                    </a:ext>
                  </a:extLst>
                </a:gridCol>
                <a:gridCol w="1439979">
                  <a:extLst>
                    <a:ext uri="{9D8B030D-6E8A-4147-A177-3AD203B41FA5}">
                      <a16:colId xmlns:a16="http://schemas.microsoft.com/office/drawing/2014/main" val="20001"/>
                    </a:ext>
                  </a:extLst>
                </a:gridCol>
                <a:gridCol w="4032629">
                  <a:extLst>
                    <a:ext uri="{9D8B030D-6E8A-4147-A177-3AD203B41FA5}">
                      <a16:colId xmlns:a16="http://schemas.microsoft.com/office/drawing/2014/main" val="20002"/>
                    </a:ext>
                  </a:extLst>
                </a:gridCol>
              </a:tblGrid>
              <a:tr h="379251">
                <a:tc>
                  <a:txBody>
                    <a:bodyPr/>
                    <a:lstStyle/>
                    <a:p>
                      <a:r>
                        <a:rPr lang="fr-BE" sz="1400" dirty="0" err="1"/>
                        <a:t>Materials</a:t>
                      </a:r>
                      <a:endParaRPr lang="fr-BE" sz="1400" dirty="0"/>
                    </a:p>
                  </a:txBody>
                  <a:tcPr/>
                </a:tc>
                <a:tc>
                  <a:txBody>
                    <a:bodyPr/>
                    <a:lstStyle/>
                    <a:p>
                      <a:r>
                        <a:rPr lang="fr-BE" sz="1400" dirty="0" err="1"/>
                        <a:t>Timeframe</a:t>
                      </a:r>
                      <a:endParaRPr lang="fr-BE" sz="1400" dirty="0"/>
                    </a:p>
                  </a:txBody>
                  <a:tcPr/>
                </a:tc>
                <a:tc>
                  <a:txBody>
                    <a:bodyPr/>
                    <a:lstStyle/>
                    <a:p>
                      <a:endParaRPr lang="fr-BE" sz="1400" dirty="0"/>
                    </a:p>
                  </a:txBody>
                  <a:tcPr/>
                </a:tc>
                <a:extLst>
                  <a:ext uri="{0D108BD9-81ED-4DB2-BD59-A6C34878D82A}">
                    <a16:rowId xmlns:a16="http://schemas.microsoft.com/office/drawing/2014/main" val="10000"/>
                  </a:ext>
                </a:extLst>
              </a:tr>
              <a:tr h="351342">
                <a:tc>
                  <a:txBody>
                    <a:bodyPr/>
                    <a:lstStyle/>
                    <a:p>
                      <a:r>
                        <a:rPr lang="fr-BE" sz="1400" baseline="0" dirty="0" err="1"/>
                        <a:t>Rammed</a:t>
                      </a:r>
                      <a:r>
                        <a:rPr lang="fr-BE" sz="1400" baseline="0" dirty="0"/>
                        <a:t> </a:t>
                      </a:r>
                      <a:r>
                        <a:rPr lang="fr-BE" sz="1400" baseline="0" dirty="0" err="1"/>
                        <a:t>earth</a:t>
                      </a:r>
                      <a:r>
                        <a:rPr lang="fr-BE" sz="1400" baseline="0" dirty="0"/>
                        <a:t>, </a:t>
                      </a:r>
                      <a:r>
                        <a:rPr lang="fr-BE" sz="1400" i="1" baseline="0" dirty="0"/>
                        <a:t>pisé</a:t>
                      </a:r>
                    </a:p>
                  </a:txBody>
                  <a:tcPr/>
                </a:tc>
                <a:tc>
                  <a:txBody>
                    <a:bodyPr/>
                    <a:lstStyle/>
                    <a:p>
                      <a:endParaRPr lang="fr-B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Has been used since the dawn of mankind!</a:t>
                      </a:r>
                      <a:endParaRPr lang="fr-BE" sz="1400" dirty="0"/>
                    </a:p>
                  </a:txBody>
                  <a:tcPr/>
                </a:tc>
                <a:extLst>
                  <a:ext uri="{0D108BD9-81ED-4DB2-BD59-A6C34878D82A}">
                    <a16:rowId xmlns:a16="http://schemas.microsoft.com/office/drawing/2014/main" val="10001"/>
                  </a:ext>
                </a:extLst>
              </a:tr>
              <a:tr h="361881">
                <a:tc>
                  <a:txBody>
                    <a:bodyPr/>
                    <a:lstStyle/>
                    <a:p>
                      <a:r>
                        <a:rPr lang="fr-FR" sz="1400" kern="1200" dirty="0">
                          <a:effectLst/>
                        </a:rPr>
                        <a:t>Wood </a:t>
                      </a:r>
                      <a:r>
                        <a:rPr lang="fr-FR" sz="1400" kern="1200" baseline="50000" dirty="0">
                          <a:effectLst/>
                        </a:rPr>
                        <a:t>15</a:t>
                      </a:r>
                      <a:endParaRPr lang="fr-BE" sz="1400" baseline="50000" dirty="0"/>
                    </a:p>
                  </a:txBody>
                  <a:tcPr/>
                </a:tc>
                <a:tc>
                  <a:txBody>
                    <a:bodyPr/>
                    <a:lstStyle/>
                    <a:p>
                      <a:endParaRPr lang="fr-BE" sz="1400" dirty="0"/>
                    </a:p>
                  </a:txBody>
                  <a:tcPr/>
                </a:tc>
                <a:tc>
                  <a:txBody>
                    <a:bodyPr/>
                    <a:lstStyle/>
                    <a:p>
                      <a:r>
                        <a:rPr lang="en-US" sz="1400" kern="1200" dirty="0">
                          <a:effectLst/>
                        </a:rPr>
                        <a:t>Has been used since the dawn of mankind!</a:t>
                      </a:r>
                      <a:endParaRPr lang="fr-BE" sz="1400" dirty="0"/>
                    </a:p>
                  </a:txBody>
                  <a:tcPr/>
                </a:tc>
                <a:extLst>
                  <a:ext uri="{0D108BD9-81ED-4DB2-BD59-A6C34878D82A}">
                    <a16:rowId xmlns:a16="http://schemas.microsoft.com/office/drawing/2014/main" val="10002"/>
                  </a:ext>
                </a:extLst>
              </a:tr>
              <a:tr h="505642">
                <a:tc>
                  <a:txBody>
                    <a:bodyPr/>
                    <a:lstStyle/>
                    <a:p>
                      <a:r>
                        <a:rPr lang="fr-FR" sz="1400" kern="1200" dirty="0">
                          <a:effectLst/>
                        </a:rPr>
                        <a:t>Brick</a:t>
                      </a:r>
                      <a:r>
                        <a:rPr lang="fr-FR" sz="1400" kern="1200" baseline="0" dirty="0">
                          <a:effectLst/>
                        </a:rPr>
                        <a:t> </a:t>
                      </a:r>
                      <a:r>
                        <a:rPr lang="fr-FR" sz="1400" kern="1200" baseline="50000" dirty="0">
                          <a:effectLst/>
                        </a:rPr>
                        <a:t>15</a:t>
                      </a:r>
                      <a:endParaRPr lang="fr-BE" sz="1400" baseline="50000" dirty="0"/>
                    </a:p>
                  </a:txBody>
                  <a:tcPr/>
                </a:tc>
                <a:tc>
                  <a:txBody>
                    <a:bodyPr/>
                    <a:lstStyle/>
                    <a:p>
                      <a:r>
                        <a:rPr lang="fr-FR" sz="1400" kern="1200" dirty="0">
                          <a:effectLst/>
                        </a:rPr>
                        <a:t>7500 BC</a:t>
                      </a:r>
                      <a:endParaRPr lang="fr-BE" sz="1400" kern="1200" dirty="0">
                        <a:effectLst/>
                      </a:endParaRPr>
                    </a:p>
                    <a:p>
                      <a:r>
                        <a:rPr lang="fr-FR" sz="1400" kern="1200" dirty="0">
                          <a:effectLst/>
                        </a:rPr>
                        <a:t>4500 BC</a:t>
                      </a:r>
                      <a:endParaRPr lang="fr-BE" sz="1400" dirty="0"/>
                    </a:p>
                  </a:txBody>
                  <a:tcPr/>
                </a:tc>
                <a:tc>
                  <a:txBody>
                    <a:bodyPr/>
                    <a:lstStyle/>
                    <a:p>
                      <a:pPr>
                        <a:lnSpc>
                          <a:spcPct val="115000"/>
                        </a:lnSpc>
                        <a:spcAft>
                          <a:spcPts val="1000"/>
                        </a:spcAft>
                      </a:pPr>
                      <a:r>
                        <a:rPr lang="fr-FR" sz="1400" dirty="0" err="1">
                          <a:effectLst/>
                        </a:rPr>
                        <a:t>Fired</a:t>
                      </a:r>
                      <a:r>
                        <a:rPr lang="fr-FR" sz="1400" dirty="0">
                          <a:effectLst/>
                        </a:rPr>
                        <a:t> bricks/</a:t>
                      </a:r>
                      <a:r>
                        <a:rPr lang="fr-FR" sz="1400" dirty="0" err="1">
                          <a:effectLst/>
                        </a:rPr>
                        <a:t>ceramics</a:t>
                      </a:r>
                      <a:endParaRPr lang="fr-BE" sz="1400" dirty="0">
                        <a:effectLst/>
                        <a:latin typeface="Calibri"/>
                        <a:ea typeface="Calibri"/>
                        <a:cs typeface="Times New Roman"/>
                      </a:endParaRPr>
                    </a:p>
                  </a:txBody>
                  <a:tcPr/>
                </a:tc>
                <a:extLst>
                  <a:ext uri="{0D108BD9-81ED-4DB2-BD59-A6C34878D82A}">
                    <a16:rowId xmlns:a16="http://schemas.microsoft.com/office/drawing/2014/main" val="10003"/>
                  </a:ext>
                </a:extLst>
              </a:tr>
              <a:tr h="505642">
                <a:tc>
                  <a:txBody>
                    <a:bodyPr/>
                    <a:lstStyle/>
                    <a:p>
                      <a:r>
                        <a:rPr lang="fr-FR" sz="1400" kern="1200" dirty="0" err="1">
                          <a:effectLst/>
                        </a:rPr>
                        <a:t>Steel</a:t>
                      </a:r>
                      <a:r>
                        <a:rPr lang="fr-FR" sz="1400" kern="1200" dirty="0">
                          <a:effectLst/>
                        </a:rPr>
                        <a:t> </a:t>
                      </a:r>
                      <a:r>
                        <a:rPr lang="fr-FR" sz="1400" kern="1200" baseline="50000" dirty="0">
                          <a:effectLst/>
                        </a:rPr>
                        <a:t>15</a:t>
                      </a:r>
                      <a:endParaRPr lang="fr-BE" sz="1400" baseline="50000" dirty="0"/>
                    </a:p>
                  </a:txBody>
                  <a:tcPr/>
                </a:tc>
                <a:tc>
                  <a:txBody>
                    <a:bodyPr/>
                    <a:lstStyle/>
                    <a:p>
                      <a:r>
                        <a:rPr lang="fr-FR" sz="1400" kern="1200" dirty="0">
                          <a:effectLst/>
                        </a:rPr>
                        <a:t>4000 BC</a:t>
                      </a:r>
                      <a:endParaRPr lang="fr-BE" sz="1400" kern="1200" dirty="0">
                        <a:effectLst/>
                      </a:endParaRPr>
                    </a:p>
                    <a:p>
                      <a:r>
                        <a:rPr lang="fr-FR" sz="1400" kern="1200" dirty="0">
                          <a:effectLst/>
                        </a:rPr>
                        <a:t>1858</a:t>
                      </a:r>
                      <a:endParaRPr lang="fr-BE" sz="1400" dirty="0"/>
                    </a:p>
                  </a:txBody>
                  <a:tcPr/>
                </a:tc>
                <a:tc>
                  <a:txBody>
                    <a:bodyPr/>
                    <a:lstStyle/>
                    <a:p>
                      <a:r>
                        <a:rPr lang="fr-FR" sz="1400" kern="1200" dirty="0" err="1">
                          <a:effectLst/>
                        </a:rPr>
                        <a:t>Blacksmiths</a:t>
                      </a:r>
                      <a:r>
                        <a:rPr lang="fr-FR" sz="1400" kern="1200" dirty="0">
                          <a:effectLst/>
                        </a:rPr>
                        <a:t>’ shops</a:t>
                      </a:r>
                      <a:endParaRPr lang="fr-BE" sz="1400" kern="1200" dirty="0">
                        <a:effectLst/>
                      </a:endParaRPr>
                    </a:p>
                    <a:p>
                      <a:r>
                        <a:rPr lang="fr-FR" sz="1400" kern="1200" dirty="0">
                          <a:effectLst/>
                        </a:rPr>
                        <a:t>Bessemer </a:t>
                      </a:r>
                      <a:r>
                        <a:rPr lang="fr-FR" sz="1400" kern="1200" dirty="0" err="1">
                          <a:effectLst/>
                        </a:rPr>
                        <a:t>Process</a:t>
                      </a:r>
                      <a:endParaRPr lang="fr-BE" sz="1400" dirty="0"/>
                    </a:p>
                  </a:txBody>
                  <a:tcPr/>
                </a:tc>
                <a:extLst>
                  <a:ext uri="{0D108BD9-81ED-4DB2-BD59-A6C34878D82A}">
                    <a16:rowId xmlns:a16="http://schemas.microsoft.com/office/drawing/2014/main" val="10004"/>
                  </a:ext>
                </a:extLst>
              </a:tr>
              <a:tr h="713847">
                <a:tc>
                  <a:txBody>
                    <a:bodyPr/>
                    <a:lstStyle/>
                    <a:p>
                      <a:r>
                        <a:rPr lang="fr-FR" sz="1400" kern="1200" dirty="0">
                          <a:effectLst/>
                        </a:rPr>
                        <a:t>Man-made Glass</a:t>
                      </a:r>
                      <a:r>
                        <a:rPr lang="fr-FR" sz="1400" kern="1200" baseline="0" dirty="0">
                          <a:effectLst/>
                        </a:rPr>
                        <a:t> </a:t>
                      </a:r>
                      <a:r>
                        <a:rPr lang="fr-FR" sz="1400" kern="1200" baseline="50000" dirty="0">
                          <a:effectLst/>
                        </a:rPr>
                        <a:t>15</a:t>
                      </a:r>
                      <a:endParaRPr lang="fr-BE" sz="1400" baseline="50000" dirty="0"/>
                    </a:p>
                  </a:txBody>
                  <a:tcPr/>
                </a:tc>
                <a:tc>
                  <a:txBody>
                    <a:bodyPr/>
                    <a:lstStyle/>
                    <a:p>
                      <a:r>
                        <a:rPr lang="fr-FR" sz="1400" kern="1200" dirty="0">
                          <a:effectLst/>
                        </a:rPr>
                        <a:t>3500 BC</a:t>
                      </a:r>
                      <a:endParaRPr lang="fr-BE" sz="1400" kern="1200" dirty="0">
                        <a:effectLst/>
                      </a:endParaRPr>
                    </a:p>
                    <a:p>
                      <a:r>
                        <a:rPr lang="fr-FR" sz="1400" kern="1200" dirty="0">
                          <a:effectLst/>
                        </a:rPr>
                        <a:t>  100 BC</a:t>
                      </a:r>
                      <a:endParaRPr lang="fr-BE" sz="1400" kern="1200" dirty="0">
                        <a:effectLst/>
                      </a:endParaRPr>
                    </a:p>
                    <a:p>
                      <a:r>
                        <a:rPr lang="fr-FR" sz="1400" kern="1200" dirty="0">
                          <a:effectLst/>
                        </a:rPr>
                        <a:t>1950</a:t>
                      </a:r>
                      <a:endParaRPr lang="fr-BE" sz="1400" dirty="0"/>
                    </a:p>
                  </a:txBody>
                  <a:tcPr/>
                </a:tc>
                <a:tc>
                  <a:txBody>
                    <a:bodyPr/>
                    <a:lstStyle/>
                    <a:p>
                      <a:r>
                        <a:rPr lang="en-US" sz="1400" kern="1200" dirty="0">
                          <a:effectLst/>
                        </a:rPr>
                        <a:t>First glassmaking</a:t>
                      </a:r>
                      <a:endParaRPr lang="fr-BE" sz="1400" kern="1200" dirty="0">
                        <a:effectLst/>
                      </a:endParaRPr>
                    </a:p>
                    <a:p>
                      <a:r>
                        <a:rPr lang="en-US" sz="1400" kern="1200" dirty="0">
                          <a:effectLst/>
                        </a:rPr>
                        <a:t>Clear Glass</a:t>
                      </a:r>
                      <a:endParaRPr lang="fr-BE" sz="1400" kern="1200" dirty="0">
                        <a:effectLst/>
                      </a:endParaRPr>
                    </a:p>
                    <a:p>
                      <a:r>
                        <a:rPr lang="en-US" sz="1400" kern="1200" dirty="0">
                          <a:effectLst/>
                        </a:rPr>
                        <a:t>Pilkington (Float Glass) Process</a:t>
                      </a:r>
                      <a:endParaRPr lang="fr-BE" sz="1400" dirty="0"/>
                    </a:p>
                  </a:txBody>
                  <a:tcPr/>
                </a:tc>
                <a:extLst>
                  <a:ext uri="{0D108BD9-81ED-4DB2-BD59-A6C34878D82A}">
                    <a16:rowId xmlns:a16="http://schemas.microsoft.com/office/drawing/2014/main" val="10005"/>
                  </a:ext>
                </a:extLst>
              </a:tr>
              <a:tr h="505642">
                <a:tc>
                  <a:txBody>
                    <a:bodyPr/>
                    <a:lstStyle/>
                    <a:p>
                      <a:r>
                        <a:rPr lang="fr-FR" sz="1400" kern="1200" dirty="0" err="1">
                          <a:effectLst/>
                        </a:rPr>
                        <a:t>Aluminum</a:t>
                      </a:r>
                      <a:r>
                        <a:rPr lang="fr-FR" sz="1400" kern="1200" baseline="0" dirty="0">
                          <a:effectLst/>
                        </a:rPr>
                        <a:t> </a:t>
                      </a:r>
                      <a:r>
                        <a:rPr lang="fr-FR" sz="1400" kern="1200" baseline="50000" dirty="0">
                          <a:effectLst/>
                        </a:rPr>
                        <a:t>15</a:t>
                      </a:r>
                      <a:endParaRPr lang="fr-BE" sz="1400" baseline="50000" dirty="0"/>
                    </a:p>
                  </a:txBody>
                  <a:tcPr/>
                </a:tc>
                <a:tc>
                  <a:txBody>
                    <a:bodyPr/>
                    <a:lstStyle/>
                    <a:p>
                      <a:r>
                        <a:rPr lang="fr-FR" sz="1400" kern="1200" dirty="0">
                          <a:effectLst/>
                        </a:rPr>
                        <a:t>1825</a:t>
                      </a:r>
                      <a:endParaRPr lang="fr-BE" sz="1400" kern="1200" dirty="0">
                        <a:effectLst/>
                      </a:endParaRPr>
                    </a:p>
                    <a:p>
                      <a:r>
                        <a:rPr lang="fr-FR" sz="1400" kern="1200" dirty="0">
                          <a:effectLst/>
                        </a:rPr>
                        <a:t>1886</a:t>
                      </a:r>
                      <a:endParaRPr lang="fr-BE" sz="1400" dirty="0"/>
                    </a:p>
                  </a:txBody>
                  <a:tcPr/>
                </a:tc>
                <a:tc>
                  <a:txBody>
                    <a:bodyPr/>
                    <a:lstStyle/>
                    <a:p>
                      <a:r>
                        <a:rPr lang="en-US" sz="1400" kern="1200" dirty="0" err="1">
                          <a:effectLst/>
                        </a:rPr>
                        <a:t>Oersted</a:t>
                      </a:r>
                      <a:r>
                        <a:rPr lang="en-US" sz="1400" kern="1200" dirty="0">
                          <a:effectLst/>
                        </a:rPr>
                        <a:t> discovers Aluminum</a:t>
                      </a:r>
                      <a:endParaRPr lang="fr-BE" sz="1400" kern="1200" dirty="0">
                        <a:effectLst/>
                      </a:endParaRPr>
                    </a:p>
                    <a:p>
                      <a:r>
                        <a:rPr lang="en-US" sz="1400" kern="1200" dirty="0">
                          <a:effectLst/>
                        </a:rPr>
                        <a:t>The Hall –</a:t>
                      </a:r>
                      <a:r>
                        <a:rPr lang="en-US" sz="1400" kern="1200" dirty="0" err="1">
                          <a:effectLst/>
                        </a:rPr>
                        <a:t>Heroult</a:t>
                      </a:r>
                      <a:r>
                        <a:rPr lang="en-US" sz="1400" kern="1200" dirty="0">
                          <a:effectLst/>
                        </a:rPr>
                        <a:t> process</a:t>
                      </a:r>
                      <a:endParaRPr lang="fr-BE" sz="1400" dirty="0"/>
                    </a:p>
                  </a:txBody>
                  <a:tcPr/>
                </a:tc>
                <a:extLst>
                  <a:ext uri="{0D108BD9-81ED-4DB2-BD59-A6C34878D82A}">
                    <a16:rowId xmlns:a16="http://schemas.microsoft.com/office/drawing/2014/main" val="10006"/>
                  </a:ext>
                </a:extLst>
              </a:tr>
              <a:tr h="505642">
                <a:tc>
                  <a:txBody>
                    <a:bodyPr/>
                    <a:lstStyle/>
                    <a:p>
                      <a:pPr>
                        <a:lnSpc>
                          <a:spcPct val="115000"/>
                        </a:lnSpc>
                        <a:spcAft>
                          <a:spcPts val="1000"/>
                        </a:spcAft>
                      </a:pPr>
                      <a:r>
                        <a:rPr lang="fr-FR" sz="1400" dirty="0" err="1">
                          <a:effectLst/>
                        </a:rPr>
                        <a:t>Reinforced</a:t>
                      </a:r>
                      <a:r>
                        <a:rPr lang="fr-FR" sz="1400" dirty="0">
                          <a:effectLst/>
                        </a:rPr>
                        <a:t> </a:t>
                      </a:r>
                      <a:r>
                        <a:rPr lang="fr-FR" sz="1400" dirty="0" err="1">
                          <a:effectLst/>
                        </a:rPr>
                        <a:t>Concrete</a:t>
                      </a:r>
                      <a:r>
                        <a:rPr lang="fr-FR" sz="1400" baseline="0" dirty="0">
                          <a:effectLst/>
                        </a:rPr>
                        <a:t> </a:t>
                      </a:r>
                      <a:r>
                        <a:rPr lang="fr-FR" sz="1400" baseline="50000" dirty="0">
                          <a:effectLst/>
                        </a:rPr>
                        <a:t>15</a:t>
                      </a:r>
                      <a:endParaRPr lang="fr-BE" sz="1400" baseline="50000" dirty="0">
                        <a:effectLst/>
                        <a:latin typeface="Calibri"/>
                        <a:ea typeface="Calibri"/>
                        <a:cs typeface="Times New Roman"/>
                      </a:endParaRPr>
                    </a:p>
                  </a:txBody>
                  <a:tcPr/>
                </a:tc>
                <a:tc>
                  <a:txBody>
                    <a:bodyPr/>
                    <a:lstStyle/>
                    <a:p>
                      <a:r>
                        <a:rPr lang="fr-FR" sz="1400" kern="1200" dirty="0">
                          <a:effectLst/>
                        </a:rPr>
                        <a:t>1850</a:t>
                      </a:r>
                      <a:endParaRPr lang="fr-BE" sz="1400" kern="1200" dirty="0">
                        <a:effectLst/>
                      </a:endParaRPr>
                    </a:p>
                    <a:p>
                      <a:r>
                        <a:rPr lang="fr-FR" sz="1400" kern="1200" dirty="0">
                          <a:effectLst/>
                        </a:rPr>
                        <a:t>1885</a:t>
                      </a:r>
                      <a:endParaRPr lang="fr-BE" sz="1400" dirty="0"/>
                    </a:p>
                  </a:txBody>
                  <a:tcPr/>
                </a:tc>
                <a:tc>
                  <a:txBody>
                    <a:bodyPr/>
                    <a:lstStyle/>
                    <a:p>
                      <a:r>
                        <a:rPr lang="en-US" sz="1400" kern="1200" dirty="0">
                          <a:effectLst/>
                        </a:rPr>
                        <a:t>But cement is much older</a:t>
                      </a:r>
                      <a:endParaRPr lang="fr-BE" sz="1400" kern="1200" dirty="0">
                        <a:effectLst/>
                      </a:endParaRPr>
                    </a:p>
                    <a:p>
                      <a:r>
                        <a:rPr lang="en-US" sz="1400" kern="1200" dirty="0">
                          <a:effectLst/>
                        </a:rPr>
                        <a:t>Rotary Kiln Process</a:t>
                      </a:r>
                      <a:endParaRPr lang="fr-BE" sz="1400" dirty="0"/>
                    </a:p>
                  </a:txBody>
                  <a:tcPr/>
                </a:tc>
                <a:extLst>
                  <a:ext uri="{0D108BD9-81ED-4DB2-BD59-A6C34878D82A}">
                    <a16:rowId xmlns:a16="http://schemas.microsoft.com/office/drawing/2014/main" val="10007"/>
                  </a:ext>
                </a:extLst>
              </a:tr>
              <a:tr h="713847">
                <a:tc>
                  <a:txBody>
                    <a:bodyPr/>
                    <a:lstStyle/>
                    <a:p>
                      <a:pPr>
                        <a:lnSpc>
                          <a:spcPct val="115000"/>
                        </a:lnSpc>
                        <a:spcAft>
                          <a:spcPts val="1000"/>
                        </a:spcAft>
                      </a:pPr>
                      <a:r>
                        <a:rPr lang="fr-FR" sz="1400" dirty="0">
                          <a:effectLst/>
                        </a:rPr>
                        <a:t>Man-Made </a:t>
                      </a:r>
                      <a:r>
                        <a:rPr lang="fr-FR" sz="1400" dirty="0" err="1">
                          <a:effectLst/>
                        </a:rPr>
                        <a:t>Polymers</a:t>
                      </a:r>
                      <a:r>
                        <a:rPr lang="fr-FR" sz="1400" baseline="0" dirty="0">
                          <a:effectLst/>
                        </a:rPr>
                        <a:t> </a:t>
                      </a:r>
                      <a:r>
                        <a:rPr lang="fr-FR" sz="1400" baseline="50000" dirty="0">
                          <a:effectLst/>
                        </a:rPr>
                        <a:t>15</a:t>
                      </a:r>
                      <a:endParaRPr lang="fr-BE" sz="1400" baseline="50000" dirty="0">
                        <a:effectLst/>
                        <a:latin typeface="Calibri"/>
                        <a:ea typeface="Calibri"/>
                        <a:cs typeface="Times New Roman"/>
                      </a:endParaRPr>
                    </a:p>
                  </a:txBody>
                  <a:tcPr/>
                </a:tc>
                <a:tc>
                  <a:txBody>
                    <a:bodyPr/>
                    <a:lstStyle/>
                    <a:p>
                      <a:r>
                        <a:rPr lang="fr-FR" sz="1400" kern="1200" dirty="0">
                          <a:effectLst/>
                        </a:rPr>
                        <a:t>1846</a:t>
                      </a:r>
                      <a:endParaRPr lang="fr-BE" sz="1400" kern="1200" dirty="0">
                        <a:effectLst/>
                      </a:endParaRPr>
                    </a:p>
                    <a:p>
                      <a:r>
                        <a:rPr lang="fr-FR" sz="1400" kern="1200" dirty="0">
                          <a:effectLst/>
                        </a:rPr>
                        <a:t>1907</a:t>
                      </a:r>
                      <a:endParaRPr lang="fr-BE" sz="1400" kern="1200" dirty="0">
                        <a:effectLst/>
                      </a:endParaRPr>
                    </a:p>
                    <a:p>
                      <a:r>
                        <a:rPr lang="fr-FR" sz="1400" kern="1200" dirty="0">
                          <a:effectLst/>
                        </a:rPr>
                        <a:t>1939</a:t>
                      </a:r>
                      <a:endParaRPr lang="fr-BE" sz="1400" dirty="0"/>
                    </a:p>
                  </a:txBody>
                  <a:tcPr/>
                </a:tc>
                <a:tc>
                  <a:txBody>
                    <a:bodyPr/>
                    <a:lstStyle/>
                    <a:p>
                      <a:r>
                        <a:rPr lang="fr-FR" sz="1400" kern="1200" dirty="0">
                          <a:effectLst/>
                        </a:rPr>
                        <a:t>Celluloïd</a:t>
                      </a:r>
                      <a:endParaRPr lang="fr-BE" sz="1400" kern="1200" dirty="0">
                        <a:effectLst/>
                      </a:endParaRPr>
                    </a:p>
                    <a:p>
                      <a:r>
                        <a:rPr lang="fr-FR" sz="1400" kern="1200" dirty="0" err="1">
                          <a:effectLst/>
                        </a:rPr>
                        <a:t>Bakelite</a:t>
                      </a:r>
                      <a:endParaRPr lang="fr-BE" sz="1400" kern="1200" dirty="0">
                        <a:effectLst/>
                      </a:endParaRPr>
                    </a:p>
                    <a:p>
                      <a:r>
                        <a:rPr lang="fr-FR" sz="1400" kern="1200" dirty="0">
                          <a:effectLst/>
                        </a:rPr>
                        <a:t>Nylon</a:t>
                      </a:r>
                      <a:endParaRPr lang="fr-BE" sz="1400" dirty="0"/>
                    </a:p>
                  </a:txBody>
                  <a:tcPr/>
                </a:tc>
                <a:extLst>
                  <a:ext uri="{0D108BD9-81ED-4DB2-BD59-A6C34878D82A}">
                    <a16:rowId xmlns:a16="http://schemas.microsoft.com/office/drawing/2014/main" val="10008"/>
                  </a:ext>
                </a:extLst>
              </a:tr>
              <a:tr h="713847">
                <a:tc>
                  <a:txBody>
                    <a:bodyPr/>
                    <a:lstStyle/>
                    <a:p>
                      <a:r>
                        <a:rPr lang="fr-FR" sz="1400" kern="1200" dirty="0" err="1">
                          <a:effectLst/>
                        </a:rPr>
                        <a:t>Stainless</a:t>
                      </a:r>
                      <a:r>
                        <a:rPr lang="fr-FR" sz="1400" kern="1200" dirty="0">
                          <a:effectLst/>
                        </a:rPr>
                        <a:t> </a:t>
                      </a:r>
                      <a:r>
                        <a:rPr lang="fr-FR" sz="1400" kern="1200" dirty="0" err="1">
                          <a:effectLst/>
                        </a:rPr>
                        <a:t>Steel</a:t>
                      </a:r>
                      <a:r>
                        <a:rPr lang="fr-FR" sz="1400" kern="1200" baseline="0" dirty="0">
                          <a:effectLst/>
                        </a:rPr>
                        <a:t> </a:t>
                      </a:r>
                      <a:r>
                        <a:rPr lang="fr-FR" sz="1400" kern="1200" baseline="50000" dirty="0">
                          <a:effectLst/>
                        </a:rPr>
                        <a:t>2</a:t>
                      </a:r>
                      <a:endParaRPr lang="fr-BE" sz="1400" baseline="50000" dirty="0"/>
                    </a:p>
                  </a:txBody>
                  <a:tcPr/>
                </a:tc>
                <a:tc>
                  <a:txBody>
                    <a:bodyPr/>
                    <a:lstStyle/>
                    <a:p>
                      <a:r>
                        <a:rPr lang="fr-FR" sz="1400" kern="1200" dirty="0">
                          <a:effectLst/>
                        </a:rPr>
                        <a:t>1912-1913</a:t>
                      </a:r>
                      <a:endParaRPr lang="fr-BE" sz="1400" kern="1200" dirty="0">
                        <a:effectLst/>
                      </a:endParaRPr>
                    </a:p>
                    <a:p>
                      <a:r>
                        <a:rPr lang="fr-FR" sz="1400" kern="1200" dirty="0">
                          <a:effectLst/>
                        </a:rPr>
                        <a:t>1954</a:t>
                      </a:r>
                    </a:p>
                    <a:p>
                      <a:r>
                        <a:rPr lang="fr-FR" sz="1400" kern="1200" dirty="0">
                          <a:effectLst/>
                        </a:rPr>
                        <a:t>1955</a:t>
                      </a:r>
                      <a:endParaRPr lang="fr-BE" sz="1400" dirty="0"/>
                    </a:p>
                  </a:txBody>
                  <a:tcPr/>
                </a:tc>
                <a:tc>
                  <a:txBody>
                    <a:bodyPr/>
                    <a:lstStyle/>
                    <a:p>
                      <a:r>
                        <a:rPr lang="fr-FR" sz="1400" kern="1200" dirty="0" err="1">
                          <a:effectLst/>
                        </a:rPr>
                        <a:t>Early</a:t>
                      </a:r>
                      <a:r>
                        <a:rPr lang="fr-FR" sz="1400" kern="1200" dirty="0">
                          <a:effectLst/>
                        </a:rPr>
                        <a:t> </a:t>
                      </a:r>
                      <a:r>
                        <a:rPr lang="fr-FR" sz="1400" kern="1200" dirty="0" err="1">
                          <a:effectLst/>
                        </a:rPr>
                        <a:t>alloys</a:t>
                      </a:r>
                      <a:endParaRPr lang="fr-BE" sz="1400" kern="1200" dirty="0">
                        <a:effectLst/>
                      </a:endParaRPr>
                    </a:p>
                    <a:p>
                      <a:r>
                        <a:rPr lang="fr-FR" sz="1400" kern="1200" dirty="0">
                          <a:effectLst/>
                        </a:rPr>
                        <a:t>AOD </a:t>
                      </a:r>
                      <a:r>
                        <a:rPr lang="fr-FR" sz="1400" kern="1200" dirty="0" err="1">
                          <a:effectLst/>
                        </a:rPr>
                        <a:t>Process</a:t>
                      </a:r>
                      <a:endParaRPr lang="fr-FR" sz="1400" kern="1200" dirty="0">
                        <a:effectLst/>
                      </a:endParaRPr>
                    </a:p>
                    <a:p>
                      <a:r>
                        <a:rPr lang="fr-FR" sz="1400" kern="1200" dirty="0">
                          <a:effectLst/>
                        </a:rPr>
                        <a:t>Hot </a:t>
                      </a:r>
                      <a:r>
                        <a:rPr lang="fr-FR" sz="1400" kern="1200" dirty="0" err="1">
                          <a:effectLst/>
                        </a:rPr>
                        <a:t>Strip</a:t>
                      </a:r>
                      <a:r>
                        <a:rPr lang="fr-FR" sz="1400" kern="1200" dirty="0">
                          <a:effectLst/>
                        </a:rPr>
                        <a:t> Rolling</a:t>
                      </a:r>
                      <a:endParaRPr lang="fr-BE" sz="1400" dirty="0"/>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433372" y="6578638"/>
            <a:ext cx="8352928" cy="307777"/>
          </a:xfrm>
          <a:prstGeom prst="rect">
            <a:avLst/>
          </a:prstGeom>
          <a:noFill/>
        </p:spPr>
        <p:txBody>
          <a:bodyPr wrap="square" rtlCol="0">
            <a:spAutoFit/>
          </a:bodyPr>
          <a:lstStyle/>
          <a:p>
            <a:r>
              <a:rPr lang="fr-FR" sz="1400" dirty="0"/>
              <a:t>* There are </a:t>
            </a:r>
            <a:r>
              <a:rPr lang="fr-FR" sz="1400" dirty="0" err="1"/>
              <a:t>newer</a:t>
            </a:r>
            <a:r>
              <a:rPr lang="fr-FR" sz="1400" dirty="0"/>
              <a:t> </a:t>
            </a:r>
            <a:r>
              <a:rPr lang="fr-FR" sz="1400" dirty="0" err="1"/>
              <a:t>materials</a:t>
            </a:r>
            <a:r>
              <a:rPr lang="fr-FR" sz="1400" dirty="0"/>
              <a:t>, of course, but not </a:t>
            </a:r>
            <a:r>
              <a:rPr lang="fr-FR" sz="1400" dirty="0" err="1"/>
              <a:t>used</a:t>
            </a:r>
            <a:r>
              <a:rPr lang="fr-FR" sz="1400" dirty="0"/>
              <a:t> in </a:t>
            </a:r>
            <a:r>
              <a:rPr lang="fr-FR" sz="1400" dirty="0" err="1"/>
              <a:t>significant</a:t>
            </a:r>
            <a:r>
              <a:rPr lang="fr-FR" sz="1400" dirty="0"/>
              <a:t> </a:t>
            </a:r>
            <a:r>
              <a:rPr lang="fr-FR" sz="1400" dirty="0" err="1"/>
              <a:t>quantities</a:t>
            </a:r>
            <a:r>
              <a:rPr lang="fr-FR" sz="1400" dirty="0"/>
              <a:t> </a:t>
            </a:r>
          </a:p>
        </p:txBody>
      </p:sp>
      <p:sp>
        <p:nvSpPr>
          <p:cNvPr id="5" name="Slide Number Placeholder 4"/>
          <p:cNvSpPr>
            <a:spLocks noGrp="1"/>
          </p:cNvSpPr>
          <p:nvPr>
            <p:ph type="sldNum" sz="quarter" idx="12"/>
          </p:nvPr>
        </p:nvSpPr>
        <p:spPr/>
        <p:txBody>
          <a:bodyPr/>
          <a:lstStyle/>
          <a:p>
            <a:fld id="{1DC9DC11-BD25-480D-811A-D8D5A6A2F056}" type="slidenum">
              <a:rPr lang="fr-BE" smtClean="0"/>
              <a:t>9</a:t>
            </a:fld>
            <a:endParaRPr lang="fr-BE"/>
          </a:p>
        </p:txBody>
      </p:sp>
    </p:spTree>
    <p:extLst>
      <p:ext uri="{BB962C8B-B14F-4D97-AF65-F5344CB8AC3E}">
        <p14:creationId xmlns:p14="http://schemas.microsoft.com/office/powerpoint/2010/main" val="1493347742"/>
      </p:ext>
    </p:extLst>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7832</TotalTime>
  <Words>1731</Words>
  <Application>Microsoft Office PowerPoint</Application>
  <PresentationFormat>On-screen Show (4:3)</PresentationFormat>
  <Paragraphs>497</Paragraphs>
  <Slides>23</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Verdana</vt:lpstr>
      <vt:lpstr>Wingdings</vt:lpstr>
      <vt:lpstr>Custom Design</vt:lpstr>
      <vt:lpstr>1_Custom Design</vt:lpstr>
      <vt:lpstr>2_Custom Design</vt:lpstr>
      <vt:lpstr>3_Custom Design</vt:lpstr>
      <vt:lpstr>Supporting presentation for lecturers of Architecture/Civil Engineering</vt:lpstr>
      <vt:lpstr>Introduction </vt:lpstr>
      <vt:lpstr>Relative use of the main building materials today</vt:lpstr>
      <vt:lpstr>Relative use of the main building materials today: Bar Chart </vt:lpstr>
      <vt:lpstr>Young’s modulus E of various materials12 (stiffness )</vt:lpstr>
      <vt:lpstr>Strength/weight ratio13 of architectural metals</vt:lpstr>
      <vt:lpstr>Simplified overview of different materials14</vt:lpstr>
      <vt:lpstr>Stainless steel remains a « young » material</vt:lpstr>
      <vt:lpstr>New materials have appeared in the course of history Stainless steel is the most recent*</vt:lpstr>
      <vt:lpstr>World Stainless Steel Production by area 22</vt:lpstr>
      <vt:lpstr>Compound annual growth of world Stainless Steel meltshop production22 (Millions of Metric tons)</vt:lpstr>
      <vt:lpstr>Why Stainless steel?</vt:lpstr>
      <vt:lpstr>Because of an outstanding set of properties</vt:lpstr>
      <vt:lpstr>What limits the use of stainless steels: the price</vt:lpstr>
      <vt:lpstr>Stainless (and other metals) use less material16</vt:lpstr>
      <vt:lpstr>Why stainless steel is not expensive if the life cycle cost is taken into account</vt:lpstr>
      <vt:lpstr>Life Cycle Cost Comparison of 2 old structures18,19</vt:lpstr>
      <vt:lpstr>Example: Comparison of the maintenance of 2 very well known bridges20, 21</vt:lpstr>
      <vt:lpstr>The Golden Gate bridge  (1937), San Francisco</vt:lpstr>
      <vt:lpstr>PowerPoint Presentation</vt:lpstr>
      <vt:lpstr>Main references</vt:lpstr>
      <vt:lpstr>Main references (Cont’d)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stainless steel</dc:title>
  <dc:creator>Bernard</dc:creator>
  <cp:keywords>stainless steel, training, architects, engineers</cp:keywords>
  <cp:lastModifiedBy>Jo Claes</cp:lastModifiedBy>
  <cp:revision>360</cp:revision>
  <cp:lastPrinted>2015-04-07T12:33:23Z</cp:lastPrinted>
  <dcterms:created xsi:type="dcterms:W3CDTF">2013-06-29T15:24:20Z</dcterms:created>
  <dcterms:modified xsi:type="dcterms:W3CDTF">2020-01-28T13:20:23Z</dcterms:modified>
</cp:coreProperties>
</file>