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9.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1.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12.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20" r:id="rId2"/>
    <p:sldMasterId id="2147483730" r:id="rId3"/>
    <p:sldMasterId id="2147483740" r:id="rId4"/>
    <p:sldMasterId id="2147483750" r:id="rId5"/>
    <p:sldMasterId id="2147483760" r:id="rId6"/>
    <p:sldMasterId id="2147483770" r:id="rId7"/>
    <p:sldMasterId id="2147483780" r:id="rId8"/>
    <p:sldMasterId id="2147483790" r:id="rId9"/>
    <p:sldMasterId id="2147483800" r:id="rId10"/>
    <p:sldMasterId id="2147483810" r:id="rId11"/>
    <p:sldMasterId id="2147483820" r:id="rId12"/>
    <p:sldMasterId id="2147483830" r:id="rId13"/>
  </p:sldMasterIdLst>
  <p:notesMasterIdLst>
    <p:notesMasterId r:id="rId103"/>
  </p:notesMasterIdLst>
  <p:handoutMasterIdLst>
    <p:handoutMasterId r:id="rId104"/>
  </p:handoutMasterIdLst>
  <p:sldIdLst>
    <p:sldId id="256" r:id="rId14"/>
    <p:sldId id="262" r:id="rId15"/>
    <p:sldId id="370" r:id="rId16"/>
    <p:sldId id="290" r:id="rId17"/>
    <p:sldId id="293" r:id="rId18"/>
    <p:sldId id="302" r:id="rId19"/>
    <p:sldId id="312" r:id="rId20"/>
    <p:sldId id="313" r:id="rId21"/>
    <p:sldId id="314" r:id="rId22"/>
    <p:sldId id="315" r:id="rId23"/>
    <p:sldId id="318" r:id="rId24"/>
    <p:sldId id="346" r:id="rId25"/>
    <p:sldId id="331" r:id="rId26"/>
    <p:sldId id="329" r:id="rId27"/>
    <p:sldId id="330" r:id="rId28"/>
    <p:sldId id="343" r:id="rId29"/>
    <p:sldId id="347" r:id="rId30"/>
    <p:sldId id="327" r:id="rId31"/>
    <p:sldId id="334" r:id="rId32"/>
    <p:sldId id="332" r:id="rId33"/>
    <p:sldId id="382" r:id="rId34"/>
    <p:sldId id="261" r:id="rId35"/>
    <p:sldId id="360" r:id="rId36"/>
    <p:sldId id="371" r:id="rId37"/>
    <p:sldId id="266" r:id="rId38"/>
    <p:sldId id="337" r:id="rId39"/>
    <p:sldId id="338" r:id="rId40"/>
    <p:sldId id="339" r:id="rId41"/>
    <p:sldId id="270" r:id="rId42"/>
    <p:sldId id="269" r:id="rId43"/>
    <p:sldId id="348" r:id="rId44"/>
    <p:sldId id="304" r:id="rId45"/>
    <p:sldId id="335" r:id="rId46"/>
    <p:sldId id="264" r:id="rId47"/>
    <p:sldId id="372" r:id="rId48"/>
    <p:sldId id="305" r:id="rId49"/>
    <p:sldId id="366" r:id="rId50"/>
    <p:sldId id="367" r:id="rId51"/>
    <p:sldId id="276" r:id="rId52"/>
    <p:sldId id="308" r:id="rId53"/>
    <p:sldId id="349" r:id="rId54"/>
    <p:sldId id="368" r:id="rId55"/>
    <p:sldId id="369" r:id="rId56"/>
    <p:sldId id="328" r:id="rId57"/>
    <p:sldId id="260" r:id="rId58"/>
    <p:sldId id="373" r:id="rId59"/>
    <p:sldId id="300" r:id="rId60"/>
    <p:sldId id="354" r:id="rId61"/>
    <p:sldId id="356" r:id="rId62"/>
    <p:sldId id="355" r:id="rId63"/>
    <p:sldId id="357" r:id="rId64"/>
    <p:sldId id="321" r:id="rId65"/>
    <p:sldId id="277" r:id="rId66"/>
    <p:sldId id="374" r:id="rId67"/>
    <p:sldId id="301" r:id="rId68"/>
    <p:sldId id="359" r:id="rId69"/>
    <p:sldId id="259" r:id="rId70"/>
    <p:sldId id="375" r:id="rId71"/>
    <p:sldId id="285" r:id="rId72"/>
    <p:sldId id="351" r:id="rId73"/>
    <p:sldId id="352" r:id="rId74"/>
    <p:sldId id="279" r:id="rId75"/>
    <p:sldId id="376" r:id="rId76"/>
    <p:sldId id="286" r:id="rId77"/>
    <p:sldId id="287" r:id="rId78"/>
    <p:sldId id="280" r:id="rId79"/>
    <p:sldId id="377" r:id="rId80"/>
    <p:sldId id="283" r:id="rId81"/>
    <p:sldId id="284" r:id="rId82"/>
    <p:sldId id="288" r:id="rId83"/>
    <p:sldId id="274" r:id="rId84"/>
    <p:sldId id="281" r:id="rId85"/>
    <p:sldId id="378" r:id="rId86"/>
    <p:sldId id="299" r:id="rId87"/>
    <p:sldId id="298" r:id="rId88"/>
    <p:sldId id="317" r:id="rId89"/>
    <p:sldId id="282" r:id="rId90"/>
    <p:sldId id="379" r:id="rId91"/>
    <p:sldId id="297" r:id="rId92"/>
    <p:sldId id="361" r:id="rId93"/>
    <p:sldId id="311" r:id="rId94"/>
    <p:sldId id="310" r:id="rId95"/>
    <p:sldId id="342" r:id="rId96"/>
    <p:sldId id="263" r:id="rId97"/>
    <p:sldId id="380" r:id="rId98"/>
    <p:sldId id="295" r:id="rId99"/>
    <p:sldId id="383" r:id="rId100"/>
    <p:sldId id="296" r:id="rId101"/>
    <p:sldId id="309" r:id="rId102"/>
  </p:sldIdLst>
  <p:sldSz cx="9144000" cy="6858000" type="screen4x3"/>
  <p:notesSz cx="7099300" cy="10234613"/>
  <p:defaultTextStyle>
    <a:defPPr>
      <a:defRPr lang="fr-F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orient="horz" pos="3127">
          <p15:clr>
            <a:srgbClr val="A4A3A4"/>
          </p15:clr>
        </p15:guide>
        <p15:guide id="3" orient="horz" pos="2969">
          <p15:clr>
            <a:srgbClr val="A4A3A4"/>
          </p15:clr>
        </p15:guide>
        <p15:guide id="4" orient="horz" pos="3224">
          <p15:clr>
            <a:srgbClr val="A4A3A4"/>
          </p15:clr>
        </p15:guide>
        <p15:guide id="5" pos="2160">
          <p15:clr>
            <a:srgbClr val="A4A3A4"/>
          </p15:clr>
        </p15:guide>
        <p15:guide id="6" pos="2141">
          <p15:clr>
            <a:srgbClr val="A4A3A4"/>
          </p15:clr>
        </p15:guide>
        <p15:guide id="7" pos="2256">
          <p15:clr>
            <a:srgbClr val="A4A3A4"/>
          </p15:clr>
        </p15:guide>
        <p15:guide id="8"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16DAAB6-3700-4818-9E8B-D394679F8D66}" v="17" dt="2020-01-31T10:54:32.16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9" autoAdjust="0"/>
    <p:restoredTop sz="90943" autoAdjust="0"/>
  </p:normalViewPr>
  <p:slideViewPr>
    <p:cSldViewPr>
      <p:cViewPr varScale="1">
        <p:scale>
          <a:sx n="82" d="100"/>
          <a:sy n="82" d="100"/>
        </p:scale>
        <p:origin x="1334" y="77"/>
      </p:cViewPr>
      <p:guideLst>
        <p:guide orient="horz" pos="2160"/>
        <p:guide pos="2880"/>
      </p:guideLst>
    </p:cSldViewPr>
  </p:slideViewPr>
  <p:outlineViewPr>
    <p:cViewPr>
      <p:scale>
        <a:sx n="33" d="100"/>
        <a:sy n="33" d="100"/>
      </p:scale>
      <p:origin x="0" y="-39768"/>
    </p:cViewPr>
  </p:outlineViewPr>
  <p:notesTextViewPr>
    <p:cViewPr>
      <p:scale>
        <a:sx n="1" d="1"/>
        <a:sy n="1" d="1"/>
      </p:scale>
      <p:origin x="0" y="0"/>
    </p:cViewPr>
  </p:notesTextViewPr>
  <p:sorterViewPr>
    <p:cViewPr>
      <p:scale>
        <a:sx n="90" d="100"/>
        <a:sy n="90" d="100"/>
      </p:scale>
      <p:origin x="0" y="13332"/>
    </p:cViewPr>
  </p:sorterViewPr>
  <p:notesViewPr>
    <p:cSldViewPr>
      <p:cViewPr varScale="1">
        <p:scale>
          <a:sx n="57" d="100"/>
          <a:sy n="57" d="100"/>
        </p:scale>
        <p:origin x="-3264" y="-86"/>
      </p:cViewPr>
      <p:guideLst>
        <p:guide orient="horz" pos="2880"/>
        <p:guide orient="horz" pos="3127"/>
        <p:guide orient="horz" pos="2969"/>
        <p:guide orient="horz" pos="3224"/>
        <p:guide pos="2160"/>
        <p:guide pos="2141"/>
        <p:guide pos="2256"/>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6" Type="http://schemas.openxmlformats.org/officeDocument/2006/relationships/slide" Target="slides/slide3.xml"/><Relationship Id="rId107" Type="http://schemas.openxmlformats.org/officeDocument/2006/relationships/theme" Target="theme/theme1.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notesMaster" Target="notesMasters/notesMaster1.xml"/><Relationship Id="rId108" Type="http://schemas.openxmlformats.org/officeDocument/2006/relationships/tableStyles" Target="tableStyles.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6" Type="http://schemas.openxmlformats.org/officeDocument/2006/relationships/viewProps" Target="viewProps.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slide" Target="slides/slide65.xml"/><Relationship Id="rId81" Type="http://schemas.openxmlformats.org/officeDocument/2006/relationships/slide" Target="slides/slide68.xml"/><Relationship Id="rId86" Type="http://schemas.openxmlformats.org/officeDocument/2006/relationships/slide" Target="slides/slide73.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microsoft.com/office/2016/11/relationships/changesInfo" Target="changesInfos/changesInfo1.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microsoft.com/office/2015/10/relationships/revisionInfo" Target="revisionInfo.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 Claes" userId="d64208f3-0076-4064-b6ac-7d8ee9dc279f" providerId="ADAL" clId="{5D171D80-0771-4016-A8F3-1BF8C2AB6ECF}"/>
    <pc:docChg chg="custSel addSld delSld modSld">
      <pc:chgData name="Jo Claes" userId="d64208f3-0076-4064-b6ac-7d8ee9dc279f" providerId="ADAL" clId="{5D171D80-0771-4016-A8F3-1BF8C2AB6ECF}" dt="2019-12-13T11:11:07.642" v="45" actId="2696"/>
      <pc:docMkLst>
        <pc:docMk/>
      </pc:docMkLst>
      <pc:sldChg chg="modSp">
        <pc:chgData name="Jo Claes" userId="d64208f3-0076-4064-b6ac-7d8ee9dc279f" providerId="ADAL" clId="{5D171D80-0771-4016-A8F3-1BF8C2AB6ECF}" dt="2019-12-13T11:05:34.346" v="31"/>
        <pc:sldMkLst>
          <pc:docMk/>
          <pc:sldMk cId="0" sldId="259"/>
        </pc:sldMkLst>
        <pc:spChg chg="mod">
          <ac:chgData name="Jo Claes" userId="d64208f3-0076-4064-b6ac-7d8ee9dc279f" providerId="ADAL" clId="{5D171D80-0771-4016-A8F3-1BF8C2AB6ECF}" dt="2019-12-13T11:05:34.346" v="31"/>
          <ac:spMkLst>
            <pc:docMk/>
            <pc:sldMk cId="0" sldId="259"/>
            <ac:spMk id="226306" creationId="{00000000-0000-0000-0000-000000000000}"/>
          </ac:spMkLst>
        </pc:spChg>
      </pc:sldChg>
      <pc:sldChg chg="modSp">
        <pc:chgData name="Jo Claes" userId="d64208f3-0076-4064-b6ac-7d8ee9dc279f" providerId="ADAL" clId="{5D171D80-0771-4016-A8F3-1BF8C2AB6ECF}" dt="2019-12-13T11:05:09.333" v="30" actId="1035"/>
        <pc:sldMkLst>
          <pc:docMk/>
          <pc:sldMk cId="0" sldId="260"/>
        </pc:sldMkLst>
        <pc:spChg chg="mod">
          <ac:chgData name="Jo Claes" userId="d64208f3-0076-4064-b6ac-7d8ee9dc279f" providerId="ADAL" clId="{5D171D80-0771-4016-A8F3-1BF8C2AB6ECF}" dt="2019-12-13T11:05:09.333" v="30" actId="1035"/>
          <ac:spMkLst>
            <pc:docMk/>
            <pc:sldMk cId="0" sldId="260"/>
            <ac:spMk id="6" creationId="{00000000-0000-0000-0000-000000000000}"/>
          </ac:spMkLst>
        </pc:spChg>
      </pc:sldChg>
      <pc:sldChg chg="modSp">
        <pc:chgData name="Jo Claes" userId="d64208f3-0076-4064-b6ac-7d8ee9dc279f" providerId="ADAL" clId="{5D171D80-0771-4016-A8F3-1BF8C2AB6ECF}" dt="2019-12-13T11:03:52.765" v="14" actId="20577"/>
        <pc:sldMkLst>
          <pc:docMk/>
          <pc:sldMk cId="0" sldId="261"/>
        </pc:sldMkLst>
        <pc:spChg chg="mod">
          <ac:chgData name="Jo Claes" userId="d64208f3-0076-4064-b6ac-7d8ee9dc279f" providerId="ADAL" clId="{5D171D80-0771-4016-A8F3-1BF8C2AB6ECF}" dt="2019-12-13T11:03:52.765" v="14" actId="20577"/>
          <ac:spMkLst>
            <pc:docMk/>
            <pc:sldMk cId="0" sldId="261"/>
            <ac:spMk id="3" creationId="{00000000-0000-0000-0000-000000000000}"/>
          </ac:spMkLst>
        </pc:spChg>
      </pc:sldChg>
      <pc:sldChg chg="modSp">
        <pc:chgData name="Jo Claes" userId="d64208f3-0076-4064-b6ac-7d8ee9dc279f" providerId="ADAL" clId="{5D171D80-0771-4016-A8F3-1BF8C2AB6ECF}" dt="2019-12-13T11:01:49.011" v="1" actId="20577"/>
        <pc:sldMkLst>
          <pc:docMk/>
          <pc:sldMk cId="0" sldId="262"/>
        </pc:sldMkLst>
        <pc:spChg chg="mod">
          <ac:chgData name="Jo Claes" userId="d64208f3-0076-4064-b6ac-7d8ee9dc279f" providerId="ADAL" clId="{5D171D80-0771-4016-A8F3-1BF8C2AB6ECF}" dt="2019-12-13T11:01:49.011" v="1" actId="20577"/>
          <ac:spMkLst>
            <pc:docMk/>
            <pc:sldMk cId="0" sldId="262"/>
            <ac:spMk id="138242" creationId="{00000000-0000-0000-0000-000000000000}"/>
          </ac:spMkLst>
        </pc:spChg>
      </pc:sldChg>
      <pc:sldChg chg="modSp">
        <pc:chgData name="Jo Claes" userId="d64208f3-0076-4064-b6ac-7d8ee9dc279f" providerId="ADAL" clId="{5D171D80-0771-4016-A8F3-1BF8C2AB6ECF}" dt="2019-12-13T11:10:31.612" v="33"/>
        <pc:sldMkLst>
          <pc:docMk/>
          <pc:sldMk cId="0" sldId="263"/>
        </pc:sldMkLst>
        <pc:spChg chg="mod">
          <ac:chgData name="Jo Claes" userId="d64208f3-0076-4064-b6ac-7d8ee9dc279f" providerId="ADAL" clId="{5D171D80-0771-4016-A8F3-1BF8C2AB6ECF}" dt="2019-12-13T11:10:31.612" v="33"/>
          <ac:spMkLst>
            <pc:docMk/>
            <pc:sldMk cId="0" sldId="263"/>
            <ac:spMk id="264194" creationId="{00000000-0000-0000-0000-000000000000}"/>
          </ac:spMkLst>
        </pc:spChg>
      </pc:sldChg>
      <pc:sldChg chg="modSp">
        <pc:chgData name="Jo Claes" userId="d64208f3-0076-4064-b6ac-7d8ee9dc279f" providerId="ADAL" clId="{5D171D80-0771-4016-A8F3-1BF8C2AB6ECF}" dt="2019-12-13T11:10:15.913" v="32"/>
        <pc:sldMkLst>
          <pc:docMk/>
          <pc:sldMk cId="0" sldId="281"/>
        </pc:sldMkLst>
        <pc:spChg chg="mod">
          <ac:chgData name="Jo Claes" userId="d64208f3-0076-4064-b6ac-7d8ee9dc279f" providerId="ADAL" clId="{5D171D80-0771-4016-A8F3-1BF8C2AB6ECF}" dt="2019-12-13T11:10:15.913" v="32"/>
          <ac:spMkLst>
            <pc:docMk/>
            <pc:sldMk cId="0" sldId="281"/>
            <ac:spMk id="247810" creationId="{00000000-0000-0000-0000-000000000000}"/>
          </ac:spMkLst>
        </pc:spChg>
      </pc:sldChg>
      <pc:sldChg chg="modSp">
        <pc:chgData name="Jo Claes" userId="d64208f3-0076-4064-b6ac-7d8ee9dc279f" providerId="ADAL" clId="{5D171D80-0771-4016-A8F3-1BF8C2AB6ECF}" dt="2019-12-13T11:10:56.218" v="35"/>
        <pc:sldMkLst>
          <pc:docMk/>
          <pc:sldMk cId="0" sldId="296"/>
        </pc:sldMkLst>
        <pc:spChg chg="mod">
          <ac:chgData name="Jo Claes" userId="d64208f3-0076-4064-b6ac-7d8ee9dc279f" providerId="ADAL" clId="{5D171D80-0771-4016-A8F3-1BF8C2AB6ECF}" dt="2019-12-13T11:10:56.218" v="35"/>
          <ac:spMkLst>
            <pc:docMk/>
            <pc:sldMk cId="0" sldId="296"/>
            <ac:spMk id="268290" creationId="{00000000-0000-0000-0000-000000000000}"/>
          </ac:spMkLst>
        </pc:spChg>
      </pc:sldChg>
      <pc:sldChg chg="modSp">
        <pc:chgData name="Jo Claes" userId="d64208f3-0076-4064-b6ac-7d8ee9dc279f" providerId="ADAL" clId="{5D171D80-0771-4016-A8F3-1BF8C2AB6ECF}" dt="2019-12-13T11:03:29.215" v="3" actId="27636"/>
        <pc:sldMkLst>
          <pc:docMk/>
          <pc:sldMk cId="0" sldId="300"/>
        </pc:sldMkLst>
        <pc:spChg chg="mod">
          <ac:chgData name="Jo Claes" userId="d64208f3-0076-4064-b6ac-7d8ee9dc279f" providerId="ADAL" clId="{5D171D80-0771-4016-A8F3-1BF8C2AB6ECF}" dt="2019-12-13T11:03:29.215" v="3" actId="27636"/>
          <ac:spMkLst>
            <pc:docMk/>
            <pc:sldMk cId="0" sldId="300"/>
            <ac:spMk id="8" creationId="{00000000-0000-0000-0000-000000000000}"/>
          </ac:spMkLst>
        </pc:spChg>
      </pc:sldChg>
      <pc:sldChg chg="modSp">
        <pc:chgData name="Jo Claes" userId="d64208f3-0076-4064-b6ac-7d8ee9dc279f" providerId="ADAL" clId="{5D171D80-0771-4016-A8F3-1BF8C2AB6ECF}" dt="2019-12-13T11:04:02.564" v="16"/>
        <pc:sldMkLst>
          <pc:docMk/>
          <pc:sldMk cId="0" sldId="360"/>
        </pc:sldMkLst>
        <pc:spChg chg="mod">
          <ac:chgData name="Jo Claes" userId="d64208f3-0076-4064-b6ac-7d8ee9dc279f" providerId="ADAL" clId="{5D171D80-0771-4016-A8F3-1BF8C2AB6ECF}" dt="2019-12-13T11:04:02.564" v="16"/>
          <ac:spMkLst>
            <pc:docMk/>
            <pc:sldMk cId="0" sldId="360"/>
            <ac:spMk id="3" creationId="{00000000-0000-0000-0000-000000000000}"/>
          </ac:spMkLst>
        </pc:spChg>
      </pc:sldChg>
      <pc:sldChg chg="del">
        <pc:chgData name="Jo Claes" userId="d64208f3-0076-4064-b6ac-7d8ee9dc279f" providerId="ADAL" clId="{5D171D80-0771-4016-A8F3-1BF8C2AB6ECF}" dt="2019-12-13T11:11:07.642" v="45" actId="2696"/>
        <pc:sldMkLst>
          <pc:docMk/>
          <pc:sldMk cId="0" sldId="362"/>
        </pc:sldMkLst>
      </pc:sldChg>
      <pc:sldChg chg="del">
        <pc:chgData name="Jo Claes" userId="d64208f3-0076-4064-b6ac-7d8ee9dc279f" providerId="ADAL" clId="{5D171D80-0771-4016-A8F3-1BF8C2AB6ECF}" dt="2019-12-13T11:11:07.597" v="42" actId="2696"/>
        <pc:sldMkLst>
          <pc:docMk/>
          <pc:sldMk cId="0" sldId="364"/>
        </pc:sldMkLst>
      </pc:sldChg>
      <pc:sldChg chg="modSp">
        <pc:chgData name="Jo Claes" userId="d64208f3-0076-4064-b6ac-7d8ee9dc279f" providerId="ADAL" clId="{5D171D80-0771-4016-A8F3-1BF8C2AB6ECF}" dt="2019-12-13T11:04:44.022" v="25" actId="20577"/>
        <pc:sldMkLst>
          <pc:docMk/>
          <pc:sldMk cId="0" sldId="369"/>
        </pc:sldMkLst>
        <pc:spChg chg="mod">
          <ac:chgData name="Jo Claes" userId="d64208f3-0076-4064-b6ac-7d8ee9dc279f" providerId="ADAL" clId="{5D171D80-0771-4016-A8F3-1BF8C2AB6ECF}" dt="2019-12-13T11:04:44.022" v="25" actId="20577"/>
          <ac:spMkLst>
            <pc:docMk/>
            <pc:sldMk cId="0" sldId="369"/>
            <ac:spMk id="204801" creationId="{00000000-0000-0000-0000-000000000000}"/>
          </ac:spMkLst>
        </pc:spChg>
      </pc:sldChg>
      <pc:sldChg chg="del">
        <pc:chgData name="Jo Claes" userId="d64208f3-0076-4064-b6ac-7d8ee9dc279f" providerId="ADAL" clId="{5D171D80-0771-4016-A8F3-1BF8C2AB6ECF}" dt="2019-12-13T11:11:07.522" v="36" actId="2696"/>
        <pc:sldMkLst>
          <pc:docMk/>
          <pc:sldMk cId="0" sldId="381"/>
        </pc:sldMkLst>
      </pc:sldChg>
      <pc:sldChg chg="delSp">
        <pc:chgData name="Jo Claes" userId="d64208f3-0076-4064-b6ac-7d8ee9dc279f" providerId="ADAL" clId="{5D171D80-0771-4016-A8F3-1BF8C2AB6ECF}" dt="2019-12-13T11:10:47.614" v="34" actId="478"/>
        <pc:sldMkLst>
          <pc:docMk/>
          <pc:sldMk cId="622871856" sldId="383"/>
        </pc:sldMkLst>
        <pc:spChg chg="del">
          <ac:chgData name="Jo Claes" userId="d64208f3-0076-4064-b6ac-7d8ee9dc279f" providerId="ADAL" clId="{5D171D80-0771-4016-A8F3-1BF8C2AB6ECF}" dt="2019-12-13T11:10:47.614" v="34" actId="478"/>
          <ac:spMkLst>
            <pc:docMk/>
            <pc:sldMk cId="622871856" sldId="383"/>
            <ac:spMk id="6" creationId="{00000000-0000-0000-0000-000000000000}"/>
          </ac:spMkLst>
        </pc:spChg>
      </pc:sldChg>
      <pc:sldChg chg="del">
        <pc:chgData name="Jo Claes" userId="d64208f3-0076-4064-b6ac-7d8ee9dc279f" providerId="ADAL" clId="{5D171D80-0771-4016-A8F3-1BF8C2AB6ECF}" dt="2019-12-13T11:11:07.531" v="37" actId="2696"/>
        <pc:sldMkLst>
          <pc:docMk/>
          <pc:sldMk cId="3023527781" sldId="384"/>
        </pc:sldMkLst>
      </pc:sldChg>
      <pc:sldChg chg="del">
        <pc:chgData name="Jo Claes" userId="d64208f3-0076-4064-b6ac-7d8ee9dc279f" providerId="ADAL" clId="{5D171D80-0771-4016-A8F3-1BF8C2AB6ECF}" dt="2019-12-13T11:11:07.544" v="38" actId="2696"/>
        <pc:sldMkLst>
          <pc:docMk/>
          <pc:sldMk cId="2157452151" sldId="385"/>
        </pc:sldMkLst>
      </pc:sldChg>
      <pc:sldChg chg="del">
        <pc:chgData name="Jo Claes" userId="d64208f3-0076-4064-b6ac-7d8ee9dc279f" providerId="ADAL" clId="{5D171D80-0771-4016-A8F3-1BF8C2AB6ECF}" dt="2019-12-13T11:11:07.558" v="39" actId="2696"/>
        <pc:sldMkLst>
          <pc:docMk/>
          <pc:sldMk cId="734316560" sldId="386"/>
        </pc:sldMkLst>
      </pc:sldChg>
      <pc:sldChg chg="del">
        <pc:chgData name="Jo Claes" userId="d64208f3-0076-4064-b6ac-7d8ee9dc279f" providerId="ADAL" clId="{5D171D80-0771-4016-A8F3-1BF8C2AB6ECF}" dt="2019-12-13T11:11:07.567" v="40" actId="2696"/>
        <pc:sldMkLst>
          <pc:docMk/>
          <pc:sldMk cId="665475478" sldId="387"/>
        </pc:sldMkLst>
      </pc:sldChg>
      <pc:sldChg chg="del">
        <pc:chgData name="Jo Claes" userId="d64208f3-0076-4064-b6ac-7d8ee9dc279f" providerId="ADAL" clId="{5D171D80-0771-4016-A8F3-1BF8C2AB6ECF}" dt="2019-12-13T11:11:07.581" v="41" actId="2696"/>
        <pc:sldMkLst>
          <pc:docMk/>
          <pc:sldMk cId="3818697573" sldId="388"/>
        </pc:sldMkLst>
      </pc:sldChg>
      <pc:sldChg chg="del">
        <pc:chgData name="Jo Claes" userId="d64208f3-0076-4064-b6ac-7d8ee9dc279f" providerId="ADAL" clId="{5D171D80-0771-4016-A8F3-1BF8C2AB6ECF}" dt="2019-12-13T11:11:07.610" v="43" actId="2696"/>
        <pc:sldMkLst>
          <pc:docMk/>
          <pc:sldMk cId="2737190016" sldId="389"/>
        </pc:sldMkLst>
      </pc:sldChg>
      <pc:sldChg chg="del">
        <pc:chgData name="Jo Claes" userId="d64208f3-0076-4064-b6ac-7d8ee9dc279f" providerId="ADAL" clId="{5D171D80-0771-4016-A8F3-1BF8C2AB6ECF}" dt="2019-12-13T11:11:07.632" v="44" actId="2696"/>
        <pc:sldMkLst>
          <pc:docMk/>
          <pc:sldMk cId="3513317899" sldId="390"/>
        </pc:sldMkLst>
      </pc:sldChg>
      <pc:sldChg chg="modSp add del">
        <pc:chgData name="Jo Claes" userId="d64208f3-0076-4064-b6ac-7d8ee9dc279f" providerId="ADAL" clId="{5D171D80-0771-4016-A8F3-1BF8C2AB6ECF}" dt="2019-12-13T11:03:56.026" v="15" actId="2696"/>
        <pc:sldMkLst>
          <pc:docMk/>
          <pc:sldMk cId="1378411510" sldId="391"/>
        </pc:sldMkLst>
        <pc:spChg chg="mod">
          <ac:chgData name="Jo Claes" userId="d64208f3-0076-4064-b6ac-7d8ee9dc279f" providerId="ADAL" clId="{5D171D80-0771-4016-A8F3-1BF8C2AB6ECF}" dt="2019-12-13T11:03:48.019" v="11"/>
          <ac:spMkLst>
            <pc:docMk/>
            <pc:sldMk cId="1378411510" sldId="391"/>
            <ac:spMk id="3" creationId="{6D038D16-02A0-4F75-9A16-4A4D800A6EF3}"/>
          </ac:spMkLst>
        </pc:spChg>
      </pc:sldChg>
    </pc:docChg>
  </pc:docChgLst>
  <pc:docChgLst>
    <pc:chgData name="Jo Claes" userId="d64208f3-0076-4064-b6ac-7d8ee9dc279f" providerId="ADAL" clId="{F16DAAB6-3700-4818-9E8B-D394679F8D66}"/>
    <pc:docChg chg="custSel modSld">
      <pc:chgData name="Jo Claes" userId="d64208f3-0076-4064-b6ac-7d8ee9dc279f" providerId="ADAL" clId="{F16DAAB6-3700-4818-9E8B-D394679F8D66}" dt="2020-01-31T10:54:30.919" v="27" actId="1036"/>
      <pc:docMkLst>
        <pc:docMk/>
      </pc:docMkLst>
      <pc:sldChg chg="modSp">
        <pc:chgData name="Jo Claes" userId="d64208f3-0076-4064-b6ac-7d8ee9dc279f" providerId="ADAL" clId="{F16DAAB6-3700-4818-9E8B-D394679F8D66}" dt="2020-01-31T10:52:40.938" v="19" actId="20577"/>
        <pc:sldMkLst>
          <pc:docMk/>
          <pc:sldMk cId="0" sldId="259"/>
        </pc:sldMkLst>
        <pc:spChg chg="mod">
          <ac:chgData name="Jo Claes" userId="d64208f3-0076-4064-b6ac-7d8ee9dc279f" providerId="ADAL" clId="{F16DAAB6-3700-4818-9E8B-D394679F8D66}" dt="2020-01-31T10:52:40.938" v="19" actId="20577"/>
          <ac:spMkLst>
            <pc:docMk/>
            <pc:sldMk cId="0" sldId="259"/>
            <ac:spMk id="226306" creationId="{00000000-0000-0000-0000-000000000000}"/>
          </ac:spMkLst>
        </pc:spChg>
      </pc:sldChg>
      <pc:sldChg chg="modSp">
        <pc:chgData name="Jo Claes" userId="d64208f3-0076-4064-b6ac-7d8ee9dc279f" providerId="ADAL" clId="{F16DAAB6-3700-4818-9E8B-D394679F8D66}" dt="2020-01-31T10:52:07.027" v="16"/>
        <pc:sldMkLst>
          <pc:docMk/>
          <pc:sldMk cId="0" sldId="260"/>
        </pc:sldMkLst>
        <pc:spChg chg="mod">
          <ac:chgData name="Jo Claes" userId="d64208f3-0076-4064-b6ac-7d8ee9dc279f" providerId="ADAL" clId="{F16DAAB6-3700-4818-9E8B-D394679F8D66}" dt="2020-01-31T10:52:07.027" v="16"/>
          <ac:spMkLst>
            <pc:docMk/>
            <pc:sldMk cId="0" sldId="260"/>
            <ac:spMk id="6" creationId="{00000000-0000-0000-0000-000000000000}"/>
          </ac:spMkLst>
        </pc:spChg>
      </pc:sldChg>
      <pc:sldChg chg="modSp">
        <pc:chgData name="Jo Claes" userId="d64208f3-0076-4064-b6ac-7d8ee9dc279f" providerId="ADAL" clId="{F16DAAB6-3700-4818-9E8B-D394679F8D66}" dt="2020-01-31T10:50:42.443" v="8" actId="20577"/>
        <pc:sldMkLst>
          <pc:docMk/>
          <pc:sldMk cId="0" sldId="261"/>
        </pc:sldMkLst>
        <pc:spChg chg="mod">
          <ac:chgData name="Jo Claes" userId="d64208f3-0076-4064-b6ac-7d8ee9dc279f" providerId="ADAL" clId="{F16DAAB6-3700-4818-9E8B-D394679F8D66}" dt="2020-01-31T10:50:42.443" v="8" actId="20577"/>
          <ac:spMkLst>
            <pc:docMk/>
            <pc:sldMk cId="0" sldId="261"/>
            <ac:spMk id="3" creationId="{00000000-0000-0000-0000-000000000000}"/>
          </ac:spMkLst>
        </pc:spChg>
      </pc:sldChg>
      <pc:sldChg chg="modSp">
        <pc:chgData name="Jo Claes" userId="d64208f3-0076-4064-b6ac-7d8ee9dc279f" providerId="ADAL" clId="{F16DAAB6-3700-4818-9E8B-D394679F8D66}" dt="2020-01-31T10:51:03.629" v="11" actId="20577"/>
        <pc:sldMkLst>
          <pc:docMk/>
          <pc:sldMk cId="0" sldId="264"/>
        </pc:sldMkLst>
        <pc:spChg chg="mod">
          <ac:chgData name="Jo Claes" userId="d64208f3-0076-4064-b6ac-7d8ee9dc279f" providerId="ADAL" clId="{F16DAAB6-3700-4818-9E8B-D394679F8D66}" dt="2020-01-31T10:51:03.629" v="11" actId="20577"/>
          <ac:spMkLst>
            <pc:docMk/>
            <pc:sldMk cId="0" sldId="264"/>
            <ac:spMk id="191490" creationId="{00000000-0000-0000-0000-000000000000}"/>
          </ac:spMkLst>
        </pc:spChg>
      </pc:sldChg>
      <pc:sldChg chg="modSp">
        <pc:chgData name="Jo Claes" userId="d64208f3-0076-4064-b6ac-7d8ee9dc279f" providerId="ADAL" clId="{F16DAAB6-3700-4818-9E8B-D394679F8D66}" dt="2020-01-31T10:53:05.401" v="20"/>
        <pc:sldMkLst>
          <pc:docMk/>
          <pc:sldMk cId="0" sldId="281"/>
        </pc:sldMkLst>
        <pc:spChg chg="mod">
          <ac:chgData name="Jo Claes" userId="d64208f3-0076-4064-b6ac-7d8ee9dc279f" providerId="ADAL" clId="{F16DAAB6-3700-4818-9E8B-D394679F8D66}" dt="2020-01-31T10:53:05.401" v="20"/>
          <ac:spMkLst>
            <pc:docMk/>
            <pc:sldMk cId="0" sldId="281"/>
            <ac:spMk id="247810" creationId="{00000000-0000-0000-0000-000000000000}"/>
          </ac:spMkLst>
        </pc:spChg>
      </pc:sldChg>
      <pc:sldChg chg="modSp">
        <pc:chgData name="Jo Claes" userId="d64208f3-0076-4064-b6ac-7d8ee9dc279f" providerId="ADAL" clId="{F16DAAB6-3700-4818-9E8B-D394679F8D66}" dt="2020-01-31T10:53:21.914" v="25" actId="20577"/>
        <pc:sldMkLst>
          <pc:docMk/>
          <pc:sldMk cId="0" sldId="282"/>
        </pc:sldMkLst>
        <pc:spChg chg="mod">
          <ac:chgData name="Jo Claes" userId="d64208f3-0076-4064-b6ac-7d8ee9dc279f" providerId="ADAL" clId="{F16DAAB6-3700-4818-9E8B-D394679F8D66}" dt="2020-01-31T10:53:21.914" v="25" actId="20577"/>
          <ac:spMkLst>
            <pc:docMk/>
            <pc:sldMk cId="0" sldId="282"/>
            <ac:spMk id="254978" creationId="{00000000-0000-0000-0000-000000000000}"/>
          </ac:spMkLst>
        </pc:spChg>
      </pc:sldChg>
      <pc:sldChg chg="modSp">
        <pc:chgData name="Jo Claes" userId="d64208f3-0076-4064-b6ac-7d8ee9dc279f" providerId="ADAL" clId="{F16DAAB6-3700-4818-9E8B-D394679F8D66}" dt="2020-01-31T10:54:30.919" v="27" actId="1036"/>
        <pc:sldMkLst>
          <pc:docMk/>
          <pc:sldMk cId="0" sldId="337"/>
        </pc:sldMkLst>
        <pc:picChg chg="mod">
          <ac:chgData name="Jo Claes" userId="d64208f3-0076-4064-b6ac-7d8ee9dc279f" providerId="ADAL" clId="{F16DAAB6-3700-4818-9E8B-D394679F8D66}" dt="2020-01-31T10:54:30.919" v="27" actId="1036"/>
          <ac:picMkLst>
            <pc:docMk/>
            <pc:sldMk cId="0" sldId="337"/>
            <ac:picMk id="179205"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4768" tIns="47384" rIns="94768" bIns="47384" rtlCol="0"/>
          <a:lstStyle>
            <a:lvl1pPr algn="l" fontAlgn="auto">
              <a:spcBef>
                <a:spcPts val="0"/>
              </a:spcBef>
              <a:spcAft>
                <a:spcPts val="0"/>
              </a:spcAft>
              <a:defRPr sz="1200">
                <a:latin typeface="+mn-lt"/>
                <a:cs typeface="+mn-cs"/>
              </a:defRPr>
            </a:lvl1pPr>
          </a:lstStyle>
          <a:p>
            <a:pPr>
              <a:defRPr/>
            </a:pPr>
            <a:endParaRPr lang="en-GB"/>
          </a:p>
        </p:txBody>
      </p:sp>
      <p:sp>
        <p:nvSpPr>
          <p:cNvPr id="3" name="Date Placeholder 2"/>
          <p:cNvSpPr>
            <a:spLocks noGrp="1"/>
          </p:cNvSpPr>
          <p:nvPr>
            <p:ph type="dt" sz="quarter" idx="1"/>
          </p:nvPr>
        </p:nvSpPr>
        <p:spPr>
          <a:xfrm>
            <a:off x="4021138" y="0"/>
            <a:ext cx="3076575" cy="511175"/>
          </a:xfrm>
          <a:prstGeom prst="rect">
            <a:avLst/>
          </a:prstGeom>
        </p:spPr>
        <p:txBody>
          <a:bodyPr vert="horz" lIns="94768" tIns="47384" rIns="94768" bIns="47384" rtlCol="0"/>
          <a:lstStyle>
            <a:lvl1pPr algn="r" fontAlgn="auto">
              <a:spcBef>
                <a:spcPts val="0"/>
              </a:spcBef>
              <a:spcAft>
                <a:spcPts val="0"/>
              </a:spcAft>
              <a:defRPr sz="1200">
                <a:latin typeface="+mn-lt"/>
                <a:cs typeface="+mn-cs"/>
              </a:defRPr>
            </a:lvl1pPr>
          </a:lstStyle>
          <a:p>
            <a:pPr>
              <a:defRPr/>
            </a:pPr>
            <a:fld id="{F0882713-E3DC-4ECB-8E11-47A7160F27AD}" type="datetimeFigureOut">
              <a:rPr lang="en-GB"/>
              <a:pPr>
                <a:defRPr/>
              </a:pPr>
              <a:t>31/01/2020</a:t>
            </a:fld>
            <a:endParaRPr lang="it-IT"/>
          </a:p>
        </p:txBody>
      </p:sp>
      <p:sp>
        <p:nvSpPr>
          <p:cNvPr id="4" name="Footer Placeholder 3"/>
          <p:cNvSpPr>
            <a:spLocks noGrp="1"/>
          </p:cNvSpPr>
          <p:nvPr>
            <p:ph type="ftr" sz="quarter" idx="2"/>
          </p:nvPr>
        </p:nvSpPr>
        <p:spPr>
          <a:xfrm>
            <a:off x="0" y="9721850"/>
            <a:ext cx="3076575" cy="511175"/>
          </a:xfrm>
          <a:prstGeom prst="rect">
            <a:avLst/>
          </a:prstGeom>
        </p:spPr>
        <p:txBody>
          <a:bodyPr vert="horz" lIns="94768" tIns="47384" rIns="94768" bIns="47384" rtlCol="0" anchor="b"/>
          <a:lstStyle>
            <a:lvl1pPr algn="l" fontAlgn="auto">
              <a:spcBef>
                <a:spcPts val="0"/>
              </a:spcBef>
              <a:spcAft>
                <a:spcPts val="0"/>
              </a:spcAft>
              <a:defRPr sz="1200">
                <a:latin typeface="+mn-lt"/>
                <a:cs typeface="+mn-cs"/>
              </a:defRPr>
            </a:lvl1pPr>
          </a:lstStyle>
          <a:p>
            <a:pPr>
              <a:defRPr/>
            </a:pPr>
            <a:endParaRPr lang="en-GB"/>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4768" tIns="47384" rIns="94768" bIns="47384" rtlCol="0" anchor="b"/>
          <a:lstStyle>
            <a:lvl1pPr algn="r" fontAlgn="auto">
              <a:spcBef>
                <a:spcPts val="0"/>
              </a:spcBef>
              <a:spcAft>
                <a:spcPts val="0"/>
              </a:spcAft>
              <a:defRPr sz="1200">
                <a:latin typeface="+mn-lt"/>
                <a:cs typeface="+mn-cs"/>
              </a:defRPr>
            </a:lvl1pPr>
          </a:lstStyle>
          <a:p>
            <a:pPr>
              <a:defRPr/>
            </a:pPr>
            <a:fld id="{78449144-0823-4940-90B2-AD83F9D06A71}" type="slidenum">
              <a:rPr lang="en-GB"/>
              <a:pPr>
                <a:defRPr/>
              </a:pPr>
              <a:t>‹#›</a:t>
            </a:fld>
            <a:endParaRPr 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1175"/>
          </a:xfrm>
          <a:prstGeom prst="rect">
            <a:avLst/>
          </a:prstGeom>
        </p:spPr>
        <p:txBody>
          <a:bodyPr vert="horz" lIns="94768" tIns="47384" rIns="94768" bIns="47384" rtlCol="0"/>
          <a:lstStyle>
            <a:lvl1pPr algn="l" fontAlgn="auto">
              <a:spcBef>
                <a:spcPts val="0"/>
              </a:spcBef>
              <a:spcAft>
                <a:spcPts val="0"/>
              </a:spcAft>
              <a:defRPr sz="1200">
                <a:latin typeface="+mn-lt"/>
                <a:cs typeface="+mn-cs"/>
              </a:defRPr>
            </a:lvl1pPr>
          </a:lstStyle>
          <a:p>
            <a:pPr>
              <a:defRPr/>
            </a:pPr>
            <a:endParaRPr lang="fr-FR"/>
          </a:p>
        </p:txBody>
      </p:sp>
      <p:sp>
        <p:nvSpPr>
          <p:cNvPr id="3" name="Date Placeholder 2"/>
          <p:cNvSpPr>
            <a:spLocks noGrp="1"/>
          </p:cNvSpPr>
          <p:nvPr>
            <p:ph type="dt" idx="1"/>
          </p:nvPr>
        </p:nvSpPr>
        <p:spPr>
          <a:xfrm>
            <a:off x="4021138" y="0"/>
            <a:ext cx="3076575" cy="511175"/>
          </a:xfrm>
          <a:prstGeom prst="rect">
            <a:avLst/>
          </a:prstGeom>
        </p:spPr>
        <p:txBody>
          <a:bodyPr vert="horz" lIns="94768" tIns="47384" rIns="94768" bIns="47384" rtlCol="0"/>
          <a:lstStyle>
            <a:lvl1pPr algn="r" fontAlgn="auto">
              <a:spcBef>
                <a:spcPts val="0"/>
              </a:spcBef>
              <a:spcAft>
                <a:spcPts val="0"/>
              </a:spcAft>
              <a:defRPr sz="1200">
                <a:latin typeface="+mn-lt"/>
                <a:cs typeface="+mn-cs"/>
              </a:defRPr>
            </a:lvl1pPr>
          </a:lstStyle>
          <a:p>
            <a:pPr>
              <a:defRPr/>
            </a:pPr>
            <a:fld id="{758226D1-310C-428F-AD40-9DD156AB47E3}" type="datetimeFigureOut">
              <a:rPr lang="fr-FR"/>
              <a:pPr>
                <a:defRPr/>
              </a:pPr>
              <a:t>31/01/2020</a:t>
            </a:fld>
            <a:endParaRPr lang="it-IT"/>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pPr lvl="0"/>
            <a:endParaRPr lang="fr-FR" noProof="0"/>
          </a:p>
        </p:txBody>
      </p:sp>
      <p:sp>
        <p:nvSpPr>
          <p:cNvPr id="5" name="Notes Placeholder 4"/>
          <p:cNvSpPr>
            <a:spLocks noGrp="1"/>
          </p:cNvSpPr>
          <p:nvPr>
            <p:ph type="body" sz="quarter" idx="3"/>
          </p:nvPr>
        </p:nvSpPr>
        <p:spPr>
          <a:xfrm>
            <a:off x="709613" y="4860925"/>
            <a:ext cx="5680075" cy="4605338"/>
          </a:xfrm>
          <a:prstGeom prst="rect">
            <a:avLst/>
          </a:prstGeom>
        </p:spPr>
        <p:txBody>
          <a:bodyPr vert="horz" lIns="94768" tIns="47384" rIns="94768" bIns="47384"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fr-FR" noProof="0"/>
          </a:p>
        </p:txBody>
      </p:sp>
      <p:sp>
        <p:nvSpPr>
          <p:cNvPr id="6" name="Footer Placeholder 5"/>
          <p:cNvSpPr>
            <a:spLocks noGrp="1"/>
          </p:cNvSpPr>
          <p:nvPr>
            <p:ph type="ftr" sz="quarter" idx="4"/>
          </p:nvPr>
        </p:nvSpPr>
        <p:spPr>
          <a:xfrm>
            <a:off x="0" y="9721850"/>
            <a:ext cx="3076575" cy="511175"/>
          </a:xfrm>
          <a:prstGeom prst="rect">
            <a:avLst/>
          </a:prstGeom>
        </p:spPr>
        <p:txBody>
          <a:bodyPr vert="horz" lIns="94768" tIns="47384" rIns="94768" bIns="47384" rtlCol="0" anchor="b"/>
          <a:lstStyle>
            <a:lvl1pPr algn="l" fontAlgn="auto">
              <a:spcBef>
                <a:spcPts val="0"/>
              </a:spcBef>
              <a:spcAft>
                <a:spcPts val="0"/>
              </a:spcAft>
              <a:defRPr sz="1200">
                <a:latin typeface="+mn-lt"/>
                <a:cs typeface="+mn-cs"/>
              </a:defRPr>
            </a:lvl1pPr>
          </a:lstStyle>
          <a:p>
            <a:pPr>
              <a:defRPr/>
            </a:pPr>
            <a:endParaRPr lang="fr-FR"/>
          </a:p>
        </p:txBody>
      </p:sp>
      <p:sp>
        <p:nvSpPr>
          <p:cNvPr id="7" name="Slide Number Placeholder 6"/>
          <p:cNvSpPr>
            <a:spLocks noGrp="1"/>
          </p:cNvSpPr>
          <p:nvPr>
            <p:ph type="sldNum" sz="quarter" idx="5"/>
          </p:nvPr>
        </p:nvSpPr>
        <p:spPr>
          <a:xfrm>
            <a:off x="4021138" y="9721850"/>
            <a:ext cx="3076575" cy="511175"/>
          </a:xfrm>
          <a:prstGeom prst="rect">
            <a:avLst/>
          </a:prstGeom>
        </p:spPr>
        <p:txBody>
          <a:bodyPr vert="horz" lIns="94768" tIns="47384" rIns="94768" bIns="47384" rtlCol="0" anchor="b"/>
          <a:lstStyle>
            <a:lvl1pPr algn="r" fontAlgn="auto">
              <a:spcBef>
                <a:spcPts val="0"/>
              </a:spcBef>
              <a:spcAft>
                <a:spcPts val="0"/>
              </a:spcAft>
              <a:defRPr sz="1200">
                <a:latin typeface="+mn-lt"/>
                <a:cs typeface="+mn-cs"/>
              </a:defRPr>
            </a:lvl1pPr>
          </a:lstStyle>
          <a:p>
            <a:pPr>
              <a:defRPr/>
            </a:pPr>
            <a:fld id="{53571F36-5526-486A-B7AD-5ECBB71220E7}" type="slidenum">
              <a:rPr lang="fr-FR"/>
              <a:pPr>
                <a:defRPr/>
              </a:pPr>
              <a:t>‹#›</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lageode.fr/la-geod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hda-paris.co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assda.asn.au/"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ronstantensilearch.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fosterandpartners.com/projects/uae-pavilion-shanghai-expo-2010/"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cambridgearchitectural.co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ttersons.com/mobile/project/len-lye-centre"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www.stuff.co.nz/about-stuff/advertising-feedback/?pos=STORYBODY&amp;adsize=300x250&amp;area=s.stuff"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issuu.com/hda_paris/docs/hda_2011_references_web_issu"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bwMode="auto">
          <a:noFill/>
          <a:ln>
            <a:solidFill>
              <a:srgbClr val="000000"/>
            </a:solidFill>
            <a:miter lim="800000"/>
            <a:headEnd/>
            <a:tailEnd/>
          </a:ln>
        </p:spPr>
      </p:sp>
      <p:sp>
        <p:nvSpPr>
          <p:cNvPr id="1372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372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0EA30F2-0CAD-4B39-95F7-487A8B09CFF1}" type="slidenum">
              <a:rPr lang="fr-FR">
                <a:cs typeface="Arial" charset="0"/>
              </a:rPr>
              <a:pPr fontAlgn="base">
                <a:spcBef>
                  <a:spcPct val="0"/>
                </a:spcBef>
                <a:spcAft>
                  <a:spcPct val="0"/>
                </a:spcAft>
                <a:defRPr/>
              </a:pPr>
              <a:t>1</a:t>
            </a:fld>
            <a:endParaRPr lang="it-IT">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5769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http://www.dailymail.co.uk/travel/article-1284591/Abu-Dhabi-Capital-Gate-skyscraper-leans-times-Tower-Pisa.html</a:t>
            </a:r>
          </a:p>
          <a:p>
            <a:pPr eaLnBrk="1" hangingPunct="1">
              <a:spcBef>
                <a:spcPct val="0"/>
              </a:spcBef>
            </a:pPr>
            <a:r>
              <a:rPr lang="it-IT"/>
              <a:t>http://www.e-architect.co.uk/dubai/capital-gate-abu-dhabi</a:t>
            </a:r>
          </a:p>
          <a:p>
            <a:pPr eaLnBrk="1" hangingPunct="1">
              <a:spcBef>
                <a:spcPct val="0"/>
              </a:spcBef>
            </a:pPr>
            <a:r>
              <a:rPr lang="it-IT"/>
              <a:t>http://www.gkd.de/en/gkd/news/news/d/the-worlds-most-inclined-building/</a:t>
            </a:r>
          </a:p>
        </p:txBody>
      </p:sp>
      <p:sp>
        <p:nvSpPr>
          <p:cNvPr id="15769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C0A858-68EE-4D17-BB91-55D8D84EE8C8}" type="slidenum">
              <a:rPr lang="fr-FR">
                <a:cs typeface="Arial" charset="0"/>
              </a:rPr>
              <a:pPr fontAlgn="base">
                <a:spcBef>
                  <a:spcPct val="0"/>
                </a:spcBef>
                <a:spcAft>
                  <a:spcPct val="0"/>
                </a:spcAft>
                <a:defRPr/>
              </a:pPr>
              <a:t>12</a:t>
            </a:fld>
            <a:endParaRPr lang="it-IT">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5974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hlinkClick r:id="rId3"/>
              </a:rPr>
              <a:t>http://hda-paris.com/</a:t>
            </a:r>
            <a:r>
              <a:rPr lang="it-IT"/>
              <a:t> </a:t>
            </a:r>
          </a:p>
          <a:p>
            <a:pPr defTabSz="946150" eaLnBrk="1" hangingPunct="1">
              <a:spcBef>
                <a:spcPct val="0"/>
              </a:spcBef>
            </a:pPr>
            <a:endParaRPr lang="it-IT"/>
          </a:p>
        </p:txBody>
      </p:sp>
      <p:sp>
        <p:nvSpPr>
          <p:cNvPr id="15974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82BE9F-B5F4-48DD-B8D4-C63C89D327D2}" type="slidenum">
              <a:rPr lang="fr-FR">
                <a:cs typeface="Arial" charset="0"/>
              </a:rPr>
              <a:pPr fontAlgn="base">
                <a:spcBef>
                  <a:spcPct val="0"/>
                </a:spcBef>
                <a:spcAft>
                  <a:spcPct val="0"/>
                </a:spcAft>
                <a:defRPr/>
              </a:pPr>
              <a:t>13</a:t>
            </a:fld>
            <a:endParaRPr lang="it-IT">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179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hlinkClick r:id="rId3"/>
              </a:rPr>
              <a:t>http://hda-paris.com/</a:t>
            </a:r>
            <a:r>
              <a:rPr lang="it-IT"/>
              <a:t> </a:t>
            </a:r>
          </a:p>
          <a:p>
            <a:pPr eaLnBrk="1" hangingPunct="1">
              <a:spcBef>
                <a:spcPct val="0"/>
              </a:spcBef>
            </a:pPr>
            <a:r>
              <a:rPr lang="it-IT">
                <a:hlinkClick r:id="rId4"/>
              </a:rPr>
              <a:t>http://www.lageode.fr/la-geode/</a:t>
            </a:r>
            <a:r>
              <a:rPr lang="it-IT"/>
              <a:t> </a:t>
            </a:r>
          </a:p>
          <a:p>
            <a:pPr eaLnBrk="1" hangingPunct="1">
              <a:spcBef>
                <a:spcPct val="0"/>
              </a:spcBef>
            </a:pPr>
            <a:endParaRPr lang="it-IT"/>
          </a:p>
        </p:txBody>
      </p:sp>
      <p:sp>
        <p:nvSpPr>
          <p:cNvPr id="16179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D46BF72-DAF4-44AF-97E7-FACA957F6B35}" type="slidenum">
              <a:rPr lang="fr-FR">
                <a:cs typeface="Arial" charset="0"/>
              </a:rPr>
              <a:pPr fontAlgn="base">
                <a:spcBef>
                  <a:spcPct val="0"/>
                </a:spcBef>
                <a:spcAft>
                  <a:spcPct val="0"/>
                </a:spcAft>
                <a:defRPr/>
              </a:pPr>
              <a:t>14</a:t>
            </a:fld>
            <a:endParaRPr lang="it-IT">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384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hlinkClick r:id="rId3"/>
              </a:rPr>
              <a:t>http://hda-paris.com/</a:t>
            </a:r>
            <a:r>
              <a:rPr lang="it-IT"/>
              <a:t> </a:t>
            </a:r>
          </a:p>
          <a:p>
            <a:pPr defTabSz="946150" eaLnBrk="1" hangingPunct="1">
              <a:spcBef>
                <a:spcPct val="0"/>
              </a:spcBef>
            </a:pPr>
            <a:endParaRPr lang="it-IT"/>
          </a:p>
        </p:txBody>
      </p:sp>
      <p:sp>
        <p:nvSpPr>
          <p:cNvPr id="16384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D4471B8-F92D-4E88-B351-996459249BC3}" type="slidenum">
              <a:rPr lang="fr-FR">
                <a:cs typeface="Arial" charset="0"/>
              </a:rPr>
              <a:pPr fontAlgn="base">
                <a:spcBef>
                  <a:spcPct val="0"/>
                </a:spcBef>
                <a:spcAft>
                  <a:spcPct val="0"/>
                </a:spcAft>
                <a:defRPr/>
              </a:pPr>
              <a:t>15</a:t>
            </a:fld>
            <a:endParaRPr lang="it-IT">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58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http://5osa.tistory.com/archive/200906 </a:t>
            </a:r>
          </a:p>
        </p:txBody>
      </p:sp>
      <p:sp>
        <p:nvSpPr>
          <p:cNvPr id="16589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580B3FE-4059-4AE4-8DE1-754A11D7D46A}" type="slidenum">
              <a:rPr lang="fr-FR">
                <a:cs typeface="Arial" charset="0"/>
              </a:rPr>
              <a:pPr fontAlgn="base">
                <a:spcBef>
                  <a:spcPct val="0"/>
                </a:spcBef>
                <a:spcAft>
                  <a:spcPct val="0"/>
                </a:spcAft>
                <a:defRPr/>
              </a:pPr>
              <a:t>16</a:t>
            </a:fld>
            <a:endParaRPr lang="it-IT">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79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6793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9B440C5-FF5C-4875-8469-180FA8C4E9E9}" type="slidenum">
              <a:rPr lang="fr-FR">
                <a:cs typeface="Arial" charset="0"/>
              </a:rPr>
              <a:pPr fontAlgn="base">
                <a:spcBef>
                  <a:spcPct val="0"/>
                </a:spcBef>
                <a:spcAft>
                  <a:spcPct val="0"/>
                </a:spcAft>
                <a:defRPr/>
              </a:pPr>
              <a:t>17</a:t>
            </a:fld>
            <a:endParaRPr lang="it-IT">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6998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ltLang="fr-FR" b="1"/>
              <a:t>: </a:t>
            </a:r>
            <a:r>
              <a:rPr lang="it-IT" altLang="fr-FR" b="1">
                <a:hlinkClick r:id="rId3"/>
              </a:rPr>
              <a:t>www.cambridgearchitectural.com</a:t>
            </a:r>
            <a:r>
              <a:rPr lang="it-IT"/>
              <a:t> </a:t>
            </a:r>
          </a:p>
          <a:p>
            <a:pPr defTabSz="946150" eaLnBrk="1" hangingPunct="1">
              <a:spcBef>
                <a:spcPct val="0"/>
              </a:spcBef>
            </a:pPr>
            <a:endParaRPr lang="it-IT"/>
          </a:p>
        </p:txBody>
      </p:sp>
      <p:sp>
        <p:nvSpPr>
          <p:cNvPr id="16998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98B064-2A7B-49FF-A8F5-B572220F2E6C}" type="slidenum">
              <a:rPr lang="fr-FR">
                <a:cs typeface="Arial" charset="0"/>
              </a:rPr>
              <a:pPr fontAlgn="base">
                <a:spcBef>
                  <a:spcPct val="0"/>
                </a:spcBef>
                <a:spcAft>
                  <a:spcPct val="0"/>
                </a:spcAft>
                <a:defRPr/>
              </a:pPr>
              <a:t>18</a:t>
            </a:fld>
            <a:endParaRPr lang="it-IT">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7203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http://www.marneetgondoire.fr/les-albums-photos/album-photos-490/le-chateau-de-rentilly-renaissance-en-2013-230.html?cHash=d2d475c49fe75ee015495efb35c04460</a:t>
            </a:r>
          </a:p>
          <a:p>
            <a:pPr eaLnBrk="1" hangingPunct="1">
              <a:spcBef>
                <a:spcPct val="0"/>
              </a:spcBef>
            </a:pPr>
            <a:r>
              <a:rPr lang="it-IT"/>
              <a:t>http://www.marneetgondoire.fr/parc-culturel-de-rentilly/le-chateau-rehabilite-un-nouvel-espace-d-art-contemporain-859.html  </a:t>
            </a:r>
          </a:p>
        </p:txBody>
      </p:sp>
      <p:sp>
        <p:nvSpPr>
          <p:cNvPr id="17203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D8CCC9-364C-4989-81F2-0573033BAE7B}" type="slidenum">
              <a:rPr lang="fr-FR">
                <a:cs typeface="Arial" charset="0"/>
              </a:rPr>
              <a:pPr fontAlgn="base">
                <a:spcBef>
                  <a:spcPct val="0"/>
                </a:spcBef>
                <a:spcAft>
                  <a:spcPct val="0"/>
                </a:spcAft>
                <a:defRPr/>
              </a:pPr>
              <a:t>19</a:t>
            </a:fld>
            <a:endParaRPr lang="it-IT">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74082"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http://www.dezeen.com/2007/08/20/boiler-suit-by-thomas-heatherwick/ </a:t>
            </a:r>
          </a:p>
        </p:txBody>
      </p:sp>
      <p:sp>
        <p:nvSpPr>
          <p:cNvPr id="174083"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3E4DE0-7E3D-4F9C-93B6-030E3427E6D5}" type="slidenum">
              <a:rPr lang="fr-FR">
                <a:cs typeface="Arial" charset="0"/>
              </a:rPr>
              <a:pPr fontAlgn="base">
                <a:spcBef>
                  <a:spcPct val="0"/>
                </a:spcBef>
                <a:spcAft>
                  <a:spcPct val="0"/>
                </a:spcAft>
                <a:defRPr/>
              </a:pPr>
              <a:t>20</a:t>
            </a:fld>
            <a:endParaRPr lang="it-IT">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p:cNvSpPr>
            <a:spLocks noGrp="1" noRot="1" noChangeAspect="1"/>
          </p:cNvSpPr>
          <p:nvPr>
            <p:ph type="sldImg"/>
          </p:nvPr>
        </p:nvSpPr>
        <p:spPr bwMode="auto">
          <a:noFill/>
          <a:ln>
            <a:solidFill>
              <a:srgbClr val="000000"/>
            </a:solidFill>
            <a:miter lim="800000"/>
            <a:headEnd/>
            <a:tailEnd/>
          </a:ln>
        </p:spPr>
      </p:sp>
      <p:sp>
        <p:nvSpPr>
          <p:cNvPr id="183298" name="Notes Placeholder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ltLang="fr-FR" i="1"/>
              <a:t>Fonte: </a:t>
            </a:r>
            <a:r>
              <a:rPr lang="it-IT" altLang="fr-FR" i="1">
                <a:hlinkClick r:id="rId3"/>
              </a:rPr>
              <a:t>www.assda.asn.au</a:t>
            </a:r>
            <a:r>
              <a:rPr lang="it-IT"/>
              <a:t> </a:t>
            </a:r>
          </a:p>
        </p:txBody>
      </p:sp>
      <p:sp>
        <p:nvSpPr>
          <p:cNvPr id="1832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2F1BD82-F94E-4160-A72F-4B3C56D3F2AA}" type="slidenum">
              <a:rPr lang="fr-FR">
                <a:cs typeface="Arial" charset="0"/>
              </a:rPr>
              <a:pPr fontAlgn="base">
                <a:spcBef>
                  <a:spcPct val="0"/>
                </a:spcBef>
                <a:spcAft>
                  <a:spcPct val="0"/>
                </a:spcAft>
                <a:defRPr/>
              </a:pPr>
              <a:t>29</a:t>
            </a:fld>
            <a:endParaRPr lang="it-IT">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bwMode="auto">
          <a:noFill/>
          <a:ln>
            <a:solidFill>
              <a:srgbClr val="000000"/>
            </a:solidFill>
            <a:miter lim="800000"/>
            <a:headEnd/>
            <a:tailEnd/>
          </a:ln>
        </p:spPr>
      </p:sp>
      <p:sp>
        <p:nvSpPr>
          <p:cNvPr id="139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39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B65FFCE-0BD2-44F5-A381-80285CAB817D}" type="slidenum">
              <a:rPr lang="fr-FR">
                <a:cs typeface="Arial" charset="0"/>
              </a:rPr>
              <a:pPr fontAlgn="base">
                <a:spcBef>
                  <a:spcPct val="0"/>
                </a:spcBef>
                <a:spcAft>
                  <a:spcPct val="0"/>
                </a:spcAft>
                <a:defRPr/>
              </a:pPr>
              <a:t>2</a:t>
            </a:fld>
            <a:endParaRPr lang="it-IT">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Slide Image Placeholder 1"/>
          <p:cNvSpPr>
            <a:spLocks noGrp="1" noRot="1" noChangeAspect="1"/>
          </p:cNvSpPr>
          <p:nvPr>
            <p:ph type="sldImg"/>
          </p:nvPr>
        </p:nvSpPr>
        <p:spPr bwMode="auto">
          <a:noFill/>
          <a:ln>
            <a:solidFill>
              <a:srgbClr val="000000"/>
            </a:solidFill>
            <a:miter lim="800000"/>
            <a:headEnd/>
            <a:tailEnd/>
          </a:ln>
        </p:spPr>
      </p:sp>
      <p:sp>
        <p:nvSpPr>
          <p:cNvPr id="185346" name="Notes Placeholder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ltLang="fr-FR" i="1"/>
              <a:t>Fonte: </a:t>
            </a:r>
            <a:r>
              <a:rPr lang="it-IT" altLang="fr-FR" i="1">
                <a:hlinkClick r:id="rId3"/>
              </a:rPr>
              <a:t>www.ronstantensilearch.com</a:t>
            </a:r>
            <a:endParaRPr lang="it-IT" altLang="fr-FR" i="1"/>
          </a:p>
        </p:txBody>
      </p:sp>
      <p:sp>
        <p:nvSpPr>
          <p:cNvPr id="18534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C55C5E-4A3B-42B1-B943-B37FEC309F4B}" type="slidenum">
              <a:rPr lang="fr-FR">
                <a:cs typeface="Arial" charset="0"/>
              </a:rPr>
              <a:pPr fontAlgn="base">
                <a:spcBef>
                  <a:spcPct val="0"/>
                </a:spcBef>
                <a:spcAft>
                  <a:spcPct val="0"/>
                </a:spcAft>
                <a:defRPr/>
              </a:pPr>
              <a:t>30</a:t>
            </a:fld>
            <a:endParaRPr lang="it-IT">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8739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http://www.jakob.co.uk/information/image-galleries/greenwall-systems-gallery/large-scale-greenwall-systems.html </a:t>
            </a:r>
          </a:p>
        </p:txBody>
      </p:sp>
      <p:sp>
        <p:nvSpPr>
          <p:cNvPr id="18739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6C00778-CFD1-4391-84E9-63B7BCC34BF1}" type="slidenum">
              <a:rPr lang="fr-FR">
                <a:cs typeface="Arial" charset="0"/>
              </a:rPr>
              <a:pPr fontAlgn="base">
                <a:spcBef>
                  <a:spcPct val="0"/>
                </a:spcBef>
                <a:spcAft>
                  <a:spcPct val="0"/>
                </a:spcAft>
                <a:defRPr/>
              </a:pPr>
              <a:t>31</a:t>
            </a:fld>
            <a:endParaRPr lang="it-IT">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9046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https://www.s3i.co.uk/image/s3i/stainless-steel-wire-trellis-system.pdf</a:t>
            </a:r>
          </a:p>
          <a:p>
            <a:pPr eaLnBrk="1" hangingPunct="1">
              <a:spcBef>
                <a:spcPct val="0"/>
              </a:spcBef>
            </a:pPr>
            <a:r>
              <a:rPr lang="it-IT"/>
              <a:t>http://www.telegraph.co.uk/gardening/gardeningadvice/8352361/Social-climbers-How-to-cover-a-house-in-plants.html</a:t>
            </a:r>
          </a:p>
        </p:txBody>
      </p:sp>
      <p:sp>
        <p:nvSpPr>
          <p:cNvPr id="19046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BADFDD1-E74F-40C4-9E93-87668B3DD627}" type="slidenum">
              <a:rPr lang="fr-FR">
                <a:cs typeface="Arial" charset="0"/>
              </a:rPr>
              <a:pPr fontAlgn="base">
                <a:spcBef>
                  <a:spcPct val="0"/>
                </a:spcBef>
                <a:spcAft>
                  <a:spcPct val="0"/>
                </a:spcAft>
                <a:defRPr/>
              </a:pPr>
              <a:t>33</a:t>
            </a:fld>
            <a:endParaRPr lang="it-IT">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9251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9251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E34C3C-9732-4E79-B9B8-C1BEB4FDBF80}" type="slidenum">
              <a:rPr lang="fr-FR">
                <a:cs typeface="Arial" charset="0"/>
              </a:rPr>
              <a:pPr fontAlgn="base">
                <a:spcBef>
                  <a:spcPct val="0"/>
                </a:spcBef>
                <a:spcAft>
                  <a:spcPct val="0"/>
                </a:spcAft>
                <a:defRPr/>
              </a:pPr>
              <a:t>34</a:t>
            </a:fld>
            <a:endParaRPr lang="it-IT">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lide Image Placeholder 1"/>
          <p:cNvSpPr>
            <a:spLocks noGrp="1" noRot="1" noChangeAspect="1"/>
          </p:cNvSpPr>
          <p:nvPr>
            <p:ph type="sldImg"/>
          </p:nvPr>
        </p:nvSpPr>
        <p:spPr bwMode="auto">
          <a:noFill/>
          <a:ln>
            <a:solidFill>
              <a:srgbClr val="000000"/>
            </a:solidFill>
            <a:miter lim="800000"/>
            <a:headEnd/>
            <a:tailEnd/>
          </a:ln>
        </p:spPr>
      </p:sp>
      <p:sp>
        <p:nvSpPr>
          <p:cNvPr id="198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98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5919D2-A7CD-4E0D-8036-50CB33302536}" type="slidenum">
              <a:rPr lang="fr-FR">
                <a:cs typeface="Arial" charset="0"/>
              </a:rPr>
              <a:pPr fontAlgn="base">
                <a:spcBef>
                  <a:spcPct val="0"/>
                </a:spcBef>
                <a:spcAft>
                  <a:spcPct val="0"/>
                </a:spcAft>
                <a:defRPr/>
              </a:pPr>
              <a:t>39</a:t>
            </a:fld>
            <a:endParaRPr lang="it-IT">
              <a:cs typeface="Arial"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0070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hlinkClick r:id="rId3"/>
              </a:rPr>
              <a:t>http://www.fosterandpartners.com/projects/uae-pavilion-shanghai-expo-2010/</a:t>
            </a:r>
            <a:r>
              <a:rPr lang="it-IT"/>
              <a:t> </a:t>
            </a:r>
          </a:p>
          <a:p>
            <a:pPr defTabSz="946150" eaLnBrk="1" hangingPunct="1">
              <a:spcBef>
                <a:spcPct val="0"/>
              </a:spcBef>
            </a:pPr>
            <a:endParaRPr lang="it-IT"/>
          </a:p>
        </p:txBody>
      </p:sp>
      <p:sp>
        <p:nvSpPr>
          <p:cNvPr id="20070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0D23BC4-B964-4E32-9814-B8DD0FE2F3D9}" type="slidenum">
              <a:rPr lang="fr-FR">
                <a:cs typeface="Arial" charset="0"/>
              </a:rPr>
              <a:pPr fontAlgn="base">
                <a:spcBef>
                  <a:spcPct val="0"/>
                </a:spcBef>
                <a:spcAft>
                  <a:spcPct val="0"/>
                </a:spcAft>
                <a:defRPr/>
              </a:pPr>
              <a:t>40</a:t>
            </a:fld>
            <a:endParaRPr lang="it-IT">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0275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https://www.atimetals.com/markets/Documents/Doha.pdf</a:t>
            </a:r>
          </a:p>
          <a:p>
            <a:pPr eaLnBrk="1" hangingPunct="1">
              <a:spcBef>
                <a:spcPct val="0"/>
              </a:spcBef>
            </a:pPr>
            <a:r>
              <a:rPr lang="it-IT"/>
              <a:t>http://www.metalresources.net/index.php?option=com_content&amp;view=article&amp;id=152:worlds-largest-stainless-steel-roof-to-feature-invarimatter-finish-from-cmr&amp;catid=1:latest-news-a-press&amp;Itemid=192</a:t>
            </a:r>
          </a:p>
        </p:txBody>
      </p:sp>
      <p:sp>
        <p:nvSpPr>
          <p:cNvPr id="20275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4C7FD67-7D01-497F-AF0B-B4C3D8094422}" type="slidenum">
              <a:rPr lang="fr-FR">
                <a:cs typeface="Arial" charset="0"/>
              </a:rPr>
              <a:pPr fontAlgn="base">
                <a:spcBef>
                  <a:spcPct val="0"/>
                </a:spcBef>
                <a:spcAft>
                  <a:spcPct val="0"/>
                </a:spcAft>
                <a:defRPr/>
              </a:pPr>
              <a:t>41</a:t>
            </a:fld>
            <a:endParaRPr lang="it-IT">
              <a:cs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068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ltLang="fr-FR">
                <a:hlinkClick r:id="rId3"/>
              </a:rPr>
              <a:t>www.cambridgearchitectural.com/</a:t>
            </a:r>
            <a:r>
              <a:rPr lang="it-IT"/>
              <a:t> </a:t>
            </a:r>
          </a:p>
        </p:txBody>
      </p:sp>
      <p:sp>
        <p:nvSpPr>
          <p:cNvPr id="2068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AEB50C-033F-4FC7-8135-4B9DC247C282}" type="slidenum">
              <a:rPr lang="fr-FR">
                <a:cs typeface="Arial" charset="0"/>
              </a:rPr>
              <a:pPr fontAlgn="base">
                <a:spcBef>
                  <a:spcPct val="0"/>
                </a:spcBef>
                <a:spcAft>
                  <a:spcPct val="0"/>
                </a:spcAft>
                <a:defRPr/>
              </a:pPr>
              <a:t>44</a:t>
            </a:fld>
            <a:endParaRPr lang="it-IT">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Slide Image Placeholder 1"/>
          <p:cNvSpPr>
            <a:spLocks noGrp="1" noRot="1" noChangeAspect="1"/>
          </p:cNvSpPr>
          <p:nvPr>
            <p:ph type="sldImg"/>
          </p:nvPr>
        </p:nvSpPr>
        <p:spPr bwMode="auto">
          <a:noFill/>
          <a:ln>
            <a:solidFill>
              <a:srgbClr val="000000"/>
            </a:solidFill>
            <a:miter lim="800000"/>
            <a:headEnd/>
            <a:tailEnd/>
          </a:ln>
        </p:spPr>
      </p:sp>
      <p:sp>
        <p:nvSpPr>
          <p:cNvPr id="2088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08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F6271D2-6541-4207-8856-808842535EA0}" type="slidenum">
              <a:rPr lang="fr-FR">
                <a:cs typeface="Arial" charset="0"/>
              </a:rPr>
              <a:pPr fontAlgn="base">
                <a:spcBef>
                  <a:spcPct val="0"/>
                </a:spcBef>
                <a:spcAft>
                  <a:spcPct val="0"/>
                </a:spcAft>
                <a:defRPr/>
              </a:pPr>
              <a:t>45</a:t>
            </a:fld>
            <a:endParaRPr lang="it-IT">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19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1197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CD5DD3-FC35-4FA6-B322-832116AA0F73}" type="slidenum">
              <a:rPr lang="fr-FR">
                <a:cs typeface="Arial" charset="0"/>
              </a:rPr>
              <a:pPr fontAlgn="base">
                <a:spcBef>
                  <a:spcPct val="0"/>
                </a:spcBef>
                <a:spcAft>
                  <a:spcPct val="0"/>
                </a:spcAft>
                <a:defRPr/>
              </a:pPr>
              <a:t>47</a:t>
            </a:fld>
            <a:endParaRPr lang="it-IT">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p:cNvSpPr>
          <p:nvPr>
            <p:ph type="sldImg"/>
          </p:nvPr>
        </p:nvSpPr>
        <p:spPr bwMode="auto">
          <a:noFill/>
          <a:ln>
            <a:solidFill>
              <a:srgbClr val="000000"/>
            </a:solidFill>
            <a:miter lim="800000"/>
            <a:headEnd/>
            <a:tailEnd/>
          </a:ln>
        </p:spPr>
      </p:sp>
      <p:sp>
        <p:nvSpPr>
          <p:cNvPr id="1423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solidFill>
                <a:srgbClr val="0070C0"/>
              </a:solidFill>
            </a:endParaRPr>
          </a:p>
        </p:txBody>
      </p:sp>
      <p:sp>
        <p:nvSpPr>
          <p:cNvPr id="14233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A23EE79-1E68-4F60-8079-129A75C9559F}" type="slidenum">
              <a:rPr lang="fr-FR">
                <a:cs typeface="Arial" charset="0"/>
              </a:rPr>
              <a:pPr fontAlgn="base">
                <a:spcBef>
                  <a:spcPct val="0"/>
                </a:spcBef>
                <a:spcAft>
                  <a:spcPct val="0"/>
                </a:spcAft>
                <a:defRPr/>
              </a:pPr>
              <a:t>4</a:t>
            </a:fld>
            <a:endParaRPr lang="it-IT">
              <a:cs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401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http://www.uginox.com/fr/node/180</a:t>
            </a:r>
          </a:p>
        </p:txBody>
      </p:sp>
      <p:sp>
        <p:nvSpPr>
          <p:cNvPr id="21401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51BE63B-4726-4763-A32E-74ABDA44280A}" type="slidenum">
              <a:rPr lang="fr-FR">
                <a:cs typeface="Arial" charset="0"/>
              </a:rPr>
              <a:pPr fontAlgn="base">
                <a:spcBef>
                  <a:spcPct val="0"/>
                </a:spcBef>
                <a:spcAft>
                  <a:spcPct val="0"/>
                </a:spcAft>
                <a:defRPr/>
              </a:pPr>
              <a:t>48</a:t>
            </a:fld>
            <a:endParaRPr lang="it-IT">
              <a:cs typeface="Arial"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709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http://www.theinoxincolor.com/en-proyectos-malla-id80_mosteiro-da-batalha.html</a:t>
            </a:r>
          </a:p>
          <a:p>
            <a:pPr eaLnBrk="1" hangingPunct="1">
              <a:spcBef>
                <a:spcPct val="0"/>
              </a:spcBef>
            </a:pPr>
            <a:endParaRPr lang="it-IT"/>
          </a:p>
        </p:txBody>
      </p:sp>
      <p:sp>
        <p:nvSpPr>
          <p:cNvPr id="21709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4EF70C-32F9-4763-89DE-0DDAB91F76DC}" type="slidenum">
              <a:rPr lang="fr-FR">
                <a:cs typeface="Arial" charset="0"/>
              </a:rPr>
              <a:pPr fontAlgn="base">
                <a:spcBef>
                  <a:spcPct val="0"/>
                </a:spcBef>
                <a:spcAft>
                  <a:spcPct val="0"/>
                </a:spcAft>
                <a:defRPr/>
              </a:pPr>
              <a:t>50</a:t>
            </a:fld>
            <a:endParaRPr lang="it-IT">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1913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http://www.theinoxincolor.com/en-malla-modelos-id15_weber-440-architectural-mesh.html</a:t>
            </a:r>
          </a:p>
        </p:txBody>
      </p:sp>
      <p:sp>
        <p:nvSpPr>
          <p:cNvPr id="21913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497F8A2-B74B-4E9F-A089-591C7A39A810}" type="slidenum">
              <a:rPr lang="fr-FR">
                <a:cs typeface="Arial" charset="0"/>
              </a:rPr>
              <a:pPr fontAlgn="base">
                <a:spcBef>
                  <a:spcPct val="0"/>
                </a:spcBef>
                <a:spcAft>
                  <a:spcPct val="0"/>
                </a:spcAft>
                <a:defRPr/>
              </a:pPr>
              <a:t>51</a:t>
            </a:fld>
            <a:endParaRPr lang="it-IT">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Slide Image Placeholder 1"/>
          <p:cNvSpPr>
            <a:spLocks noGrp="1" noRot="1" noChangeAspect="1"/>
          </p:cNvSpPr>
          <p:nvPr>
            <p:ph type="sldImg"/>
          </p:nvPr>
        </p:nvSpPr>
        <p:spPr bwMode="auto">
          <a:noFill/>
          <a:ln>
            <a:solidFill>
              <a:srgbClr val="000000"/>
            </a:solidFill>
            <a:miter lim="800000"/>
            <a:headEnd/>
            <a:tailEnd/>
          </a:ln>
        </p:spPr>
      </p:sp>
      <p:sp>
        <p:nvSpPr>
          <p:cNvPr id="2242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242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43F98E2-1FCB-4A8C-BF31-D404E9E79FEE}" type="slidenum">
              <a:rPr lang="fr-FR">
                <a:cs typeface="Arial" charset="0"/>
              </a:rPr>
              <a:pPr fontAlgn="base">
                <a:spcBef>
                  <a:spcPct val="0"/>
                </a:spcBef>
                <a:spcAft>
                  <a:spcPct val="0"/>
                </a:spcAft>
                <a:defRPr/>
              </a:pPr>
              <a:t>55</a:t>
            </a:fld>
            <a:endParaRPr lang="it-IT">
              <a:cs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lide Image Placeholder 1"/>
          <p:cNvSpPr>
            <a:spLocks noGrp="1" noRot="1" noChangeAspect="1"/>
          </p:cNvSpPr>
          <p:nvPr>
            <p:ph type="sldImg"/>
          </p:nvPr>
        </p:nvSpPr>
        <p:spPr bwMode="auto">
          <a:noFill/>
          <a:ln>
            <a:solidFill>
              <a:srgbClr val="000000"/>
            </a:solidFill>
            <a:miter lim="800000"/>
            <a:headEnd/>
            <a:tailEnd/>
          </a:ln>
        </p:spPr>
      </p:sp>
      <p:sp>
        <p:nvSpPr>
          <p:cNvPr id="22733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273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8D4AA6-4344-4C05-B9FA-340DB6E4C2FA}" type="slidenum">
              <a:rPr lang="fr-FR">
                <a:cs typeface="Arial" charset="0"/>
              </a:rPr>
              <a:pPr fontAlgn="base">
                <a:spcBef>
                  <a:spcPct val="0"/>
                </a:spcBef>
                <a:spcAft>
                  <a:spcPct val="0"/>
                </a:spcAft>
                <a:defRPr/>
              </a:pPr>
              <a:t>57</a:t>
            </a:fld>
            <a:endParaRPr lang="it-IT">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31426"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http://cambridgearchitectural.com/projects/ft-lauderdale-hollywood-international-airport-rental-car-center</a:t>
            </a:r>
          </a:p>
        </p:txBody>
      </p:sp>
      <p:sp>
        <p:nvSpPr>
          <p:cNvPr id="231427"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B076DA3-41CD-40B0-BDC0-33CE79E79EDD}" type="slidenum">
              <a:rPr lang="fr-FR">
                <a:cs typeface="Arial" charset="0"/>
              </a:rPr>
              <a:pPr fontAlgn="base">
                <a:spcBef>
                  <a:spcPct val="0"/>
                </a:spcBef>
                <a:spcAft>
                  <a:spcPct val="0"/>
                </a:spcAft>
                <a:defRPr/>
              </a:pPr>
              <a:t>60</a:t>
            </a:fld>
            <a:endParaRPr lang="it-IT">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33474"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http://www.metalocus.es/content/en/blog/kraaiennest-metro-station-completed-amsterdam-maccreanor-lavington</a:t>
            </a:r>
          </a:p>
          <a:p>
            <a:pPr eaLnBrk="1" hangingPunct="1">
              <a:spcBef>
                <a:spcPct val="0"/>
              </a:spcBef>
            </a:pPr>
            <a:endParaRPr lang="it-IT"/>
          </a:p>
        </p:txBody>
      </p:sp>
      <p:sp>
        <p:nvSpPr>
          <p:cNvPr id="233475"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1F3BCC-9173-4235-8E62-742EE4631710}" type="slidenum">
              <a:rPr lang="fr-FR">
                <a:cs typeface="Arial" charset="0"/>
              </a:rPr>
              <a:pPr fontAlgn="base">
                <a:spcBef>
                  <a:spcPct val="0"/>
                </a:spcBef>
                <a:spcAft>
                  <a:spcPct val="0"/>
                </a:spcAft>
                <a:defRPr/>
              </a:pPr>
              <a:t>61</a:t>
            </a:fld>
            <a:endParaRPr lang="it-IT">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p:spPr>
      </p:sp>
      <p:sp>
        <p:nvSpPr>
          <p:cNvPr id="23552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35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4938F50-1B90-4259-BA27-F19D911D34D9}" type="slidenum">
              <a:rPr lang="fr-FR">
                <a:cs typeface="Arial" charset="0"/>
              </a:rPr>
              <a:pPr fontAlgn="base">
                <a:spcBef>
                  <a:spcPct val="0"/>
                </a:spcBef>
                <a:spcAft>
                  <a:spcPct val="0"/>
                </a:spcAft>
                <a:defRPr/>
              </a:pPr>
              <a:t>62</a:t>
            </a:fld>
            <a:endParaRPr lang="it-IT">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Slide Image Placeholder 1"/>
          <p:cNvSpPr>
            <a:spLocks noGrp="1" noRot="1" noChangeAspect="1"/>
          </p:cNvSpPr>
          <p:nvPr>
            <p:ph type="sldImg"/>
          </p:nvPr>
        </p:nvSpPr>
        <p:spPr bwMode="auto">
          <a:noFill/>
          <a:ln>
            <a:solidFill>
              <a:srgbClr val="000000"/>
            </a:solidFill>
            <a:miter lim="800000"/>
            <a:headEnd/>
            <a:tailEnd/>
          </a:ln>
        </p:spPr>
      </p:sp>
      <p:sp>
        <p:nvSpPr>
          <p:cNvPr id="2396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39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3D6455D-B63C-4D1A-81CF-B2A10FB8DDFE}" type="slidenum">
              <a:rPr lang="fr-FR">
                <a:cs typeface="Arial" charset="0"/>
              </a:rPr>
              <a:pPr fontAlgn="base">
                <a:spcBef>
                  <a:spcPct val="0"/>
                </a:spcBef>
                <a:spcAft>
                  <a:spcPct val="0"/>
                </a:spcAft>
                <a:defRPr/>
              </a:pPr>
              <a:t>65</a:t>
            </a:fld>
            <a:endParaRPr lang="it-IT">
              <a:cs typeface="Arial"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Slide Image Placeholder 1"/>
          <p:cNvSpPr>
            <a:spLocks noGrp="1" noRot="1" noChangeAspect="1"/>
          </p:cNvSpPr>
          <p:nvPr>
            <p:ph type="sldImg"/>
          </p:nvPr>
        </p:nvSpPr>
        <p:spPr bwMode="auto">
          <a:noFill/>
          <a:ln>
            <a:solidFill>
              <a:srgbClr val="000000"/>
            </a:solidFill>
            <a:miter lim="800000"/>
            <a:headEnd/>
            <a:tailEnd/>
          </a:ln>
        </p:spPr>
      </p:sp>
      <p:sp>
        <p:nvSpPr>
          <p:cNvPr id="2416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41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A641FA-5042-4DE2-ADDA-6B5423BB861F}" type="slidenum">
              <a:rPr lang="fr-FR">
                <a:cs typeface="Arial" charset="0"/>
              </a:rPr>
              <a:pPr fontAlgn="base">
                <a:spcBef>
                  <a:spcPct val="0"/>
                </a:spcBef>
                <a:spcAft>
                  <a:spcPct val="0"/>
                </a:spcAft>
                <a:defRPr/>
              </a:pPr>
              <a:t>66</a:t>
            </a:fld>
            <a:endParaRPr lang="it-IT">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p:cNvSpPr>
          <p:nvPr>
            <p:ph type="sldImg"/>
          </p:nvPr>
        </p:nvSpPr>
        <p:spPr bwMode="auto">
          <a:noFill/>
          <a:ln>
            <a:solidFill>
              <a:srgbClr val="000000"/>
            </a:solidFill>
            <a:miter lim="800000"/>
            <a:headEnd/>
            <a:tailEnd/>
          </a:ln>
        </p:spPr>
      </p:sp>
      <p:sp>
        <p:nvSpPr>
          <p:cNvPr id="144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4438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8E29713-87F5-448A-B89D-243174C10E04}" type="slidenum">
              <a:rPr lang="fr-FR">
                <a:cs typeface="Arial" charset="0"/>
              </a:rPr>
              <a:pPr fontAlgn="base">
                <a:spcBef>
                  <a:spcPct val="0"/>
                </a:spcBef>
                <a:spcAft>
                  <a:spcPct val="0"/>
                </a:spcAft>
                <a:defRPr/>
              </a:pPr>
              <a:t>5</a:t>
            </a:fld>
            <a:endParaRPr lang="it-IT">
              <a:cs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p:cNvSpPr>
          <p:nvPr>
            <p:ph type="sldImg"/>
          </p:nvPr>
        </p:nvSpPr>
        <p:spPr bwMode="auto">
          <a:noFill/>
          <a:ln>
            <a:solidFill>
              <a:srgbClr val="000000"/>
            </a:solidFill>
            <a:miter lim="800000"/>
            <a:headEnd/>
            <a:tailEnd/>
          </a:ln>
        </p:spPr>
      </p:sp>
      <p:sp>
        <p:nvSpPr>
          <p:cNvPr id="2488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4883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D9FB9E-60A9-4B01-9B30-E7D1E023E43B}" type="slidenum">
              <a:rPr lang="fr-FR">
                <a:cs typeface="Arial" charset="0"/>
              </a:rPr>
              <a:pPr fontAlgn="base">
                <a:spcBef>
                  <a:spcPct val="0"/>
                </a:spcBef>
                <a:spcAft>
                  <a:spcPct val="0"/>
                </a:spcAft>
                <a:defRPr/>
              </a:pPr>
              <a:t>72</a:t>
            </a:fld>
            <a:endParaRPr lang="it-IT">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p:spPr>
      </p:sp>
      <p:sp>
        <p:nvSpPr>
          <p:cNvPr id="252930" name="Notes Placeholder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t>Foto: gentile concessione del Centro Inox, Italia</a:t>
            </a:r>
          </a:p>
        </p:txBody>
      </p:sp>
      <p:sp>
        <p:nvSpPr>
          <p:cNvPr id="25293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A2945E-8D90-4542-87F1-8E44E6B3F6D9}" type="slidenum">
              <a:rPr lang="fr-FR">
                <a:cs typeface="Arial" charset="0"/>
              </a:rPr>
              <a:pPr fontAlgn="base">
                <a:spcBef>
                  <a:spcPct val="0"/>
                </a:spcBef>
                <a:spcAft>
                  <a:spcPct val="0"/>
                </a:spcAft>
                <a:defRPr/>
              </a:pPr>
              <a:t>75</a:t>
            </a:fld>
            <a:endParaRPr lang="it-IT">
              <a:cs typeface="Arial"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p:cNvSpPr>
          <p:nvPr>
            <p:ph type="sldImg"/>
          </p:nvPr>
        </p:nvSpPr>
        <p:spPr bwMode="auto">
          <a:noFill/>
          <a:ln>
            <a:solidFill>
              <a:srgbClr val="000000"/>
            </a:solidFill>
            <a:miter lim="800000"/>
            <a:headEnd/>
            <a:tailEnd/>
          </a:ln>
        </p:spPr>
      </p:sp>
      <p:sp>
        <p:nvSpPr>
          <p:cNvPr id="2560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560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14FD3D2-8453-41B1-B511-802CF2CE1FDE}" type="slidenum">
              <a:rPr lang="fr-FR">
                <a:cs typeface="Arial" charset="0"/>
              </a:rPr>
              <a:pPr fontAlgn="base">
                <a:spcBef>
                  <a:spcPct val="0"/>
                </a:spcBef>
                <a:spcAft>
                  <a:spcPct val="0"/>
                </a:spcAft>
                <a:defRPr/>
              </a:pPr>
              <a:t>77</a:t>
            </a:fld>
            <a:endParaRPr lang="it-IT">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26317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http://www.editorialespazio.com/en/proyectos/detalle/94</a:t>
            </a:r>
          </a:p>
        </p:txBody>
      </p:sp>
      <p:sp>
        <p:nvSpPr>
          <p:cNvPr id="26317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5E29C3D-D211-447D-BAB6-54196F6F8EA6}" type="slidenum">
              <a:rPr lang="fr-FR">
                <a:cs typeface="Arial" charset="0"/>
              </a:rPr>
              <a:pPr fontAlgn="base">
                <a:spcBef>
                  <a:spcPct val="0"/>
                </a:spcBef>
                <a:spcAft>
                  <a:spcPct val="0"/>
                </a:spcAft>
                <a:defRPr/>
              </a:pPr>
              <a:t>83</a:t>
            </a:fld>
            <a:endParaRPr lang="it-IT">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Slide Image Placeholder 1"/>
          <p:cNvSpPr>
            <a:spLocks noGrp="1" noRot="1" noChangeAspect="1"/>
          </p:cNvSpPr>
          <p:nvPr>
            <p:ph type="sldImg"/>
          </p:nvPr>
        </p:nvSpPr>
        <p:spPr bwMode="auto">
          <a:noFill/>
          <a:ln>
            <a:solidFill>
              <a:srgbClr val="000000"/>
            </a:solidFill>
            <a:miter lim="800000"/>
            <a:headEnd/>
            <a:tailEnd/>
          </a:ln>
        </p:spPr>
      </p:sp>
      <p:sp>
        <p:nvSpPr>
          <p:cNvPr id="267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672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8ED5F7F-86F6-4E48-9729-8CF946F0D2FE}" type="slidenum">
              <a:rPr lang="fr-FR">
                <a:cs typeface="Arial" charset="0"/>
              </a:rPr>
              <a:pPr fontAlgn="base">
                <a:spcBef>
                  <a:spcPct val="0"/>
                </a:spcBef>
                <a:spcAft>
                  <a:spcPct val="0"/>
                </a:spcAft>
                <a:defRPr/>
              </a:pPr>
              <a:t>86</a:t>
            </a:fld>
            <a:endParaRPr lang="it-IT">
              <a:cs typeface="Arial"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Slide Image Placeholder 1"/>
          <p:cNvSpPr>
            <a:spLocks noGrp="1" noRot="1" noChangeAspect="1"/>
          </p:cNvSpPr>
          <p:nvPr>
            <p:ph type="sldImg"/>
          </p:nvPr>
        </p:nvSpPr>
        <p:spPr bwMode="auto">
          <a:noFill/>
          <a:ln>
            <a:solidFill>
              <a:srgbClr val="000000"/>
            </a:solidFill>
            <a:miter lim="800000"/>
            <a:headEnd/>
            <a:tailEnd/>
          </a:ln>
        </p:spPr>
      </p:sp>
      <p:sp>
        <p:nvSpPr>
          <p:cNvPr id="2693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2693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428671-9072-41D0-9AE9-698EB8F336C3}" type="slidenum">
              <a:rPr lang="fr-FR">
                <a:cs typeface="Arial" charset="0"/>
              </a:rPr>
              <a:pPr fontAlgn="base">
                <a:spcBef>
                  <a:spcPct val="0"/>
                </a:spcBef>
                <a:spcAft>
                  <a:spcPct val="0"/>
                </a:spcAft>
                <a:defRPr/>
              </a:pPr>
              <a:t>88</a:t>
            </a:fld>
            <a:endParaRPr lang="it-IT">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47458"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http://www.artsconnected.org/artsnetmn/environ/gehry.html</a:t>
            </a:r>
          </a:p>
        </p:txBody>
      </p:sp>
      <p:sp>
        <p:nvSpPr>
          <p:cNvPr id="147459"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4B69D4-05A4-4E06-887C-A936A312B368}" type="slidenum">
              <a:rPr lang="fr-FR">
                <a:cs typeface="Arial" charset="0"/>
              </a:rPr>
              <a:pPr fontAlgn="base">
                <a:spcBef>
                  <a:spcPct val="0"/>
                </a:spcBef>
                <a:spcAft>
                  <a:spcPct val="0"/>
                </a:spcAft>
                <a:defRPr/>
              </a:pPr>
              <a:t>7</a:t>
            </a:fld>
            <a:endParaRPr lang="it-IT">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Slide Image Placeholder 1"/>
          <p:cNvSpPr>
            <a:spLocks noGrp="1" noRot="1" noChangeAspect="1"/>
          </p:cNvSpPr>
          <p:nvPr>
            <p:ph type="sldImg"/>
          </p:nvPr>
        </p:nvSpPr>
        <p:spPr bwMode="auto">
          <a:noFill/>
          <a:ln>
            <a:solidFill>
              <a:srgbClr val="000000"/>
            </a:solidFill>
            <a:miter lim="800000"/>
            <a:headEnd/>
            <a:tailEnd/>
          </a:ln>
        </p:spPr>
      </p:sp>
      <p:sp>
        <p:nvSpPr>
          <p:cNvPr id="1495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it-IT"/>
              <a:t>Architetto: Moshe Safdie    </a:t>
            </a:r>
            <a:r>
              <a:rPr lang="it-IT" b="1"/>
              <a:t>Ingegnere strutturale:  </a:t>
            </a:r>
            <a:r>
              <a:rPr lang="it-IT"/>
              <a:t>Arup USA, Inc.</a:t>
            </a:r>
          </a:p>
          <a:p>
            <a:pPr eaLnBrk="1" hangingPunct="1">
              <a:spcBef>
                <a:spcPct val="0"/>
              </a:spcBef>
            </a:pPr>
            <a:r>
              <a:rPr lang="it-IT"/>
              <a:t>http://www.arcspace.com/features/moshe-safdie-/kauffman-center-for-the-performing-arts/  </a:t>
            </a:r>
          </a:p>
          <a:p>
            <a:pPr eaLnBrk="1" hangingPunct="1">
              <a:spcBef>
                <a:spcPct val="0"/>
              </a:spcBef>
            </a:pPr>
            <a:endParaRPr lang="it-IT"/>
          </a:p>
        </p:txBody>
      </p:sp>
      <p:sp>
        <p:nvSpPr>
          <p:cNvPr id="149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153E3BC-CF05-4828-8337-5193C3949DCB}" type="slidenum">
              <a:rPr lang="fr-FR">
                <a:cs typeface="Arial" charset="0"/>
              </a:rPr>
              <a:pPr fontAlgn="base">
                <a:spcBef>
                  <a:spcPct val="0"/>
                </a:spcBef>
                <a:spcAft>
                  <a:spcPct val="0"/>
                </a:spcAft>
                <a:defRPr/>
              </a:pPr>
              <a:t>8</a:t>
            </a:fld>
            <a:endParaRPr lang="it-IT">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p:spPr>
      </p:sp>
      <p:sp>
        <p:nvSpPr>
          <p:cNvPr id="151554" name="Notes Placeholder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hlinkClick r:id="rId3"/>
              </a:rPr>
              <a:t>http://www.pattersons.com/mobile/project/len-lye-centre</a:t>
            </a:r>
            <a:endParaRPr lang="it-IT"/>
          </a:p>
          <a:p>
            <a:pPr defTabSz="946150" eaLnBrk="1" hangingPunct="1">
              <a:spcBef>
                <a:spcPct val="0"/>
              </a:spcBef>
            </a:pPr>
            <a:endParaRPr lang="it-IT"/>
          </a:p>
          <a:p>
            <a:pPr defTabSz="946150" eaLnBrk="1" hangingPunct="1">
              <a:spcBef>
                <a:spcPct val="0"/>
              </a:spcBef>
            </a:pPr>
            <a:r>
              <a:rPr lang="it-IT"/>
              <a:t>Costruire la facciata del Len Lye Centre con 32 tonnellate di acciaio inossidabile rappresenta una sfida enorme per l'azienda Rivet di Taranaki. </a:t>
            </a:r>
          </a:p>
          <a:p>
            <a:pPr defTabSz="946150" eaLnBrk="1" hangingPunct="1">
              <a:spcBef>
                <a:spcPct val="0"/>
              </a:spcBef>
            </a:pPr>
            <a:r>
              <a:rPr lang="it-IT"/>
              <a:t>Tuttavia, Steve Scott, titolare dell'azienda New Plymouth, afferma di amare ogni secondo di questa sfida. </a:t>
            </a:r>
          </a:p>
          <a:p>
            <a:pPr defTabSz="946150" eaLnBrk="1" hangingPunct="1">
              <a:spcBef>
                <a:spcPct val="0"/>
              </a:spcBef>
            </a:pPr>
            <a:r>
              <a:rPr lang="it-IT"/>
              <a:t>Il progetto da 2 miliardi di dollari per la costruzione della facciata alta 14 m del centro New Plymouth, che metterà in mostra il lavoro del regista e scultore cinetico Len Lye, è stata una piacevole variazione rispetto alla costruzione di lavabi, corrimano e serbatoi. </a:t>
            </a:r>
          </a:p>
          <a:p>
            <a:pPr defTabSz="946150" eaLnBrk="1" hangingPunct="1">
              <a:spcBef>
                <a:spcPct val="0"/>
              </a:spcBef>
            </a:pPr>
            <a:r>
              <a:rPr lang="it-IT"/>
              <a:t>"La sfida tecnica è la parte migliore del lavoro, i ragazzi amano le sfide". In totale, il progetto corrisponderebbe al lavoro di un anno di sei squadre. </a:t>
            </a:r>
          </a:p>
          <a:p>
            <a:pPr defTabSz="946150" eaLnBrk="1" hangingPunct="1">
              <a:spcBef>
                <a:spcPct val="0"/>
              </a:spcBef>
            </a:pPr>
            <a:r>
              <a:rPr lang="it-IT"/>
              <a:t>L'azienda ha dovuto acquistare nuove macchine per il taglio laser e creare internamente nuovi utensili per riuscire a costruire la facciata, che alla fine conterà circa 510 pannelli di acciaio inossidabile. </a:t>
            </a:r>
          </a:p>
          <a:p>
            <a:pPr defTabSz="946150" eaLnBrk="1" hangingPunct="1">
              <a:spcBef>
                <a:spcPct val="0"/>
              </a:spcBef>
            </a:pPr>
            <a:r>
              <a:rPr lang="it-IT"/>
              <a:t>Il Len Lye Centre, 3.000 metri quadrati, annesso alla Govett-Brewster Art Gallery, è stato progettato dall'architetto Andrew Patterson e la costruzione è affidata all'azienda Clelands Construction di New Plymouth. </a:t>
            </a:r>
          </a:p>
          <a:p>
            <a:pPr defTabSz="946150" eaLnBrk="1" hangingPunct="1">
              <a:spcBef>
                <a:spcPct val="0"/>
              </a:spcBef>
            </a:pPr>
            <a:r>
              <a:rPr lang="it-IT"/>
              <a:t>Il costo totale del progetto ammonta a 11,5 milioni di dollari ed è stato finanziato al 100 per cento dall'esterno, senza alcun prestito né donazione dai contribuenti di New Plymouth District. </a:t>
            </a:r>
          </a:p>
          <a:p>
            <a:pPr defTabSz="946150" eaLnBrk="1" hangingPunct="1">
              <a:spcBef>
                <a:spcPct val="0"/>
              </a:spcBef>
            </a:pPr>
            <a:r>
              <a:rPr lang="it-IT"/>
              <a:t>Scott afferma di aver dedicato sei mesi al design della facciata con Patterson e Clelands Construction per ottenere un risultato soddisfacente per tutti; Scott era fiducioso sulla possibilità di costruirla. </a:t>
            </a:r>
          </a:p>
          <a:p>
            <a:pPr defTabSz="946150" eaLnBrk="1" hangingPunct="1">
              <a:spcBef>
                <a:spcPct val="0"/>
              </a:spcBef>
            </a:pPr>
            <a:r>
              <a:rPr lang="it-IT"/>
              <a:t>Sono state ordinate circa 32 tonnellate di lamiera a specchio - in acciaio inossidabile di grado 316 - da uno stabilimento giapponese, l'unico secondo Scott in grado di produrre il grado di acciaio richiesto in quella quantità. </a:t>
            </a:r>
          </a:p>
          <a:p>
            <a:pPr defTabSz="946150" eaLnBrk="1" hangingPunct="1">
              <a:spcBef>
                <a:spcPct val="0"/>
              </a:spcBef>
            </a:pPr>
            <a:r>
              <a:rPr lang="it-IT"/>
              <a:t>Successivamente è stato inviato a Taiwan per essere lucidato al livello 8, finitura a specchio. Anche in questo caso, Scott sostiene che Taiwan fosse l'unico posto attrezzato per lucidare il metallo di queste dimensioni con questa finitura. </a:t>
            </a:r>
          </a:p>
          <a:p>
            <a:pPr defTabSz="946150" eaLnBrk="1" hangingPunct="1">
              <a:spcBef>
                <a:spcPct val="0"/>
              </a:spcBef>
            </a:pPr>
            <a:r>
              <a:rPr lang="it-IT"/>
              <a:t>Non conosceva altri edifici costruiti con un materiale del genere. Gli utensili sviluppati da Rivet hanno permesso all'azienda di creare una curva nei pannelli di acciaio, esattamente come voleva l'architetto. </a:t>
            </a:r>
          </a:p>
          <a:p>
            <a:pPr defTabSz="946150" eaLnBrk="1" hangingPunct="1">
              <a:spcBef>
                <a:spcPct val="0"/>
              </a:spcBef>
            </a:pPr>
            <a:r>
              <a:rPr lang="it-IT"/>
              <a:t>I pannelli, 2,8 metri per 1,5 m ciascuno, sono progettati per incastrarsi tra loro come un puzzle a formare la facciata del Len Lye Centre, che dominerà le vie Devon e Queen Street. </a:t>
            </a:r>
          </a:p>
          <a:p>
            <a:pPr defTabSz="946150" eaLnBrk="1" hangingPunct="1">
              <a:spcBef>
                <a:spcPct val="0"/>
              </a:spcBef>
            </a:pPr>
            <a:r>
              <a:rPr lang="it-IT"/>
              <a:t>Anche se i collegamenti saranno visibili, Scott ha dichiarato che l'impatto sarà il più minimalista possibile. </a:t>
            </a:r>
          </a:p>
          <a:p>
            <a:pPr defTabSz="946150" eaLnBrk="1" hangingPunct="1">
              <a:spcBef>
                <a:spcPct val="0"/>
              </a:spcBef>
            </a:pPr>
            <a:r>
              <a:rPr lang="it-IT"/>
              <a:t>L'azienda Rivet, fondata 22 anni fa da Scott e da suo padre, è stata coinvolta nel progetto all'inizio del 2013 dopo l'assegnazione dell'appalto a Clelands. L'architetto ha scelto l'acciaio inossidabile per la facciata perché si tratta, in un certo senso, di un materiale locale. </a:t>
            </a:r>
          </a:p>
          <a:p>
            <a:pPr defTabSz="946150" eaLnBrk="1" hangingPunct="1">
              <a:spcBef>
                <a:spcPct val="0"/>
              </a:spcBef>
            </a:pPr>
            <a:r>
              <a:rPr lang="it-IT">
                <a:hlinkClick r:id="rId4"/>
              </a:rPr>
              <a:t>Feedback pubblicitario</a:t>
            </a:r>
            <a:r>
              <a:rPr lang="it-IT"/>
              <a:t> </a:t>
            </a:r>
          </a:p>
          <a:p>
            <a:pPr defTabSz="946150" eaLnBrk="1" hangingPunct="1">
              <a:spcBef>
                <a:spcPct val="0"/>
              </a:spcBef>
            </a:pPr>
            <a:r>
              <a:rPr lang="it-IT"/>
              <a:t>"È come utilizzare la pietra locale e gli architetti amano sempre usare i prodotti locali", ha detto Patterson al Taranaki Daily News nel 2011. </a:t>
            </a:r>
          </a:p>
          <a:p>
            <a:pPr defTabSz="946150" eaLnBrk="1" hangingPunct="1">
              <a:spcBef>
                <a:spcPct val="0"/>
              </a:spcBef>
            </a:pPr>
            <a:r>
              <a:rPr lang="it-IT"/>
              <a:t>"Se usi materiali locali, impegni l'industria e la competenza locali". Ha detto che l'industria dell'acciaio inossidabile di Taranaki era una delle migliori al mondo, grazie all'industria casearia. </a:t>
            </a:r>
          </a:p>
          <a:p>
            <a:pPr defTabSz="946150" eaLnBrk="1" hangingPunct="1">
              <a:spcBef>
                <a:spcPct val="0"/>
              </a:spcBef>
            </a:pPr>
            <a:r>
              <a:rPr lang="it-IT"/>
              <a:t>Scott ha dichiarato che non avrebbe accettato il progetto se non fosse stato sicuro al 100 per cento di riuscire a realizzarlo. </a:t>
            </a:r>
          </a:p>
          <a:p>
            <a:pPr defTabSz="946150" eaLnBrk="1" hangingPunct="1">
              <a:spcBef>
                <a:spcPct val="0"/>
              </a:spcBef>
            </a:pPr>
            <a:r>
              <a:rPr lang="it-IT"/>
              <a:t>"Sapevo che potevamo farcela. Andiamo spesso oltre i limiti". Ha affermato che entro settembre dovrebbe iniziare l'installazione dei pannelli e il lavoro dovrà essere ultimato per dicembre. L'apertura del Len Lye Centre è prevista per l'anno prossimo. </a:t>
            </a:r>
          </a:p>
          <a:p>
            <a:pPr defTabSz="946150" eaLnBrk="1" hangingPunct="1">
              <a:spcBef>
                <a:spcPct val="0"/>
              </a:spcBef>
            </a:pPr>
            <a:r>
              <a:rPr lang="it-IT"/>
              <a:t>Prima di poter installare i pannelli, Scott ha dichiarato che era necessario costruire le pareti curve in calcestruzzo prodotte da un'azienda di Whanganui mediante uno stampo anch'esso realizzato dalla Rivet. </a:t>
            </a:r>
          </a:p>
          <a:p>
            <a:pPr defTabSz="946150" eaLnBrk="1" hangingPunct="1">
              <a:spcBef>
                <a:spcPct val="0"/>
              </a:spcBef>
            </a:pPr>
            <a:r>
              <a:rPr lang="it-IT"/>
              <a:t>A Strandon, nell'officina della Rivet, il battilastra Ian Smith era occupato a saldare il telaio da fissare dietro ai pannelli per tenerli in posizione. </a:t>
            </a:r>
          </a:p>
          <a:p>
            <a:pPr defTabSz="946150" eaLnBrk="1" hangingPunct="1">
              <a:spcBef>
                <a:spcPct val="0"/>
              </a:spcBef>
            </a:pPr>
            <a:r>
              <a:rPr lang="it-IT"/>
              <a:t>Lavora al progetto da novembre, ha detto, con un sorriso che allude alla voglia di vedere la fine del progetto. </a:t>
            </a:r>
          </a:p>
          <a:p>
            <a:pPr defTabSz="946150" eaLnBrk="1" hangingPunct="1">
              <a:spcBef>
                <a:spcPct val="0"/>
              </a:spcBef>
            </a:pPr>
            <a:r>
              <a:rPr lang="it-IT"/>
              <a:t>Anche Scott non vedeva l'ora di vedere il prodotto finito ed era orgoglioso di partecipare al progetto. </a:t>
            </a:r>
          </a:p>
          <a:p>
            <a:pPr defTabSz="946150" eaLnBrk="1" hangingPunct="1">
              <a:spcBef>
                <a:spcPct val="0"/>
              </a:spcBef>
            </a:pPr>
            <a:r>
              <a:rPr lang="it-IT"/>
              <a:t>"Penso che sarà bellissimo. E se il lavoro continuerà, potremo farlo ancora". </a:t>
            </a:r>
          </a:p>
          <a:p>
            <a:pPr defTabSz="946150" eaLnBrk="1" hangingPunct="1">
              <a:spcBef>
                <a:spcPct val="0"/>
              </a:spcBef>
            </a:pPr>
            <a:r>
              <a:rPr lang="it-IT" b="1"/>
              <a:t>- Taranaki Daily News</a:t>
            </a:r>
            <a:endParaRPr lang="it-IT"/>
          </a:p>
          <a:p>
            <a:pPr defTabSz="946150" eaLnBrk="1" hangingPunct="1">
              <a:spcBef>
                <a:spcPct val="0"/>
              </a:spcBef>
            </a:pPr>
            <a:endParaRPr lang="it-IT"/>
          </a:p>
        </p:txBody>
      </p:sp>
      <p:sp>
        <p:nvSpPr>
          <p:cNvPr id="1515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AC4957-36A3-4964-8473-C8424DEA8D5F}" type="slidenum">
              <a:rPr lang="fr-FR">
                <a:cs typeface="Arial" charset="0"/>
              </a:rPr>
              <a:pPr fontAlgn="base">
                <a:spcBef>
                  <a:spcPct val="0"/>
                </a:spcBef>
                <a:spcAft>
                  <a:spcPct val="0"/>
                </a:spcAft>
                <a:defRPr/>
              </a:pPr>
              <a:t>9</a:t>
            </a:fld>
            <a:endParaRPr lang="it-IT">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bwMode="auto">
          <a:noFill/>
          <a:ln>
            <a:solidFill>
              <a:srgbClr val="000000"/>
            </a:solidFill>
            <a:miter lim="800000"/>
            <a:headEnd/>
            <a:tailEnd/>
          </a:ln>
        </p:spPr>
      </p:sp>
      <p:sp>
        <p:nvSpPr>
          <p:cNvPr id="1536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a:p>
        </p:txBody>
      </p:sp>
      <p:sp>
        <p:nvSpPr>
          <p:cNvPr id="153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1996D50-E33F-42BF-8C72-E235BED00563}" type="slidenum">
              <a:rPr lang="fr-FR">
                <a:cs typeface="Arial" charset="0"/>
              </a:rPr>
              <a:pPr fontAlgn="base">
                <a:spcBef>
                  <a:spcPct val="0"/>
                </a:spcBef>
                <a:spcAft>
                  <a:spcPct val="0"/>
                </a:spcAft>
                <a:defRPr/>
              </a:pPr>
              <a:t>10</a:t>
            </a:fld>
            <a:endParaRPr lang="it-IT">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Espace réservé de l'image des diapositives 1"/>
          <p:cNvSpPr>
            <a:spLocks noGrp="1" noRot="1" noChangeAspect="1"/>
          </p:cNvSpPr>
          <p:nvPr>
            <p:ph type="sldImg"/>
          </p:nvPr>
        </p:nvSpPr>
        <p:spPr bwMode="auto">
          <a:noFill/>
          <a:ln>
            <a:solidFill>
              <a:srgbClr val="000000"/>
            </a:solidFill>
            <a:miter lim="800000"/>
            <a:headEnd/>
            <a:tailEnd/>
          </a:ln>
        </p:spPr>
      </p:sp>
      <p:sp>
        <p:nvSpPr>
          <p:cNvPr id="155650"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946150" eaLnBrk="1" hangingPunct="1">
              <a:spcBef>
                <a:spcPct val="0"/>
              </a:spcBef>
            </a:pPr>
            <a:r>
              <a:rPr lang="it-IT">
                <a:hlinkClick r:id="rId3"/>
              </a:rPr>
              <a:t>http://issuu.com/hda_paris/docs/hda_2011_references_web_issu</a:t>
            </a:r>
            <a:r>
              <a:rPr lang="it-IT"/>
              <a:t> </a:t>
            </a:r>
          </a:p>
          <a:p>
            <a:pPr defTabSz="946150" eaLnBrk="1" hangingPunct="1">
              <a:spcBef>
                <a:spcPct val="0"/>
              </a:spcBef>
            </a:pPr>
            <a:endParaRPr lang="it-IT"/>
          </a:p>
        </p:txBody>
      </p:sp>
      <p:sp>
        <p:nvSpPr>
          <p:cNvPr id="155651" name="Espace réservé du numéro de diapositive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B102CDF-C7F1-4483-B766-B339524656C5}" type="slidenum">
              <a:rPr lang="fr-FR">
                <a:cs typeface="Arial" charset="0"/>
              </a:rPr>
              <a:pPr fontAlgn="base">
                <a:spcBef>
                  <a:spcPct val="0"/>
                </a:spcBef>
                <a:spcAft>
                  <a:spcPct val="0"/>
                </a:spcAft>
                <a:defRPr/>
              </a:pPr>
              <a:t>11</a:t>
            </a:fld>
            <a:endParaRPr lang="it-IT">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F6527BA7-A1CA-4CF8-B7FF-8DCBA8AD8FAF}" type="slidenum">
              <a:rPr lang="fr-BE"/>
              <a:pPr>
                <a:defRPr/>
              </a:pPr>
              <a:t>‹#›</a:t>
            </a:fld>
            <a:endParaRPr lang="fr-BE"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3069C63C-48A3-420E-B5FF-EE4DC307E025}" type="slidenum">
              <a:rPr lang="fr-BE"/>
              <a:pPr>
                <a:defRPr/>
              </a:pPr>
              <a:t>‹#›</a:t>
            </a:fld>
            <a:endParaRPr lang="fr-BE"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D2CA0D19-D10F-4C34-829B-6BED3162ED1E}" type="slidenum">
              <a:rPr lang="fr-BE"/>
              <a:pPr>
                <a:defRPr/>
              </a:pPr>
              <a:t>‹#›</a:t>
            </a:fld>
            <a:endParaRPr lang="fr-BE" dirty="0"/>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F403EF63-12F0-48D0-80D9-F1065CCA0E97}" type="slidenum">
              <a:rPr lang="fr-BE"/>
              <a:pPr>
                <a:defRPr/>
              </a:pPr>
              <a:t>‹#›</a:t>
            </a:fld>
            <a:endParaRPr lang="fr-BE" dirty="0"/>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3A786B0D-6485-4AFB-B919-45FCD4A7969C}" type="slidenum">
              <a:rPr lang="fr-BE"/>
              <a:pPr>
                <a:defRPr/>
              </a:pPr>
              <a:t>‹#›</a:t>
            </a:fld>
            <a:endParaRPr lang="fr-BE" dirty="0"/>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EA3A077F-D16E-4C74-949A-56B41AA8A0F9}" type="slidenum">
              <a:rPr lang="fr-BE"/>
              <a:pPr>
                <a:defRPr/>
              </a:pPr>
              <a:t>‹#›</a:t>
            </a:fld>
            <a:endParaRPr lang="fr-BE" dirty="0"/>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467FB3C0-F791-4953-8D75-289452F2640A}" type="slidenum">
              <a:rPr lang="fr-BE"/>
              <a:pPr>
                <a:defRPr/>
              </a:pPr>
              <a:t>‹#›</a:t>
            </a:fld>
            <a:endParaRPr lang="fr-BE" dirty="0"/>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DF739A7F-1F4E-4ED6-B69B-E267E47B0FD4}" type="slidenum">
              <a:rPr lang="fr-BE"/>
              <a:pPr>
                <a:defRPr/>
              </a:pPr>
              <a:t>‹#›</a:t>
            </a:fld>
            <a:endParaRPr lang="fr-BE" dirty="0"/>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188C0CA1-713B-401B-B4D3-A966B044F6F0}" type="slidenum">
              <a:rPr lang="fr-BE"/>
              <a:pPr>
                <a:defRPr/>
              </a:pPr>
              <a:t>‹#›</a:t>
            </a:fld>
            <a:endParaRPr lang="fr-BE" dirty="0"/>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B0971B13-5898-4EFC-B3EA-FBF2C7F79053}" type="slidenum">
              <a:rPr lang="fr-BE"/>
              <a:pPr>
                <a:defRPr/>
              </a:pPr>
              <a:t>‹#›</a:t>
            </a:fld>
            <a:endParaRPr lang="fr-BE" dirty="0"/>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913C7C8F-37D4-4A3B-BFAA-EE7F85F3D214}" type="slidenum">
              <a:rPr lang="fr-BE"/>
              <a:pPr>
                <a:defRPr/>
              </a:pPr>
              <a:t>‹#›</a:t>
            </a:fld>
            <a:endParaRPr lang="fr-BE" dirty="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87ED5D10-5762-4B2B-A17B-06AF2430F45F}" type="slidenum">
              <a:rPr lang="fr-BE"/>
              <a:pPr>
                <a:defRPr/>
              </a:pPr>
              <a:t>‹#›</a:t>
            </a:fld>
            <a:endParaRPr lang="fr-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BB227ADE-06E7-483F-BF0B-D1D097AD6667}" type="slidenum">
              <a:rPr lang="fr-BE"/>
              <a:pPr>
                <a:defRPr/>
              </a:pPr>
              <a:t>‹#›</a:t>
            </a:fld>
            <a:endParaRPr lang="fr-BE"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58B31E72-F806-4AB8-9083-D8DD17321260}" type="slidenum">
              <a:rPr lang="fr-BE"/>
              <a:pPr>
                <a:defRPr/>
              </a:pPr>
              <a:t>‹#›</a:t>
            </a:fld>
            <a:endParaRPr lang="fr-BE" dirty="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615BD2EE-5DFE-4EE1-AA6B-B11F6FF11798}" type="slidenum">
              <a:rPr lang="fr-BE"/>
              <a:pPr>
                <a:defRPr/>
              </a:pPr>
              <a:t>‹#›</a:t>
            </a:fld>
            <a:endParaRPr lang="fr-BE" dirty="0"/>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A262DFAA-14D4-4DCA-ADE9-41D45FF09C20}" type="slidenum">
              <a:rPr lang="fr-BE"/>
              <a:pPr>
                <a:defRPr/>
              </a:pPr>
              <a:t>‹#›</a:t>
            </a:fld>
            <a:endParaRPr lang="fr-BE" dirty="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0AB94CD1-474D-4B79-92B2-1A32B6D00C4C}" type="slidenum">
              <a:rPr lang="fr-BE"/>
              <a:pPr>
                <a:defRPr/>
              </a:pPr>
              <a:t>‹#›</a:t>
            </a:fld>
            <a:endParaRPr lang="fr-BE" dirty="0"/>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1117A382-383C-452C-8585-983B877EBD92}" type="slidenum">
              <a:rPr lang="fr-BE"/>
              <a:pPr>
                <a:defRPr/>
              </a:pPr>
              <a:t>‹#›</a:t>
            </a:fld>
            <a:endParaRPr lang="fr-BE" dirty="0"/>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65191ECB-E656-42DC-BF35-DF1E6F540015}" type="slidenum">
              <a:rPr lang="fr-BE"/>
              <a:pPr>
                <a:defRPr/>
              </a:pPr>
              <a:t>‹#›</a:t>
            </a:fld>
            <a:endParaRPr lang="fr-BE" dirty="0"/>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09A1D97D-330C-4BAB-BDF8-143E7DEDD458}" type="slidenum">
              <a:rPr lang="fr-BE"/>
              <a:pPr>
                <a:defRPr/>
              </a:pPr>
              <a:t>‹#›</a:t>
            </a:fld>
            <a:endParaRPr lang="fr-BE" dirty="0"/>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CD8DEAAF-C8A1-4C17-8444-807B8D0FF6B2}" type="slidenum">
              <a:rPr lang="fr-BE"/>
              <a:pPr>
                <a:defRPr/>
              </a:pPr>
              <a:t>‹#›</a:t>
            </a:fld>
            <a:endParaRPr lang="fr-B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4791EEDF-B53F-495A-96F6-9ADFBA56BBC5}" type="slidenum">
              <a:rPr lang="fr-BE"/>
              <a:pPr>
                <a:defRPr/>
              </a:pPr>
              <a:t>‹#›</a:t>
            </a:fld>
            <a:endParaRPr lang="fr-B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F80CBB2D-2459-4B99-8692-17A55B8C82F3}" type="slidenum">
              <a:rPr lang="fr-BE"/>
              <a:pPr>
                <a:defRPr/>
              </a:pPr>
              <a:t>‹#›</a:t>
            </a:fld>
            <a:endParaRPr lang="fr-BE"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D81A9CAC-37A9-42DF-BB65-5D44F6A13590}" type="slidenum">
              <a:rPr lang="fr-BE"/>
              <a:pPr>
                <a:defRPr/>
              </a:pPr>
              <a:t>‹#›</a:t>
            </a:fld>
            <a:endParaRPr lang="fr-B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567B5774-2CF3-4A08-9DD3-A27378014D2C}" type="slidenum">
              <a:rPr lang="fr-BE"/>
              <a:pPr>
                <a:defRPr/>
              </a:pPr>
              <a:t>‹#›</a:t>
            </a:fld>
            <a:endParaRPr lang="fr-B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98A19FFC-AEF6-42DD-9480-4C4C01D0CF6C}" type="slidenum">
              <a:rPr lang="fr-BE"/>
              <a:pPr>
                <a:defRPr/>
              </a:pPr>
              <a:t>‹#›</a:t>
            </a:fld>
            <a:endParaRPr lang="fr-BE"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E190D83F-B31A-434B-A4F1-32183069714A}" type="slidenum">
              <a:rPr lang="fr-BE"/>
              <a:pPr>
                <a:defRPr/>
              </a:pPr>
              <a:t>‹#›</a:t>
            </a:fld>
            <a:endParaRPr lang="fr-BE"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7DC6FDE2-0559-4258-93DC-E4DDDB70E882}" type="slidenum">
              <a:rPr lang="fr-BE"/>
              <a:pPr>
                <a:defRPr/>
              </a:pPr>
              <a:t>‹#›</a:t>
            </a:fld>
            <a:endParaRPr lang="fr-BE"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6"/>
          <p:cNvSpPr/>
          <p:nvPr/>
        </p:nvSpPr>
        <p:spPr>
          <a:xfrm>
            <a:off x="8904249" y="-6350"/>
            <a:ext cx="22032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Pareti verdi</a:t>
            </a: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79BB9610-FD5B-427D-B581-90B661D9A89B}" type="slidenum">
              <a:rPr lang="fr-BE"/>
              <a:pPr>
                <a:defRPr/>
              </a:pPr>
              <a:t>‹#›</a:t>
            </a:fld>
            <a:endParaRPr lang="fr-B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E54975B2-6F1F-41CD-8B98-382670814A8A}" type="slidenum">
              <a:rPr lang="fr-BE"/>
              <a:pPr>
                <a:defRPr/>
              </a:pPr>
              <a:t>‹#›</a:t>
            </a:fld>
            <a:endParaRPr lang="fr-BE"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02EB25C2-0379-4133-90E2-5CE45FB9B191}" type="slidenum">
              <a:rPr lang="fr-BE"/>
              <a:pPr>
                <a:defRPr/>
              </a:pPr>
              <a:t>‹#›</a:t>
            </a:fld>
            <a:endParaRPr lang="fr-BE"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F93EB42B-4707-4156-95D0-EEE27F1B5083}" type="slidenum">
              <a:rPr lang="fr-BE"/>
              <a:pPr>
                <a:defRPr/>
              </a:pPr>
              <a:t>‹#›</a:t>
            </a:fld>
            <a:endParaRPr lang="fr-BE"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37886022-2B88-4AF7-A0AC-B01A04485F3C}" type="slidenum">
              <a:rPr lang="fr-BE"/>
              <a:pPr>
                <a:defRPr/>
              </a:pPr>
              <a:t>‹#›</a:t>
            </a:fld>
            <a:endParaRPr lang="fr-BE"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DBF9BB8D-578B-4860-BFC7-B416065CD68D}" type="slidenum">
              <a:rPr lang="fr-BE"/>
              <a:pPr>
                <a:defRPr/>
              </a:pPr>
              <a:t>‹#›</a:t>
            </a:fld>
            <a:endParaRPr lang="fr-BE"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0E218296-2A5F-438C-828E-7457DBAB3723}" type="slidenum">
              <a:rPr lang="fr-BE"/>
              <a:pPr>
                <a:defRPr/>
              </a:pPr>
              <a:t>‹#›</a:t>
            </a:fld>
            <a:endParaRPr lang="fr-BE"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304E7521-2D00-4E3B-9E43-40E1DCF6F45B}" type="slidenum">
              <a:rPr lang="fr-BE"/>
              <a:pPr>
                <a:defRPr/>
              </a:pPr>
              <a:t>‹#›</a:t>
            </a:fld>
            <a:endParaRPr lang="fr-BE"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DE990025-BF46-436A-956F-624F6CD978BB}" type="slidenum">
              <a:rPr lang="fr-BE"/>
              <a:pPr>
                <a:defRPr/>
              </a:pPr>
              <a:t>‹#›</a:t>
            </a:fld>
            <a:endParaRPr lang="fr-BE"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5E2ABD06-A01D-4AFE-9703-A11FDCEBA43E}" type="slidenum">
              <a:rPr lang="fr-BE"/>
              <a:pPr>
                <a:defRPr/>
              </a:pPr>
              <a:t>‹#›</a:t>
            </a:fld>
            <a:endParaRPr lang="fr-BE"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D4FD0E28-A84F-41D8-84BE-37D7B8B258F4}" type="slidenum">
              <a:rPr lang="fr-BE"/>
              <a:pPr>
                <a:defRPr/>
              </a:pPr>
              <a:t>‹#›</a:t>
            </a:fld>
            <a:endParaRPr lang="fr-BE"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2B992E81-6D20-4DCF-B846-F90DD18DA5BC}" type="slidenum">
              <a:rPr lang="fr-BE"/>
              <a:pPr>
                <a:defRPr/>
              </a:pPr>
              <a:t>‹#›</a:t>
            </a:fld>
            <a:endParaRPr lang="fr-BE"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C6D8F0FD-F529-487B-94E6-708A31767414}" type="slidenum">
              <a:rPr lang="fr-BE"/>
              <a:pPr>
                <a:defRPr/>
              </a:pPr>
              <a:t>‹#›</a:t>
            </a:fld>
            <a:endParaRPr lang="fr-BE"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8083DA7C-694C-4319-B02E-3E0BA17D70FB}" type="slidenum">
              <a:rPr lang="fr-BE"/>
              <a:pPr>
                <a:defRPr/>
              </a:pPr>
              <a:t>‹#›</a:t>
            </a:fld>
            <a:endParaRPr lang="fr-BE"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43378781-4959-4BFE-B149-32ED55F0E0E9}" type="slidenum">
              <a:rPr lang="fr-BE"/>
              <a:pPr>
                <a:defRPr/>
              </a:pPr>
              <a:t>‹#›</a:t>
            </a:fld>
            <a:endParaRPr lang="fr-BE"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53D86418-4FE4-4B99-877B-EE0B9A902E23}" type="slidenum">
              <a:rPr lang="fr-BE"/>
              <a:pPr>
                <a:defRPr/>
              </a:pPr>
              <a:t>‹#›</a:t>
            </a:fld>
            <a:endParaRPr lang="fr-BE"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7C9D150F-C448-4C74-BECF-9187EB2F6EF5}" type="slidenum">
              <a:rPr lang="fr-BE"/>
              <a:pPr>
                <a:defRPr/>
              </a:pPr>
              <a:t>‹#›</a:t>
            </a:fld>
            <a:endParaRPr lang="fr-BE"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26ECCFB5-0913-43AD-B7A7-BB30197D5D79}" type="slidenum">
              <a:rPr lang="fr-BE"/>
              <a:pPr>
                <a:defRPr/>
              </a:pPr>
              <a:t>‹#›</a:t>
            </a:fld>
            <a:endParaRPr lang="fr-BE" dirty="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A228D272-EA69-40FD-8BB7-8A3E9F9F7AC1}" type="slidenum">
              <a:rPr lang="fr-BE"/>
              <a:pPr>
                <a:defRPr/>
              </a:pPr>
              <a:t>‹#›</a:t>
            </a:fld>
            <a:endParaRPr lang="fr-BE" dirty="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573CE27C-5563-4732-9C49-77F96774887D}" type="slidenum">
              <a:rPr lang="fr-BE"/>
              <a:pPr>
                <a:defRPr/>
              </a:pPr>
              <a:t>‹#›</a:t>
            </a:fld>
            <a:endParaRPr lang="fr-BE"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B8E0B230-68ED-494E-827F-958E1677C13C}" type="slidenum">
              <a:rPr lang="fr-BE"/>
              <a:pPr>
                <a:defRPr/>
              </a:pPr>
              <a:t>‹#›</a:t>
            </a:fld>
            <a:endParaRPr lang="fr-BE"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3AD7132C-F953-44E6-9193-03ADFB27F34A}" type="slidenum">
              <a:rPr lang="fr-BE"/>
              <a:pPr>
                <a:defRPr/>
              </a:pPr>
              <a:t>‹#›</a:t>
            </a:fld>
            <a:endParaRPr lang="fr-BE" dirty="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DCDCA8EF-0461-4889-90B0-C9E8D9B8B280}" type="slidenum">
              <a:rPr lang="fr-BE"/>
              <a:pPr>
                <a:defRPr/>
              </a:pPr>
              <a:t>‹#›</a:t>
            </a:fld>
            <a:endParaRPr lang="fr-BE"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C325AF3C-E8E8-4583-B26D-6B3D3D6A8A3D}" type="slidenum">
              <a:rPr lang="fr-BE"/>
              <a:pPr>
                <a:defRPr/>
              </a:pPr>
              <a:t>‹#›</a:t>
            </a:fld>
            <a:endParaRPr lang="fr-BE"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55CAA5C0-97F5-4237-9BF8-3E56AC49174C}" type="slidenum">
              <a:rPr lang="fr-BE"/>
              <a:pPr>
                <a:defRPr/>
              </a:pPr>
              <a:t>‹#›</a:t>
            </a:fld>
            <a:endParaRPr lang="fr-BE"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8DA0AF84-C425-4D60-B675-214AA57C24EB}" type="slidenum">
              <a:rPr lang="fr-BE"/>
              <a:pPr>
                <a:defRPr/>
              </a:pPr>
              <a:t>‹#›</a:t>
            </a:fld>
            <a:endParaRPr lang="fr-BE"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48AC86F4-4C1C-4ACB-BC83-32B65EAE8F63}" type="slidenum">
              <a:rPr lang="fr-BE"/>
              <a:pPr>
                <a:defRPr/>
              </a:pPr>
              <a:t>‹#›</a:t>
            </a:fld>
            <a:endParaRPr lang="fr-BE"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DBAEDBB6-18DD-4A8D-91C6-AF9EF5F7F251}" type="slidenum">
              <a:rPr lang="fr-BE"/>
              <a:pPr>
                <a:defRPr/>
              </a:pPr>
              <a:t>‹#›</a:t>
            </a:fld>
            <a:endParaRPr lang="fr-BE"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BC4AD6EB-BF43-4470-81F0-F0AAF343622C}" type="slidenum">
              <a:rPr lang="fr-BE"/>
              <a:pPr>
                <a:defRPr/>
              </a:pPr>
              <a:t>‹#›</a:t>
            </a:fld>
            <a:endParaRPr lang="fr-BE"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8FD4865E-838E-4481-BD58-00A39EC22F9A}" type="slidenum">
              <a:rPr lang="fr-BE"/>
              <a:pPr>
                <a:defRPr/>
              </a:pPr>
              <a:t>‹#›</a:t>
            </a:fld>
            <a:endParaRPr lang="fr-BE"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0D44B4E3-ABB5-4926-82BF-8A04578C0CE4}" type="slidenum">
              <a:rPr lang="fr-BE"/>
              <a:pPr>
                <a:defRPr/>
              </a:pPr>
              <a:t>‹#›</a:t>
            </a:fld>
            <a:endParaRPr lang="fr-BE"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713AD592-3A60-44F9-B54F-B29B7DEF3FF3}" type="slidenum">
              <a:rPr lang="fr-BE"/>
              <a:pPr>
                <a:defRPr/>
              </a:pPr>
              <a:t>‹#›</a:t>
            </a:fld>
            <a:endParaRPr lang="fr-BE"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D9C44DC0-ACE7-421D-9898-43B365999E04}" type="slidenum">
              <a:rPr lang="fr-BE"/>
              <a:pPr>
                <a:defRPr/>
              </a:pPr>
              <a:t>‹#›</a:t>
            </a:fld>
            <a:endParaRPr lang="fr-BE"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0C17C0C6-C53F-410C-80C9-8912F696C908}" type="slidenum">
              <a:rPr lang="fr-BE"/>
              <a:pPr>
                <a:defRPr/>
              </a:pPr>
              <a:t>‹#›</a:t>
            </a:fld>
            <a:endParaRPr lang="fr-B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CE9F9BF7-3C3B-4896-BEDC-271396022367}" type="slidenum">
              <a:rPr lang="fr-BE"/>
              <a:pPr>
                <a:defRPr/>
              </a:pPr>
              <a:t>‹#›</a:t>
            </a:fld>
            <a:endParaRPr lang="fr-BE"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62A367E9-8A8A-41D4-93C8-EF7803E3BC82}" type="slidenum">
              <a:rPr lang="fr-BE"/>
              <a:pPr>
                <a:defRPr/>
              </a:pPr>
              <a:t>‹#›</a:t>
            </a:fld>
            <a:endParaRPr lang="fr-BE"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FEC79DB5-CF0B-4927-8C77-716F2E2CC590}" type="slidenum">
              <a:rPr lang="fr-BE"/>
              <a:pPr>
                <a:defRPr/>
              </a:pPr>
              <a:t>‹#›</a:t>
            </a:fld>
            <a:endParaRPr lang="fr-BE" dirty="0"/>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483F6198-2C88-46BB-A2E0-F53A837ED7AB}" type="slidenum">
              <a:rPr lang="fr-BE"/>
              <a:pPr>
                <a:defRPr/>
              </a:pPr>
              <a:t>‹#›</a:t>
            </a:fld>
            <a:endParaRPr lang="fr-BE"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FE26BF5D-D716-4C22-BD53-21CD92C7418D}" type="slidenum">
              <a:rPr lang="fr-BE"/>
              <a:pPr>
                <a:defRPr/>
              </a:pPr>
              <a:t>‹#›</a:t>
            </a:fld>
            <a:endParaRPr lang="fr-BE"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9F96904E-366D-4403-B9C2-36FD456739C7}" type="slidenum">
              <a:rPr lang="fr-BE"/>
              <a:pPr>
                <a:defRPr/>
              </a:pPr>
              <a:t>‹#›</a:t>
            </a:fld>
            <a:endParaRPr lang="fr-BE"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ABC70AEF-DCEC-441F-9CAB-39A5C95FA465}" type="slidenum">
              <a:rPr lang="fr-BE"/>
              <a:pPr>
                <a:defRPr/>
              </a:pPr>
              <a:t>‹#›</a:t>
            </a:fld>
            <a:endParaRPr lang="fr-BE"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D491E575-C993-43C3-AC33-23FB8D8C449E}" type="slidenum">
              <a:rPr lang="fr-BE"/>
              <a:pPr>
                <a:defRPr/>
              </a:pPr>
              <a:t>‹#›</a:t>
            </a:fld>
            <a:endParaRPr lang="fr-BE"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12BC2AAD-767A-45A7-AD3C-F32FC33453E2}" type="slidenum">
              <a:rPr lang="fr-BE"/>
              <a:pPr>
                <a:defRPr/>
              </a:pPr>
              <a:t>‹#›</a:t>
            </a:fld>
            <a:endParaRPr lang="fr-BE"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1FDA2ED1-E1F3-4BF8-B314-36BF4C8F3EBD}" type="slidenum">
              <a:rPr lang="fr-BE"/>
              <a:pPr>
                <a:defRPr/>
              </a:pPr>
              <a:t>‹#›</a:t>
            </a:fld>
            <a:endParaRPr lang="fr-BE"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AB21298B-1CFE-4AD0-BF13-08E8651CF635}" type="slidenum">
              <a:rPr lang="fr-BE"/>
              <a:pPr>
                <a:defRPr/>
              </a:pPr>
              <a:t>‹#›</a:t>
            </a:fld>
            <a:endParaRPr lang="fr-B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441DA326-1228-4D05-AA24-4506131747E2}" type="slidenum">
              <a:rPr lang="fr-BE"/>
              <a:pPr>
                <a:defRPr/>
              </a:pPr>
              <a:t>‹#›</a:t>
            </a:fld>
            <a:endParaRPr lang="fr-BE"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168156B7-5553-4ABA-885D-DB2E3F64F30F}" type="slidenum">
              <a:rPr lang="fr-BE"/>
              <a:pPr>
                <a:defRPr/>
              </a:pPr>
              <a:t>‹#›</a:t>
            </a:fld>
            <a:endParaRPr lang="fr-BE"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823CD507-EE75-4C46-B1DC-B3325DCA4576}" type="slidenum">
              <a:rPr lang="fr-BE"/>
              <a:pPr>
                <a:defRPr/>
              </a:pPr>
              <a:t>‹#›</a:t>
            </a:fld>
            <a:endParaRPr lang="fr-BE"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F932FC98-CD4F-4155-9891-4BCBA7795658}" type="slidenum">
              <a:rPr lang="fr-BE"/>
              <a:pPr>
                <a:defRPr/>
              </a:pPr>
              <a:t>‹#›</a:t>
            </a:fld>
            <a:endParaRPr lang="fr-BE"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F076F6C9-8CB9-4BD5-B3A8-E408DEAF1FB2}" type="slidenum">
              <a:rPr lang="fr-BE"/>
              <a:pPr>
                <a:defRPr/>
              </a:pPr>
              <a:t>‹#›</a:t>
            </a:fld>
            <a:endParaRPr lang="fr-BE" dirty="0"/>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195BF420-7F1F-4984-905A-01C6BB82391D}" type="slidenum">
              <a:rPr lang="fr-BE"/>
              <a:pPr>
                <a:defRPr/>
              </a:pPr>
              <a:t>‹#›</a:t>
            </a:fld>
            <a:endParaRPr lang="fr-BE" dirty="0"/>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60B2610A-0EA2-4951-8EB8-BC097A6CEAA4}" type="slidenum">
              <a:rPr lang="fr-BE"/>
              <a:pPr>
                <a:defRPr/>
              </a:pPr>
              <a:t>‹#›</a:t>
            </a:fld>
            <a:endParaRPr lang="fr-BE"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EB8345BB-2C0E-4006-BFDB-46141AADF891}" type="slidenum">
              <a:rPr lang="fr-BE"/>
              <a:pPr>
                <a:defRPr/>
              </a:pPr>
              <a:t>‹#›</a:t>
            </a:fld>
            <a:endParaRPr lang="fr-BE" dirty="0"/>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057643FF-36A3-4CD3-B5BC-D6E42E37A8EB}" type="slidenum">
              <a:rPr lang="fr-BE"/>
              <a:pPr>
                <a:defRPr/>
              </a:pPr>
              <a:t>‹#›</a:t>
            </a:fld>
            <a:endParaRPr lang="fr-BE" dirty="0"/>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6BE86564-2199-48B4-87B6-2B0369B72DFA}" type="slidenum">
              <a:rPr lang="fr-BE"/>
              <a:pPr>
                <a:defRPr/>
              </a:pPr>
              <a:t>‹#›</a:t>
            </a:fld>
            <a:endParaRPr lang="fr-BE" dirty="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97B66202-30C5-4B6D-A7F8-C136FE1FDF78}" type="slidenum">
              <a:rPr lang="fr-BE"/>
              <a:pPr>
                <a:defRPr/>
              </a:pPr>
              <a:t>‹#›</a:t>
            </a:fld>
            <a:endParaRPr lang="fr-BE"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EB29E0E0-332A-4A46-965D-1677703A22BD}" type="slidenum">
              <a:rPr lang="fr-BE"/>
              <a:pPr>
                <a:defRPr/>
              </a:pPr>
              <a:t>‹#›</a:t>
            </a:fld>
            <a:endParaRPr lang="fr-BE"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5BCF0F76-A6E3-46D3-B7A4-5D803D8C3526}" type="slidenum">
              <a:rPr lang="fr-BE"/>
              <a:pPr>
                <a:defRPr/>
              </a:pPr>
              <a:t>‹#›</a:t>
            </a:fld>
            <a:endParaRPr lang="fr-BE" dirty="0"/>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34377922-86AF-4978-9156-6F9E53A5E222}" type="slidenum">
              <a:rPr lang="fr-BE"/>
              <a:pPr>
                <a:defRPr/>
              </a:pPr>
              <a:t>‹#›</a:t>
            </a:fld>
            <a:endParaRPr lang="fr-BE" dirty="0"/>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E605E58E-A67A-4B83-B3D9-F10DA8884686}" type="slidenum">
              <a:rPr lang="fr-BE"/>
              <a:pPr>
                <a:defRPr/>
              </a:pPr>
              <a:t>‹#›</a:t>
            </a:fld>
            <a:endParaRPr lang="fr-BE" dirty="0"/>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C0CB2A17-A516-42DD-AF74-28299A978EC6}" type="slidenum">
              <a:rPr lang="fr-BE"/>
              <a:pPr>
                <a:defRPr/>
              </a:pPr>
              <a:t>‹#›</a:t>
            </a:fld>
            <a:endParaRPr lang="fr-BE" dirty="0"/>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23BCBCED-7EF7-4761-8B8C-0C3C8B13B9D5}" type="slidenum">
              <a:rPr lang="fr-BE"/>
              <a:pPr>
                <a:defRPr/>
              </a:pPr>
              <a:t>‹#›</a:t>
            </a:fld>
            <a:endParaRPr lang="fr-BE" dirty="0"/>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C7F9E829-41D3-4745-8536-AFB094C15E86}" type="slidenum">
              <a:rPr lang="fr-BE"/>
              <a:pPr>
                <a:defRPr/>
              </a:pPr>
              <a:t>‹#›</a:t>
            </a:fld>
            <a:endParaRPr lang="fr-BE" dirty="0"/>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4C711D7C-7C8B-432B-BF83-E9C64DDE4097}" type="slidenum">
              <a:rPr lang="fr-BE"/>
              <a:pPr>
                <a:defRPr/>
              </a:pPr>
              <a:t>‹#›</a:t>
            </a:fld>
            <a:endParaRPr lang="fr-BE" dirty="0"/>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43E7BCCF-BA0C-4B56-B1FB-34285B8C7741}" type="slidenum">
              <a:rPr lang="fr-BE"/>
              <a:pPr>
                <a:defRPr/>
              </a:pPr>
              <a:t>‹#›</a:t>
            </a:fld>
            <a:endParaRPr lang="fr-BE" dirty="0"/>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2F141638-C2FF-459A-B2DB-87E88A27FCD3}" type="slidenum">
              <a:rPr lang="fr-BE"/>
              <a:pPr>
                <a:defRPr/>
              </a:pPr>
              <a:t>‹#›</a:t>
            </a:fld>
            <a:endParaRPr lang="fr-BE" dirty="0"/>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310249E2-D9F2-46F5-B53F-6204799996BA}" type="slidenum">
              <a:rPr lang="fr-BE"/>
              <a:pPr>
                <a:defRPr/>
              </a:pPr>
              <a:t>‹#›</a:t>
            </a:fld>
            <a:endParaRPr lang="fr-BE"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05BB8499-9014-406B-923A-1090BC4F184B}" type="slidenum">
              <a:rPr lang="fr-BE"/>
              <a:pPr>
                <a:defRPr/>
              </a:pPr>
              <a:t>‹#›</a:t>
            </a:fld>
            <a:endParaRPr lang="fr-BE"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FF30D26B-CA2D-4AAE-A946-AC265B216A3D}" type="slidenum">
              <a:rPr lang="fr-BE"/>
              <a:pPr>
                <a:defRPr/>
              </a:pPr>
              <a:t>‹#›</a:t>
            </a:fld>
            <a:endParaRPr lang="fr-BE" dirty="0"/>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DF9B883C-AAF7-4551-ACA1-0DCB682DC147}" type="slidenum">
              <a:rPr lang="fr-BE"/>
              <a:pPr>
                <a:defRPr/>
              </a:pPr>
              <a:t>‹#›</a:t>
            </a:fld>
            <a:endParaRPr lang="fr-BE" dirty="0"/>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AC87E6E4-836F-4086-9D84-42CB55CEF85D}" type="slidenum">
              <a:rPr lang="fr-BE"/>
              <a:pPr>
                <a:defRPr/>
              </a:pPr>
              <a:t>‹#›</a:t>
            </a:fld>
            <a:endParaRPr lang="fr-BE" dirty="0"/>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E2817BE0-043A-4DA2-AB4D-5701724AFAF4}" type="slidenum">
              <a:rPr lang="fr-BE"/>
              <a:pPr>
                <a:defRPr/>
              </a:pPr>
              <a:t>‹#›</a:t>
            </a:fld>
            <a:endParaRPr lang="fr-BE" dirty="0"/>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128EE1F9-5DBC-4B7C-A40D-1DE28C57239B}" type="slidenum">
              <a:rPr lang="fr-BE"/>
              <a:pPr>
                <a:defRPr/>
              </a:pPr>
              <a:t>‹#›</a:t>
            </a:fld>
            <a:endParaRPr lang="fr-BE" dirty="0"/>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8"/>
          <p:cNvSpPr>
            <a:spLocks noGrp="1"/>
          </p:cNvSpPr>
          <p:nvPr>
            <p:ph type="sldNum" sz="quarter" idx="12"/>
          </p:nvPr>
        </p:nvSpPr>
        <p:spPr>
          <a:xfrm>
            <a:off x="6553200" y="6356350"/>
            <a:ext cx="2133600" cy="365125"/>
          </a:xfrm>
        </p:spPr>
        <p:txBody>
          <a:bodyPr/>
          <a:lstStyle>
            <a:lvl1pPr>
              <a:defRPr/>
            </a:lvl1pPr>
          </a:lstStyle>
          <a:p>
            <a:pPr>
              <a:defRPr/>
            </a:pPr>
            <a:fld id="{9DCE1530-CA50-4182-9F70-224C890D8AEF}" type="slidenum">
              <a:rPr lang="fr-BE"/>
              <a:pPr>
                <a:defRPr/>
              </a:pPr>
              <a:t>‹#›</a:t>
            </a:fld>
            <a:endParaRPr lang="fr-B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074FF437-75F0-49E9-B414-7F7AFEA2A395}" type="slidenum">
              <a:rPr lang="fr-BE"/>
              <a:pPr>
                <a:defRPr/>
              </a:pPr>
              <a:t>‹#›</a:t>
            </a:fld>
            <a:endParaRPr lang="fr-BE"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A82BCB1C-94E5-4BE7-BE00-EA074E0829C9}" type="slidenum">
              <a:rPr lang="fr-BE"/>
              <a:pPr>
                <a:defRPr/>
              </a:pPr>
              <a:t>‹#›</a:t>
            </a:fld>
            <a:endParaRPr lang="fr-BE" dirty="0"/>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6FDAA124-33E5-4C9F-8C16-F6D5EE894B41}" type="slidenum">
              <a:rPr lang="fr-BE"/>
              <a:pPr>
                <a:defRPr/>
              </a:pPr>
              <a:t>‹#›</a:t>
            </a:fld>
            <a:endParaRPr lang="fr-BE" dirty="0"/>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2F53CB01-47B6-466C-9039-4DF9C682E0F7}" type="slidenum">
              <a:rPr lang="fr-BE"/>
              <a:pPr>
                <a:defRPr/>
              </a:pPr>
              <a:t>‹#›</a:t>
            </a:fld>
            <a:endParaRPr lang="fr-B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6319DEAA-5E8F-46AC-8301-1B76AFE50741}" type="slidenum">
              <a:rPr lang="fr-BE"/>
              <a:pPr>
                <a:defRPr/>
              </a:pPr>
              <a:t>‹#›</a:t>
            </a:fld>
            <a:endParaRPr lang="fr-BE"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02E8C47C-A663-4048-9AC6-517D0F02ECA7}" type="slidenum">
              <a:rPr lang="fr-BE"/>
              <a:pPr>
                <a:defRPr/>
              </a:pPr>
              <a:t>‹#›</a:t>
            </a:fld>
            <a:endParaRPr lang="fr-BE" dirty="0"/>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r-B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DD1D0C6E-79A1-42B6-B0D6-C3F294B0C1AC}" type="slidenum">
              <a:rPr lang="fr-BE"/>
              <a:pPr>
                <a:defRPr/>
              </a:pPr>
              <a:t>‹#›</a:t>
            </a:fld>
            <a:endParaRPr lang="fr-BE" dirty="0"/>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Slide Number Placeholder 5"/>
          <p:cNvSpPr>
            <a:spLocks noGrp="1"/>
          </p:cNvSpPr>
          <p:nvPr>
            <p:ph type="sldNum" sz="quarter" idx="12"/>
          </p:nvPr>
        </p:nvSpPr>
        <p:spPr/>
        <p:txBody>
          <a:bodyPr/>
          <a:lstStyle>
            <a:lvl1pPr>
              <a:defRPr sz="1200">
                <a:solidFill>
                  <a:schemeClr val="bg1"/>
                </a:solidFill>
              </a:defRPr>
            </a:lvl1pPr>
          </a:lstStyle>
          <a:p>
            <a:pPr>
              <a:defRPr/>
            </a:pPr>
            <a:fld id="{B7716FB0-7231-4A63-A85F-53FB8C9B9DD6}" type="slidenum">
              <a:rPr lang="fr-BE"/>
              <a:pPr>
                <a:defRPr/>
              </a:pPr>
              <a:t>‹#›</a:t>
            </a:fld>
            <a:endParaRPr lang="fr-BE" dirty="0"/>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68E447A2-68B5-49F8-84E0-A02D221E97C2}" type="slidenum">
              <a:rPr lang="fr-BE"/>
              <a:pPr>
                <a:defRPr/>
              </a:pPr>
              <a:t>‹#›</a:t>
            </a:fld>
            <a:endParaRPr lang="fr-BE" dirty="0"/>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r-B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9" name="Slide Number Placeholder 5"/>
          <p:cNvSpPr>
            <a:spLocks noGrp="1"/>
          </p:cNvSpPr>
          <p:nvPr>
            <p:ph type="sldNum" sz="quarter" idx="12"/>
          </p:nvPr>
        </p:nvSpPr>
        <p:spPr/>
        <p:txBody>
          <a:bodyPr/>
          <a:lstStyle>
            <a:lvl1pPr>
              <a:defRPr sz="1200">
                <a:solidFill>
                  <a:schemeClr val="bg1"/>
                </a:solidFill>
              </a:defRPr>
            </a:lvl1pPr>
          </a:lstStyle>
          <a:p>
            <a:pPr>
              <a:defRPr/>
            </a:pPr>
            <a:fld id="{4F22F49B-6C16-445C-B0CB-E362AB757AE5}" type="slidenum">
              <a:rPr lang="fr-BE"/>
              <a:pPr>
                <a:defRPr/>
              </a:pPr>
              <a:t>‹#›</a:t>
            </a:fld>
            <a:endParaRPr lang="fr-BE" dirty="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5" name="Slide Number Placeholder 5"/>
          <p:cNvSpPr>
            <a:spLocks noGrp="1"/>
          </p:cNvSpPr>
          <p:nvPr>
            <p:ph type="sldNum" sz="quarter" idx="12"/>
          </p:nvPr>
        </p:nvSpPr>
        <p:spPr/>
        <p:txBody>
          <a:bodyPr/>
          <a:lstStyle>
            <a:lvl1pPr>
              <a:defRPr sz="1200">
                <a:solidFill>
                  <a:schemeClr val="bg1"/>
                </a:solidFill>
              </a:defRPr>
            </a:lvl1pPr>
          </a:lstStyle>
          <a:p>
            <a:pPr>
              <a:defRPr/>
            </a:pPr>
            <a:fld id="{D9ADAF2E-29B4-40A6-824D-909B47C1CABA}" type="slidenum">
              <a:rPr lang="fr-BE"/>
              <a:pPr>
                <a:defRPr/>
              </a:pPr>
              <a:t>‹#›</a:t>
            </a:fld>
            <a:endParaRPr lang="fr-BE" dirty="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4" name="Slide Number Placeholder 5"/>
          <p:cNvSpPr>
            <a:spLocks noGrp="1"/>
          </p:cNvSpPr>
          <p:nvPr>
            <p:ph type="sldNum" sz="quarter" idx="12"/>
          </p:nvPr>
        </p:nvSpPr>
        <p:spPr/>
        <p:txBody>
          <a:bodyPr/>
          <a:lstStyle>
            <a:lvl1pPr>
              <a:defRPr sz="1200">
                <a:solidFill>
                  <a:schemeClr val="bg1"/>
                </a:solidFill>
              </a:defRPr>
            </a:lvl1pPr>
          </a:lstStyle>
          <a:p>
            <a:pPr>
              <a:defRPr/>
            </a:pPr>
            <a:fld id="{262F74FC-DFE2-4B87-8DF6-EED19E6A8878}" type="slidenum">
              <a:rPr lang="fr-BE"/>
              <a:pPr>
                <a:defRPr/>
              </a:pPr>
              <a:t>‹#›</a:t>
            </a:fld>
            <a:endParaRPr lang="fr-BE" dirty="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fr-BE"/>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FFB10AD5-EB75-4820-B49A-BF286BAF64D2}" type="slidenum">
              <a:rPr lang="fr-BE"/>
              <a:pPr>
                <a:defRPr/>
              </a:pPr>
              <a:t>‹#›</a:t>
            </a:fld>
            <a:endParaRPr lang="fr-BE" dirty="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fr-BE"/>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fr-BE"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fr-BE"/>
          </a:p>
        </p:txBody>
      </p:sp>
      <p:sp>
        <p:nvSpPr>
          <p:cNvPr id="7" name="Slide Number Placeholder 5"/>
          <p:cNvSpPr>
            <a:spLocks noGrp="1"/>
          </p:cNvSpPr>
          <p:nvPr>
            <p:ph type="sldNum" sz="quarter" idx="12"/>
          </p:nvPr>
        </p:nvSpPr>
        <p:spPr/>
        <p:txBody>
          <a:bodyPr/>
          <a:lstStyle>
            <a:lvl1pPr>
              <a:defRPr sz="1200">
                <a:solidFill>
                  <a:schemeClr val="bg1"/>
                </a:solidFill>
              </a:defRPr>
            </a:lvl1pPr>
          </a:lstStyle>
          <a:p>
            <a:pPr>
              <a:defRPr/>
            </a:pPr>
            <a:fld id="{C7703FD7-30A8-4FA4-9DAF-B5C02F19DD66}" type="slidenum">
              <a:rPr lang="fr-BE"/>
              <a:pPr>
                <a:defRPr/>
              </a:pPr>
              <a:t>‹#›</a:t>
            </a:fld>
            <a:endParaRPr lang="fr-BE" dirty="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itle 1"/>
          <p:cNvSpPr txBox="1">
            <a:spLocks/>
          </p:cNvSpPr>
          <p:nvPr userDrawn="1"/>
        </p:nvSpPr>
        <p:spPr>
          <a:xfrm>
            <a:off x="457200" y="274638"/>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GB" dirty="0"/>
          </a:p>
        </p:txBody>
      </p:sp>
      <p:sp>
        <p:nvSpPr>
          <p:cNvPr id="8" name="Content Placeholder 3"/>
          <p:cNvSpPr>
            <a:spLocks noGrp="1"/>
          </p:cNvSpPr>
          <p:nvPr>
            <p:ph sz="half" idx="13"/>
          </p:nvPr>
        </p:nvSpPr>
        <p:spPr>
          <a:xfrm>
            <a:off x="457200" y="1600200"/>
            <a:ext cx="8229600" cy="2340000"/>
          </a:xfrm>
        </p:spPr>
        <p:txBody>
          <a:bodyPr/>
          <a:lstStyle/>
          <a:p>
            <a:endParaRPr lang="en-GB" dirty="0"/>
          </a:p>
        </p:txBody>
      </p:sp>
      <p:sp>
        <p:nvSpPr>
          <p:cNvPr id="9" name="Content Placeholder 4"/>
          <p:cNvSpPr>
            <a:spLocks noGrp="1"/>
          </p:cNvSpPr>
          <p:nvPr>
            <p:ph sz="half" idx="2"/>
          </p:nvPr>
        </p:nvSpPr>
        <p:spPr>
          <a:xfrm>
            <a:off x="467544" y="4149080"/>
            <a:ext cx="8229600" cy="2340000"/>
          </a:xfrm>
        </p:spPr>
        <p:txBody>
          <a:bodyPr/>
          <a:lstStyle/>
          <a:p>
            <a:endParaRPr lang="en-GB" dirty="0"/>
          </a:p>
        </p:txBody>
      </p:sp>
      <p:sp>
        <p:nvSpPr>
          <p:cNvPr id="10" name="Title 1"/>
          <p:cNvSpPr>
            <a:spLocks noGrp="1"/>
          </p:cNvSpPr>
          <p:nvPr>
            <p:ph type="title"/>
          </p:nvPr>
        </p:nvSpPr>
        <p:spPr>
          <a:xfrm>
            <a:off x="457200" y="274638"/>
            <a:ext cx="8229600" cy="1143000"/>
          </a:xfrm>
        </p:spPr>
        <p:txBody>
          <a:bodyPr/>
          <a:lstStyle/>
          <a:p>
            <a:r>
              <a:rPr lang="en-US"/>
              <a:t>Click to edit Master title style</a:t>
            </a:r>
            <a:endParaRPr lang="fr-BE"/>
          </a:p>
        </p:txBody>
      </p:sp>
      <p:sp>
        <p:nvSpPr>
          <p:cNvPr id="6" name="Slide Number Placeholder 5"/>
          <p:cNvSpPr>
            <a:spLocks noGrp="1"/>
          </p:cNvSpPr>
          <p:nvPr>
            <p:ph type="sldNum" sz="quarter" idx="14"/>
          </p:nvPr>
        </p:nvSpPr>
        <p:spPr/>
        <p:txBody>
          <a:bodyPr/>
          <a:lstStyle>
            <a:lvl1pPr>
              <a:defRPr sz="1200">
                <a:solidFill>
                  <a:schemeClr val="bg1"/>
                </a:solidFill>
              </a:defRPr>
            </a:lvl1pPr>
          </a:lstStyle>
          <a:p>
            <a:pPr>
              <a:defRPr/>
            </a:pPr>
            <a:fld id="{29C67895-4653-4D75-BB0D-68B5CACECE3D}" type="slidenum">
              <a:rPr lang="fr-BE"/>
              <a:pPr>
                <a:defRPr/>
              </a:pPr>
              <a:t>‹#›</a:t>
            </a:fld>
            <a:endParaRPr lang="fr-BE"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10" Type="http://schemas.openxmlformats.org/officeDocument/2006/relationships/theme" Target="../theme/theme10.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5" Type="http://schemas.openxmlformats.org/officeDocument/2006/relationships/slideLayout" Target="../slideLayouts/slideLayout95.xml"/><Relationship Id="rId10" Type="http://schemas.openxmlformats.org/officeDocument/2006/relationships/theme" Target="../theme/theme11.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5" Type="http://schemas.openxmlformats.org/officeDocument/2006/relationships/slideLayout" Target="../slideLayouts/slideLayout104.xml"/><Relationship Id="rId10" Type="http://schemas.openxmlformats.org/officeDocument/2006/relationships/theme" Target="../theme/theme12.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10" Type="http://schemas.openxmlformats.org/officeDocument/2006/relationships/theme" Target="../theme/theme13.xml"/><Relationship Id="rId4" Type="http://schemas.openxmlformats.org/officeDocument/2006/relationships/slideLayout" Target="../slideLayouts/slideLayout112.xml"/><Relationship Id="rId9" Type="http://schemas.openxmlformats.org/officeDocument/2006/relationships/slideLayout" Target="../slideLayouts/slideLayout1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heme" Target="../theme/theme6.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10" Type="http://schemas.openxmlformats.org/officeDocument/2006/relationships/theme" Target="../theme/theme7.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10" Type="http://schemas.openxmlformats.org/officeDocument/2006/relationships/theme" Target="../theme/theme8.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9.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102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97366F7E-9890-408E-98CA-DCF107F2FD52}"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31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9318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11424"/>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Restauro</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2EE0FEBD-6B86-4353-A7D8-007BC7767C97}"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34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10342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Stadi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5799E764-5CDD-4866-BF68-C5FABA40A1AB}"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36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11366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Piscine</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6E7E456F-11D8-4D90-9131-426FB498EB10}"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39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12390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Distribuzione dell'acqua</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484166F9-A4FE-4890-A6B8-6AA723F492FA}"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2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1126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Facciate</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115F5111-E19A-4E26-9797-0A5276A315D1}"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5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2150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Pareti verdi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14C0FEAE-2D43-4DE2-BED1-1F1A7556E386}"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3174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16"/>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Tetti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9B0E7E01-4471-4F18-8CAC-A9E8BE3A034D}"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198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4198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Decorazione d'interni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ABCABF63-6A06-4D8E-89D2-45693F2BF2FA}"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22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5222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Tubazioni in acciaio inossidabile</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6318B0E5-449D-4B4E-9E22-3BA712231B6E}"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3993" r:id="rId1"/>
    <p:sldLayoutId id="2147483994" r:id="rId2"/>
    <p:sldLayoutId id="2147483995" r:id="rId3"/>
    <p:sldLayoutId id="2147483996" r:id="rId4"/>
    <p:sldLayoutId id="2147483997" r:id="rId5"/>
    <p:sldLayoutId id="2147483998" r:id="rId6"/>
    <p:sldLayoutId id="2147483999" r:id="rId7"/>
    <p:sldLayoutId id="2147484000" r:id="rId8"/>
    <p:sldLayoutId id="2147484001"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246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6246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Scale mobili e ascensori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C7B75DF8-840B-468B-A5F3-FAC780CE9F05}"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7270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Aeroporti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EF71CA83-6F77-4E05-B45F-66714527C33E}"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29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fr-BE"/>
          </a:p>
        </p:txBody>
      </p:sp>
      <p:sp>
        <p:nvSpPr>
          <p:cNvPr id="82947" name="Text Placeholder 2"/>
          <p:cNvSpPr>
            <a:spLocks noGrp="1"/>
          </p:cNvSpPr>
          <p:nvPr>
            <p:ph type="body" idx="1"/>
          </p:nvPr>
        </p:nvSpPr>
        <p:spPr bwMode="auto">
          <a:xfrm>
            <a:off x="457200" y="1600200"/>
            <a:ext cx="8229600" cy="4997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Rectangle 6"/>
          <p:cNvSpPr/>
          <p:nvPr/>
        </p:nvSpPr>
        <p:spPr>
          <a:xfrm>
            <a:off x="8928000" y="0"/>
            <a:ext cx="21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algn="r" fontAlgn="auto">
              <a:spcBef>
                <a:spcPts val="0"/>
              </a:spcBef>
              <a:spcAft>
                <a:spcPts val="0"/>
              </a:spcAft>
              <a:defRPr/>
            </a:pPr>
            <a:r>
              <a:rPr lang="it-IT" sz="1600" dirty="0"/>
              <a:t>Applicazioni – Arredi urbani</a:t>
            </a:r>
          </a:p>
        </p:txBody>
      </p:sp>
      <p:sp>
        <p:nvSpPr>
          <p:cNvPr id="5" name="Slide Number Placeholder 5"/>
          <p:cNvSpPr>
            <a:spLocks noGrp="1"/>
          </p:cNvSpPr>
          <p:nvPr>
            <p:ph type="sldNum" sz="quarter" idx="4"/>
          </p:nvPr>
        </p:nvSpPr>
        <p:spPr>
          <a:xfrm>
            <a:off x="8856663" y="6664325"/>
            <a:ext cx="395287" cy="365125"/>
          </a:xfrm>
          <a:prstGeom prst="rect">
            <a:avLst/>
          </a:prstGeom>
        </p:spPr>
        <p:txBody>
          <a:bodyPr/>
          <a:lstStyle>
            <a:lvl1pPr fontAlgn="auto">
              <a:spcBef>
                <a:spcPts val="0"/>
              </a:spcBef>
              <a:spcAft>
                <a:spcPts val="0"/>
              </a:spcAft>
              <a:defRPr sz="1200">
                <a:solidFill>
                  <a:schemeClr val="bg1"/>
                </a:solidFill>
                <a:latin typeface="+mn-lt"/>
                <a:cs typeface="+mn-cs"/>
              </a:defRPr>
            </a:lvl1pPr>
          </a:lstStyle>
          <a:p>
            <a:pPr>
              <a:defRPr/>
            </a:pPr>
            <a:fld id="{357D12E1-2C53-4789-9700-766ACBB4BC85}" type="slidenum">
              <a:rPr lang="fr-BE"/>
              <a:pPr>
                <a:defRPr/>
              </a:pPr>
              <a:t>‹#›</a:t>
            </a:fld>
            <a:endParaRPr lang="fr-BE" dirty="0"/>
          </a:p>
        </p:txBody>
      </p:sp>
    </p:spTree>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rgbClr val="C00000"/>
        </a:buClr>
        <a:buFont typeface="Wingdings"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rgbClr val="C00000"/>
        </a:buClr>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C00000"/>
        </a:buClr>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13" Type="http://schemas.openxmlformats.org/officeDocument/2006/relationships/slide" Target="slide85.xml"/><Relationship Id="rId3" Type="http://schemas.openxmlformats.org/officeDocument/2006/relationships/slide" Target="slide3.xml"/><Relationship Id="rId7" Type="http://schemas.openxmlformats.org/officeDocument/2006/relationships/slide" Target="slide54.xml"/><Relationship Id="rId12" Type="http://schemas.openxmlformats.org/officeDocument/2006/relationships/slide" Target="slide7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46.xml"/><Relationship Id="rId11" Type="http://schemas.openxmlformats.org/officeDocument/2006/relationships/slide" Target="slide73.xml"/><Relationship Id="rId5" Type="http://schemas.openxmlformats.org/officeDocument/2006/relationships/slide" Target="slide35.xml"/><Relationship Id="rId10" Type="http://schemas.openxmlformats.org/officeDocument/2006/relationships/slide" Target="slide67.xml"/><Relationship Id="rId4" Type="http://schemas.openxmlformats.org/officeDocument/2006/relationships/slide" Target="slide24.xml"/><Relationship Id="rId9" Type="http://schemas.openxmlformats.org/officeDocument/2006/relationships/slide" Target="slide63.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hyperlink" Target="http://www.lemoniteur.fr/181-innovation-chantiers/article/solutions-techniques/769157-un-effet-miroir-pour-une-facade-en-beton" TargetMode="External"/><Relationship Id="rId13" Type="http://schemas.openxmlformats.org/officeDocument/2006/relationships/hyperlink" Target="http://www.arcspace.com/features/moshe-safdie-/kauffman-center-for-the-performing-arts/" TargetMode="External"/><Relationship Id="rId3" Type="http://schemas.openxmlformats.org/officeDocument/2006/relationships/hyperlink" Target="http://www.worldstainless.org/Files/issf/non-image-files/PDF/Euro_Inox/Innovative_facades_IT.pdf" TargetMode="External"/><Relationship Id="rId7" Type="http://schemas.openxmlformats.org/officeDocument/2006/relationships/hyperlink" Target="http://cambridgearchitectural.com/" TargetMode="External"/><Relationship Id="rId12" Type="http://schemas.openxmlformats.org/officeDocument/2006/relationships/hyperlink" Target="http://www.stainlessindia.org/UploadPdf/SI_Mar08.pdf" TargetMode="External"/><Relationship Id="rId2" Type="http://schemas.openxmlformats.org/officeDocument/2006/relationships/hyperlink" Target="http://www.worldstainless.org/Files/issf/non-image-files/PDF/Euro_Inox/Facades_IT.pdf" TargetMode="External"/><Relationship Id="rId16" Type="http://schemas.openxmlformats.org/officeDocument/2006/relationships/hyperlink" Target="http://www.skyscrapercenter.com/building/capital-gate-tower/3172" TargetMode="External"/><Relationship Id="rId1" Type="http://schemas.openxmlformats.org/officeDocument/2006/relationships/slideLayout" Target="../slideLayouts/slideLayout11.xml"/><Relationship Id="rId6" Type="http://schemas.openxmlformats.org/officeDocument/2006/relationships/hyperlink" Target="http://wikimapia.org/7695594/Cleveland-Clinic-Lou-Ruvo-Center-for-Brain-Health#/photo/3116187" TargetMode="External"/><Relationship Id="rId11" Type="http://schemas.openxmlformats.org/officeDocument/2006/relationships/hyperlink" Target="http://greatbuildings.com/buildings/Weisman_Art_Museum.html" TargetMode="External"/><Relationship Id="rId5" Type="http://schemas.openxmlformats.org/officeDocument/2006/relationships/hyperlink" Target="http://www.steelcolor.com.au/westfield-doncaster/" TargetMode="External"/><Relationship Id="rId15" Type="http://schemas.openxmlformats.org/officeDocument/2006/relationships/hyperlink" Target="http://www.archilovers.com/projects/30432/centrale-termica-teleriscaldamento-iride-energia.html" TargetMode="External"/><Relationship Id="rId10" Type="http://schemas.openxmlformats.org/officeDocument/2006/relationships/hyperlink" Target="http://archinect.com/firms/project/39353/edf-archives-center/9174600" TargetMode="External"/><Relationship Id="rId4" Type="http://schemas.openxmlformats.org/officeDocument/2006/relationships/hyperlink" Target="http://www.archiexpo.com/architecture-design-manufacturer/stainless-steel-facade-cladding-2964.html" TargetMode="External"/><Relationship Id="rId9" Type="http://schemas.openxmlformats.org/officeDocument/2006/relationships/hyperlink" Target="https://newyorkbygehry.com/" TargetMode="External"/><Relationship Id="rId14" Type="http://schemas.openxmlformats.org/officeDocument/2006/relationships/hyperlink" Target="http://pattersons.com/civic/len-lye-contemporary-art-museu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www.reseaux-artistes.fr/dossiers/beatrice-dacher/architecture-sully-2006-2010" TargetMode="External"/><Relationship Id="rId3" Type="http://schemas.openxmlformats.org/officeDocument/2006/relationships/hyperlink" Target="http://www.e-architect.co.uk/dubai/capital-gate-abu-dhabi" TargetMode="External"/><Relationship Id="rId7" Type="http://schemas.openxmlformats.org/officeDocument/2006/relationships/hyperlink" Target="http://5osa.tistory.com/entry/Cepezed-and-Ned-Kahn-Studios-Vertical-Canal-fa%C3%A7ade-Utrecht-Netherlands" TargetMode="External"/><Relationship Id="rId12" Type="http://schemas.openxmlformats.org/officeDocument/2006/relationships/hyperlink" Target="http://www.gkdmediamesh.com/blog/the_role_of_metallic_mesh_in_transforming_stadium_architecture.html" TargetMode="External"/><Relationship Id="rId2" Type="http://schemas.openxmlformats.org/officeDocument/2006/relationships/hyperlink" Target="http://www.dailymail.co.uk/travel/article-1284591/Abu-Dhabi-Capital-Gate-skyscraper-leans-times-Tower-Pisa.html" TargetMode="External"/><Relationship Id="rId1" Type="http://schemas.openxmlformats.org/officeDocument/2006/relationships/slideLayout" Target="../slideLayouts/slideLayout11.xml"/><Relationship Id="rId6" Type="http://schemas.openxmlformats.org/officeDocument/2006/relationships/hyperlink" Target="http://issuu.com/hda_paris/docs/hda_2011_references_web_issu" TargetMode="External"/><Relationship Id="rId11" Type="http://schemas.openxmlformats.org/officeDocument/2006/relationships/hyperlink" Target="http://www.dezeen.com/2007/08/20/boiler-suit-by-thomas-heatherwick" TargetMode="External"/><Relationship Id="rId5" Type="http://schemas.openxmlformats.org/officeDocument/2006/relationships/hyperlink" Target="https://www.parisinfo.com/musee-monument-paris/71198/La-Geode" TargetMode="External"/><Relationship Id="rId10" Type="http://schemas.openxmlformats.org/officeDocument/2006/relationships/hyperlink" Target="http://www.marneetgondoire.fr/le-parc/les-espaces-1705.html" TargetMode="External"/><Relationship Id="rId4" Type="http://schemas.openxmlformats.org/officeDocument/2006/relationships/hyperlink" Target="http://hda-paris.com/" TargetMode="External"/><Relationship Id="rId9" Type="http://schemas.openxmlformats.org/officeDocument/2006/relationships/hyperlink" Target="http://www.marneetgondoire.fr/les-albums-photos/album-photos-490/le-chateau-de-rentilly-renaissance-en-2013-230.html?cHash=d2d475c49fe75ee015495efb35c0446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hyperlink" Target="http://www.worldstainless.org/Files/issf/non-image-files/PDF/Euro_Inox/VertGardens_IT.pdf" TargetMode="External"/><Relationship Id="rId7" Type="http://schemas.openxmlformats.org/officeDocument/2006/relationships/hyperlink" Target="http://www.architectureartdesigns.com/30-incredible-green-walls/" TargetMode="External"/><Relationship Id="rId2" Type="http://schemas.openxmlformats.org/officeDocument/2006/relationships/notesSlide" Target="../notesSlides/notesSlide23.xml"/><Relationship Id="rId1" Type="http://schemas.openxmlformats.org/officeDocument/2006/relationships/slideLayout" Target="../slideLayouts/slideLayout20.xml"/><Relationship Id="rId6" Type="http://schemas.openxmlformats.org/officeDocument/2006/relationships/hyperlink" Target="http://drum.lib.umd.edu/bitstream/1903/11291/1/Price_umd_0117N_11876.pdf" TargetMode="External"/><Relationship Id="rId5" Type="http://schemas.openxmlformats.org/officeDocument/2006/relationships/hyperlink" Target="http://www.jakob.co.uk/information/image-galleries/greenwall-systems-gallery/large-scale-greenwall-systems.html" TargetMode="External"/><Relationship Id="rId4" Type="http://schemas.openxmlformats.org/officeDocument/2006/relationships/hyperlink" Target="http://www.ronstantensilearch.com/melbourne-city-council-chambers-northern-green-facad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9.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9.xml"/><Relationship Id="rId1" Type="http://schemas.openxmlformats.org/officeDocument/2006/relationships/vmlDrawing" Target="../drawings/vmlDrawing1.vml"/><Relationship Id="rId4" Type="http://schemas.openxmlformats.org/officeDocument/2006/relationships/image" Target="../media/image38.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33.xml"/><Relationship Id="rId5" Type="http://schemas.openxmlformats.org/officeDocument/2006/relationships/image" Target="../media/image43.jpe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35.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8" Type="http://schemas.openxmlformats.org/officeDocument/2006/relationships/hyperlink" Target="http://www.constructalia.com/english/publications/technical_guides/eurofer_ecodesign_package_stainless_steel_roofing_systems" TargetMode="External"/><Relationship Id="rId13" Type="http://schemas.openxmlformats.org/officeDocument/2006/relationships/hyperlink" Target="https://www.rigidized.com/exteriorscmt.php" TargetMode="External"/><Relationship Id="rId18" Type="http://schemas.openxmlformats.org/officeDocument/2006/relationships/hyperlink" Target="http://www.cambridgearchitectural.com/" TargetMode="External"/><Relationship Id="rId3" Type="http://schemas.openxmlformats.org/officeDocument/2006/relationships/hyperlink" Target="https://www.worldstainless.org/Files/issf/non-image-files/PDF/Euro_Inox/Roofing_EN.pdf" TargetMode="External"/><Relationship Id="rId7" Type="http://schemas.openxmlformats.org/officeDocument/2006/relationships/hyperlink" Target="http://www.metalresources.net/index.php?option=com_content&amp;view=article&amp;id=318:sam-houston-state-university-refurbishes-austin-hall&amp;catid=1:latest-news-a-press&amp;Itemid=192" TargetMode="External"/><Relationship Id="rId12" Type="http://schemas.openxmlformats.org/officeDocument/2006/relationships/hyperlink" Target="http://www.hok.com/design/service/engineering/hamad-international-airport/" TargetMode="External"/><Relationship Id="rId17" Type="http://schemas.openxmlformats.org/officeDocument/2006/relationships/hyperlink" Target="http://www.rigidized.com/saveenergy.php" TargetMode="External"/><Relationship Id="rId2" Type="http://schemas.openxmlformats.org/officeDocument/2006/relationships/notesSlide" Target="../notesSlides/notesSlide28.xml"/><Relationship Id="rId16" Type="http://schemas.openxmlformats.org/officeDocument/2006/relationships/hyperlink" Target="http://www.constructalia.com/repository/transfer/en/01921518ENLACE_PDF.pdf" TargetMode="External"/><Relationship Id="rId1" Type="http://schemas.openxmlformats.org/officeDocument/2006/relationships/slideLayout" Target="../slideLayouts/slideLayout29.xml"/><Relationship Id="rId6" Type="http://schemas.openxmlformats.org/officeDocument/2006/relationships/hyperlink" Target="http://www.bssa.org.uk/cms/File/The%20Growing%20Market%20for%20Stainless%20Steel%20Roofing.pdf" TargetMode="External"/><Relationship Id="rId11" Type="http://schemas.openxmlformats.org/officeDocument/2006/relationships/hyperlink" Target="http://www.fosterandpartners.com/projects/uae-pavilion-shanghai-expo-2010/" TargetMode="External"/><Relationship Id="rId5" Type="http://schemas.openxmlformats.org/officeDocument/2006/relationships/hyperlink" Target="https://youtu.be/ZQledV2QFRY" TargetMode="External"/><Relationship Id="rId15" Type="http://schemas.openxmlformats.org/officeDocument/2006/relationships/hyperlink" Target="http://www.wbdg.org/resources/cool-metal-roofing" TargetMode="External"/><Relationship Id="rId10" Type="http://schemas.openxmlformats.org/officeDocument/2006/relationships/hyperlink" Target="http://www.architectureweek.com/2003/1022/design_1-3.html" TargetMode="External"/><Relationship Id="rId4" Type="http://schemas.openxmlformats.org/officeDocument/2006/relationships/hyperlink" Target="http://ssina.com/download_a_file/roofing.pdf" TargetMode="External"/><Relationship Id="rId9" Type="http://schemas.openxmlformats.org/officeDocument/2006/relationships/hyperlink" Target="https://www.worldstainless.org/Files/issf/non-image-files/PDF/Structural/Parliament_Library_Building_Domes.pdf" TargetMode="External"/><Relationship Id="rId14" Type="http://schemas.openxmlformats.org/officeDocument/2006/relationships/hyperlink" Target="http://www.stainlessindia.org/UploadPdf/Dec%202011%20wshop%20Part-I.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4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44.xml"/><Relationship Id="rId4" Type="http://schemas.openxmlformats.org/officeDocument/2006/relationships/image" Target="../media/image60.jpeg"/></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2.xml"/><Relationship Id="rId1" Type="http://schemas.openxmlformats.org/officeDocument/2006/relationships/slideLayout" Target="../slideLayouts/slideLayout44.xml"/><Relationship Id="rId4" Type="http://schemas.openxmlformats.org/officeDocument/2006/relationships/image" Target="../media/image62.jpeg"/></Relationships>
</file>

<file path=ppt/slides/_rels/slide5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8" Type="http://schemas.openxmlformats.org/officeDocument/2006/relationships/hyperlink" Target="http://www.theinoxincolor.com/portfolio_category/decorative-mesh-projects/" TargetMode="External"/><Relationship Id="rId3" Type="http://schemas.openxmlformats.org/officeDocument/2006/relationships/hyperlink" Target="http://cambridgearchitectural.com/projects/louisiana-state-university-lsu-student-union-theater" TargetMode="External"/><Relationship Id="rId7" Type="http://schemas.openxmlformats.org/officeDocument/2006/relationships/hyperlink" Target="http://www.archilovers.com/projects/58425/mosteiro-da-batalha.html" TargetMode="External"/><Relationship Id="rId2" Type="http://schemas.openxmlformats.org/officeDocument/2006/relationships/hyperlink" Target="http://www.seoic.com/cable_railing.htm" TargetMode="External"/><Relationship Id="rId1" Type="http://schemas.openxmlformats.org/officeDocument/2006/relationships/slideLayout" Target="../slideLayouts/slideLayout38.xml"/><Relationship Id="rId6" Type="http://schemas.openxmlformats.org/officeDocument/2006/relationships/hyperlink" Target="http://www.cedinox.es/" TargetMode="External"/><Relationship Id="rId5" Type="http://schemas.openxmlformats.org/officeDocument/2006/relationships/hyperlink" Target="http://www.uginox.com/fr/node/180" TargetMode="External"/><Relationship Id="rId4" Type="http://schemas.openxmlformats.org/officeDocument/2006/relationships/hyperlink" Target="http://www.twentinox.com/projects/item/36/Transparent+stainless+steel+curtain+panels" TargetMode="External"/><Relationship Id="rId9" Type="http://schemas.openxmlformats.org/officeDocument/2006/relationships/hyperlink" Target="http://www.coop-himmelblau.at/architecture/projects/museum-of-contemporary-art-planning-exhibition"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51.xml"/><Relationship Id="rId6" Type="http://schemas.openxmlformats.org/officeDocument/2006/relationships/image" Target="../media/image67.png"/><Relationship Id="rId5" Type="http://schemas.openxmlformats.org/officeDocument/2006/relationships/image" Target="../media/image66.jpeg"/><Relationship Id="rId4" Type="http://schemas.openxmlformats.org/officeDocument/2006/relationships/image" Target="../media/image65.png"/></Relationships>
</file>

<file path=ppt/slides/_rels/slide5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3" Type="http://schemas.openxmlformats.org/officeDocument/2006/relationships/hyperlink" Target="http://www.worldstainless.org/Files/issf/non-image-files/PDF/Euro_Inox/PressFittingSystems_IT.pdf" TargetMode="External"/><Relationship Id="rId7" Type="http://schemas.openxmlformats.org/officeDocument/2006/relationships/hyperlink" Target="https://www.grohe.de/de_de/badezimmer.html"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6" Type="http://schemas.openxmlformats.org/officeDocument/2006/relationships/hyperlink" Target="http://www.bssa.org.uk/cms/File/BSSA%20PLUMBING%20P.1-4.pdf" TargetMode="External"/><Relationship Id="rId5" Type="http://schemas.openxmlformats.org/officeDocument/2006/relationships/hyperlink" Target="https://nickelinstitute.org/library/?opt_perpage=20&amp;opt_layout=grid&amp;searchTerm=pipes%20for%20buildings&amp;page=1" TargetMode="External"/><Relationship Id="rId4" Type="http://schemas.openxmlformats.org/officeDocument/2006/relationships/hyperlink" Target="http://www.nickelinstitute.org/~/media/Files/TechnicalLiterature/StainlessSteelPlumbing-color-EN_11019_.ashx"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60.xml"/><Relationship Id="rId4" Type="http://schemas.openxmlformats.org/officeDocument/2006/relationships/image" Target="../media/image71.jpeg"/></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62.xml.rels><?xml version="1.0" encoding="UTF-8" standalone="yes"?>
<Relationships xmlns="http://schemas.openxmlformats.org/package/2006/relationships"><Relationship Id="rId3" Type="http://schemas.openxmlformats.org/officeDocument/2006/relationships/hyperlink" Target="https://www.forms-surfaces.com/elevator-ceilings" TargetMode="External"/><Relationship Id="rId2" Type="http://schemas.openxmlformats.org/officeDocument/2006/relationships/notesSlide" Target="../notesSlides/notesSlide37.xml"/><Relationship Id="rId1" Type="http://schemas.openxmlformats.org/officeDocument/2006/relationships/slideLayout" Target="../slideLayouts/slideLayout56.xml"/><Relationship Id="rId6" Type="http://schemas.openxmlformats.org/officeDocument/2006/relationships/hyperlink" Target="http://www.cabworks.com/" TargetMode="External"/><Relationship Id="rId5" Type="http://schemas.openxmlformats.org/officeDocument/2006/relationships/hyperlink" Target="http://cambridgearchitectural.com/projects/ft-lauderdale-hollywood-international-airport-rental-car-center" TargetMode="External"/><Relationship Id="rId4" Type="http://schemas.openxmlformats.org/officeDocument/2006/relationships/hyperlink" Target="http://commons.wikimedia.org/wiki/File:Metro_bruxelles_laufband.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6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69.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8.xml"/><Relationship Id="rId1" Type="http://schemas.openxmlformats.org/officeDocument/2006/relationships/slideLayout" Target="../slideLayouts/slideLayout69.xml"/><Relationship Id="rId5" Type="http://schemas.openxmlformats.org/officeDocument/2006/relationships/image" Target="../media/image79.jpeg"/><Relationship Id="rId4" Type="http://schemas.openxmlformats.org/officeDocument/2006/relationships/image" Target="../media/image78.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6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4.xml"/><Relationship Id="rId5" Type="http://schemas.openxmlformats.org/officeDocument/2006/relationships/image" Target="../media/image83.png"/><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4.xml"/><Relationship Id="rId5" Type="http://schemas.openxmlformats.org/officeDocument/2006/relationships/image" Target="../media/image87.png"/><Relationship Id="rId4" Type="http://schemas.openxmlformats.org/officeDocument/2006/relationships/image" Target="../media/image8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4.xml"/><Relationship Id="rId5" Type="http://schemas.openxmlformats.org/officeDocument/2006/relationships/image" Target="../media/image91.jpeg"/><Relationship Id="rId4" Type="http://schemas.openxmlformats.org/officeDocument/2006/relationships/image" Target="../media/image90.png"/></Relationships>
</file>

<file path=ppt/slides/_rels/slide71.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image" Target="../media/image92.jpeg"/><Relationship Id="rId1" Type="http://schemas.openxmlformats.org/officeDocument/2006/relationships/slideLayout" Target="../slideLayouts/slideLayout78.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72.xml.rels><?xml version="1.0" encoding="UTF-8" standalone="yes"?>
<Relationships xmlns="http://schemas.openxmlformats.org/package/2006/relationships"><Relationship Id="rId3" Type="http://schemas.openxmlformats.org/officeDocument/2006/relationships/hyperlink" Target="https://extranet.worldstainless.org/applications/architecture-building-and-construction-applications/street-furniture/" TargetMode="External"/><Relationship Id="rId2" Type="http://schemas.openxmlformats.org/officeDocument/2006/relationships/notesSlide" Target="../notesSlides/notesSlide40.xml"/><Relationship Id="rId1" Type="http://schemas.openxmlformats.org/officeDocument/2006/relationships/slideLayout" Target="../slideLayouts/slideLayout74.xml"/><Relationship Id="rId5" Type="http://schemas.openxmlformats.org/officeDocument/2006/relationships/hyperlink" Target="http://listraveltips.com/wellington-street-art-stainless-steel-braille-sculpture/" TargetMode="External"/><Relationship Id="rId4" Type="http://schemas.openxmlformats.org/officeDocument/2006/relationships/hyperlink" Target="http://norcor.free.fr/piazza_superbe_inox.jpg"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83.xml"/></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1.xml"/><Relationship Id="rId1" Type="http://schemas.openxmlformats.org/officeDocument/2006/relationships/slideLayout" Target="../slideLayouts/slideLayout89.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png"/><Relationship Id="rId1" Type="http://schemas.openxmlformats.org/officeDocument/2006/relationships/slideLayout" Target="../slideLayouts/slideLayout89.xml"/></Relationships>
</file>

<file path=ppt/slides/_rels/slide77.xml.rels><?xml version="1.0" encoding="UTF-8" standalone="yes"?>
<Relationships xmlns="http://schemas.openxmlformats.org/package/2006/relationships"><Relationship Id="rId3" Type="http://schemas.openxmlformats.org/officeDocument/2006/relationships/hyperlink" Target="http://www.worldstainless.org/Files/issf/non-image-files/PDF/Euro_Inox/New_meets_Old_EN.pdf" TargetMode="External"/><Relationship Id="rId2" Type="http://schemas.openxmlformats.org/officeDocument/2006/relationships/notesSlide" Target="../notesSlides/notesSlide42.xml"/><Relationship Id="rId1" Type="http://schemas.openxmlformats.org/officeDocument/2006/relationships/slideLayout" Target="../slideLayouts/slideLayout8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96.xml"/><Relationship Id="rId5" Type="http://schemas.openxmlformats.org/officeDocument/2006/relationships/image" Target="../media/image109.jpe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98.xml"/></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98.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98.xml"/></Relationships>
</file>

<file path=ppt/slides/_rels/slide83.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3.xml"/><Relationship Id="rId1" Type="http://schemas.openxmlformats.org/officeDocument/2006/relationships/slideLayout" Target="../slideLayouts/slideLayout98.xml"/></Relationships>
</file>

<file path=ppt/slides/_rels/slide84.xml.rels><?xml version="1.0" encoding="UTF-8" standalone="yes"?>
<Relationships xmlns="http://schemas.openxmlformats.org/package/2006/relationships"><Relationship Id="rId8" Type="http://schemas.openxmlformats.org/officeDocument/2006/relationships/hyperlink" Target="http://www.copa2014.gov.br/en/noticia/see-details-castelaos-architecture-project" TargetMode="External"/><Relationship Id="rId3" Type="http://schemas.openxmlformats.org/officeDocument/2006/relationships/hyperlink" Target="http://www.assda.asn.au/blog/223-stainless-welcome-for-sports-fans" TargetMode="External"/><Relationship Id="rId7" Type="http://schemas.openxmlformats.org/officeDocument/2006/relationships/hyperlink" Target="http://www.vigliecca.com.br/en/projects/castelao-arena#gallery;%20" TargetMode="External"/><Relationship Id="rId2" Type="http://schemas.openxmlformats.org/officeDocument/2006/relationships/hyperlink" Target="http://www.cmf.co.uk/products/products.asp?id=92&amp;product_id=4" TargetMode="External"/><Relationship Id="rId1" Type="http://schemas.openxmlformats.org/officeDocument/2006/relationships/slideLayout" Target="../slideLayouts/slideLayout92.xml"/><Relationship Id="rId6" Type="http://schemas.openxmlformats.org/officeDocument/2006/relationships/hyperlink" Target="http://www.architectsjournal.co.uk/specification/product-anatomy/gkd-yamuna-stadium-in-delhi-shines-with-stainless-steel-mesh-faade/8632271.article" TargetMode="External"/><Relationship Id="rId5" Type="http://schemas.openxmlformats.org/officeDocument/2006/relationships/hyperlink" Target="https://gkd-india.com/metalfabrics/yamuna-sports-stadium" TargetMode="External"/><Relationship Id="rId10" Type="http://schemas.openxmlformats.org/officeDocument/2006/relationships/hyperlink" Target="https://www.osram.com/ls/projects/grand-stade-lille/index.jsp" TargetMode="External"/><Relationship Id="rId4" Type="http://schemas.openxmlformats.org/officeDocument/2006/relationships/hyperlink" Target="http://www.controlledaccess.com/" TargetMode="External"/><Relationship Id="rId9" Type="http://schemas.openxmlformats.org/officeDocument/2006/relationships/hyperlink" Target="http://edorocha.com.br/portfolio/allianz-parque/"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0.xml"/></Relationships>
</file>

<file path=ppt/slides/_rels/slide8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4.xml"/><Relationship Id="rId1" Type="http://schemas.openxmlformats.org/officeDocument/2006/relationships/slideLayout" Target="../slideLayouts/slideLayout105.xml"/><Relationship Id="rId5" Type="http://schemas.openxmlformats.org/officeDocument/2006/relationships/image" Target="../media/image116.png"/><Relationship Id="rId4" Type="http://schemas.openxmlformats.org/officeDocument/2006/relationships/image" Target="../media/image115.png"/></Relationships>
</file>

<file path=ppt/slides/_rels/slide8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07.xml"/></Relationships>
</file>

<file path=ppt/slides/_rels/slide88.xml.rels><?xml version="1.0" encoding="UTF-8" standalone="yes"?>
<Relationships xmlns="http://schemas.openxmlformats.org/package/2006/relationships"><Relationship Id="rId3" Type="http://schemas.openxmlformats.org/officeDocument/2006/relationships/hyperlink" Target="http://www.imoa.info/molybdenum-uses/molybdenum-grade-stainless-steels/architecture/french-pool-liner-article.php" TargetMode="External"/><Relationship Id="rId2" Type="http://schemas.openxmlformats.org/officeDocument/2006/relationships/notesSlide" Target="../notesSlides/notesSlide45.xml"/><Relationship Id="rId1" Type="http://schemas.openxmlformats.org/officeDocument/2006/relationships/slideLayout" Target="../slideLayouts/slideLayout101.xml"/><Relationship Id="rId5" Type="http://schemas.openxmlformats.org/officeDocument/2006/relationships/hyperlink" Target="http://www.awt-eisleben.de/en/swimming-pools-136.html" TargetMode="External"/><Relationship Id="rId4" Type="http://schemas.openxmlformats.org/officeDocument/2006/relationships/hyperlink" Target="http://www.constructalia.com/repository/transfer/fr/02163065ENLACE_PDF.pdf"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rtlCol="0">
            <a:normAutofit fontScale="90000"/>
          </a:bodyPr>
          <a:lstStyle/>
          <a:p>
            <a:pPr eaLnBrk="1" fontAlgn="auto" hangingPunct="1">
              <a:spcAft>
                <a:spcPts val="0"/>
              </a:spcAft>
              <a:defRPr/>
            </a:pPr>
            <a:r>
              <a:rPr lang="it-IT"/>
              <a:t>Presentazione di supporto per i docenti di Architettura e Ingegneria civile</a:t>
            </a:r>
            <a:endParaRPr lang="it-IT" dirty="0"/>
          </a:p>
        </p:txBody>
      </p:sp>
      <p:sp>
        <p:nvSpPr>
          <p:cNvPr id="136194" name="Subtitle 2"/>
          <p:cNvSpPr>
            <a:spLocks noGrp="1"/>
          </p:cNvSpPr>
          <p:nvPr>
            <p:ph type="subTitle" idx="1"/>
          </p:nvPr>
        </p:nvSpPr>
        <p:spPr/>
        <p:txBody>
          <a:bodyPr/>
          <a:lstStyle/>
          <a:p>
            <a:pPr eaLnBrk="1" hangingPunct="1"/>
            <a:r>
              <a:rPr lang="it-IT" sz="4000" b="1">
                <a:solidFill>
                  <a:srgbClr val="C00000"/>
                </a:solidFill>
              </a:rPr>
              <a:t>Capitolo 02</a:t>
            </a:r>
          </a:p>
          <a:p>
            <a:pPr eaLnBrk="1" hangingPunct="1"/>
            <a:r>
              <a:rPr lang="it-IT" sz="4000" b="1">
                <a:solidFill>
                  <a:srgbClr val="C00000"/>
                </a:solidFill>
              </a:rPr>
              <a:t>Applicazioni</a:t>
            </a:r>
          </a:p>
        </p:txBody>
      </p:sp>
      <p:sp>
        <p:nvSpPr>
          <p:cNvPr id="136195"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A3A18CE-16A6-4425-BD7A-CF3B0C331C95}" type="slidenum">
              <a:rPr lang="fr-BE">
                <a:cs typeface="Arial" charset="0"/>
              </a:rPr>
              <a:pPr fontAlgn="base">
                <a:spcBef>
                  <a:spcPct val="0"/>
                </a:spcBef>
                <a:spcAft>
                  <a:spcPct val="0"/>
                </a:spcAft>
                <a:defRPr/>
              </a:pPr>
              <a:t>1</a:t>
            </a:fld>
            <a:endParaRPr lang="it-IT">
              <a:cs typeface="Arial"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263" y="5153025"/>
            <a:ext cx="7215187" cy="566738"/>
          </a:xfrm>
        </p:spPr>
        <p:txBody>
          <a:bodyPr rtlCol="0">
            <a:normAutofit fontScale="90000"/>
          </a:bodyPr>
          <a:lstStyle/>
          <a:p>
            <a:pPr eaLnBrk="1" fontAlgn="auto" hangingPunct="1">
              <a:spcAft>
                <a:spcPts val="0"/>
              </a:spcAft>
              <a:defRPr/>
            </a:pPr>
            <a:r>
              <a:rPr lang="it-IT"/>
              <a:t>Sede centrale della Delhi Metro Rail Corporation, India</a:t>
            </a:r>
            <a:br/>
            <a:r>
              <a:rPr lang="it-IT"/>
              <a:t>Architetto: Raj Rewal &amp; Associates</a:t>
            </a:r>
            <a:r>
              <a:rPr lang="it-IT" baseline="50000" dirty="0"/>
              <a:t>12</a:t>
            </a:r>
          </a:p>
        </p:txBody>
      </p:sp>
      <p:sp>
        <p:nvSpPr>
          <p:cNvPr id="152578" name="Text Placeholder 4"/>
          <p:cNvSpPr>
            <a:spLocks noGrp="1"/>
          </p:cNvSpPr>
          <p:nvPr>
            <p:ph type="body" sz="half" idx="2"/>
          </p:nvPr>
        </p:nvSpPr>
        <p:spPr>
          <a:xfrm>
            <a:off x="957263" y="5719763"/>
            <a:ext cx="7215187" cy="804862"/>
          </a:xfrm>
        </p:spPr>
        <p:txBody>
          <a:bodyPr/>
          <a:lstStyle/>
          <a:p>
            <a:pPr algn="just" eaLnBrk="1" hangingPunct="1"/>
            <a:r>
              <a:rPr lang="it-IT"/>
              <a:t>Lo studio di architetti Raj Rewal &amp; Associates ha progettato il rivestimento in acciaio inossidabile per l'edificio di Nuova Dehli, abbinando travi tubulari in acciaio inossidabile a pannelli in acciaio inossidabile interposti a pannelli di vetro temperato.</a:t>
            </a:r>
          </a:p>
        </p:txBody>
      </p:sp>
      <p:sp>
        <p:nvSpPr>
          <p:cNvPr id="152579" name="AutoShape 2" descr="http://www.pattersons.com/mobile/images/ipad/projects/len-lye-centre/1.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15258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7263" y="211138"/>
            <a:ext cx="7215187" cy="4802187"/>
          </a:xfrm>
          <a:prstGeom prst="rect">
            <a:avLst/>
          </a:prstGeom>
          <a:noFill/>
          <a:ln w="9525">
            <a:solidFill>
              <a:schemeClr val="tx1"/>
            </a:solidFill>
            <a:miter lim="800000"/>
            <a:headEnd/>
            <a:tailEnd/>
          </a:ln>
        </p:spPr>
      </p:pic>
      <p:sp>
        <p:nvSpPr>
          <p:cNvPr id="152581"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7F0F51DC-AF2A-48C4-8FE6-DD05400C48DF}" type="slidenum">
              <a:rPr lang="fr-BE">
                <a:cs typeface="Arial" charset="0"/>
              </a:rPr>
              <a:pPr fontAlgn="base">
                <a:spcBef>
                  <a:spcPct val="0"/>
                </a:spcBef>
                <a:spcAft>
                  <a:spcPct val="0"/>
                </a:spcAft>
                <a:defRPr/>
              </a:pPr>
              <a:t>10</a:t>
            </a:fld>
            <a:endParaRPr lang="it-IT">
              <a:cs typeface="Arial"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8088" y="4800600"/>
            <a:ext cx="6727825" cy="566738"/>
          </a:xfrm>
        </p:spPr>
        <p:txBody>
          <a:bodyPr rtlCol="0">
            <a:normAutofit fontScale="90000"/>
          </a:bodyPr>
          <a:lstStyle/>
          <a:p>
            <a:pPr eaLnBrk="1" fontAlgn="auto" hangingPunct="1">
              <a:spcAft>
                <a:spcPts val="0"/>
              </a:spcAft>
              <a:defRPr/>
            </a:pPr>
            <a:r>
              <a:rPr lang="it-IT"/>
              <a:t>Centrale di teleriscaldamento, Torino, Italia</a:t>
            </a:r>
            <a:br/>
            <a:r>
              <a:rPr lang="it-IT"/>
              <a:t>Architetto: JP Buffi</a:t>
            </a:r>
            <a:r>
              <a:rPr lang="it-IT" baseline="50000" dirty="0"/>
              <a:t>13</a:t>
            </a:r>
          </a:p>
        </p:txBody>
      </p:sp>
      <p:sp>
        <p:nvSpPr>
          <p:cNvPr id="154626" name="Text Placeholder 5"/>
          <p:cNvSpPr>
            <a:spLocks noGrp="1"/>
          </p:cNvSpPr>
          <p:nvPr>
            <p:ph type="body" sz="half" idx="2"/>
          </p:nvPr>
        </p:nvSpPr>
        <p:spPr>
          <a:xfrm>
            <a:off x="1208088" y="5367338"/>
            <a:ext cx="6727825" cy="804862"/>
          </a:xfrm>
        </p:spPr>
        <p:txBody>
          <a:bodyPr/>
          <a:lstStyle/>
          <a:p>
            <a:pPr algn="just" eaLnBrk="1" hangingPunct="1"/>
            <a:r>
              <a:rPr lang="it-IT"/>
              <a:t>La centrale di teleriscaldamento è stata rivestita con schermi curvi.</a:t>
            </a:r>
          </a:p>
          <a:p>
            <a:pPr algn="just" eaLnBrk="1" hangingPunct="1"/>
            <a:r>
              <a:rPr lang="it-IT"/>
              <a:t>Le strisce in acciaio inossidabile color rame sono progettate per permettere aperture per uno sguardo nella centrale.</a:t>
            </a:r>
          </a:p>
        </p:txBody>
      </p:sp>
      <p:sp>
        <p:nvSpPr>
          <p:cNvPr id="154627"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746D3C2-8C1C-4174-8CF1-59A37BA66021}" type="slidenum">
              <a:rPr lang="fr-BE">
                <a:cs typeface="Arial" charset="0"/>
              </a:rPr>
              <a:pPr fontAlgn="base">
                <a:spcBef>
                  <a:spcPct val="0"/>
                </a:spcBef>
                <a:spcAft>
                  <a:spcPct val="0"/>
                </a:spcAft>
                <a:defRPr/>
              </a:pPr>
              <a:t>11</a:t>
            </a:fld>
            <a:endParaRPr lang="it-IT">
              <a:cs typeface="Arial" charset="0"/>
            </a:endParaRPr>
          </a:p>
        </p:txBody>
      </p:sp>
      <p:pic>
        <p:nvPicPr>
          <p:cNvPr id="15462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8088" y="549275"/>
            <a:ext cx="6727825" cy="4202113"/>
          </a:xfrm>
          <a:prstGeom prst="rect">
            <a:avLst/>
          </a:prstGeom>
          <a:noFill/>
          <a:ln w="9525">
            <a:solidFill>
              <a:schemeClr val="tx1"/>
            </a:solid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43438" y="3425825"/>
            <a:ext cx="4105275" cy="566738"/>
          </a:xfrm>
        </p:spPr>
        <p:txBody>
          <a:bodyPr rtlCol="0">
            <a:normAutofit fontScale="90000"/>
          </a:bodyPr>
          <a:lstStyle/>
          <a:p>
            <a:pPr eaLnBrk="1" fontAlgn="auto" hangingPunct="1">
              <a:spcAft>
                <a:spcPts val="0"/>
              </a:spcAft>
              <a:defRPr/>
            </a:pPr>
            <a:r>
              <a:rPr lang="it-IT" dirty="0"/>
              <a:t>Capital gate Tower (2010), Abu Dhabi</a:t>
            </a:r>
            <a:br>
              <a:rPr dirty="0"/>
            </a:br>
            <a:r>
              <a:rPr lang="it-IT" dirty="0"/>
              <a:t>RMJM, Architects</a:t>
            </a:r>
            <a:r>
              <a:rPr lang="it-IT" baseline="50000" dirty="0"/>
              <a:t>14-16</a:t>
            </a:r>
          </a:p>
        </p:txBody>
      </p:sp>
      <p:sp>
        <p:nvSpPr>
          <p:cNvPr id="156674" name="Text Placeholder 7"/>
          <p:cNvSpPr>
            <a:spLocks noGrp="1"/>
          </p:cNvSpPr>
          <p:nvPr>
            <p:ph type="body" sz="half" idx="2"/>
          </p:nvPr>
        </p:nvSpPr>
        <p:spPr>
          <a:xfrm>
            <a:off x="4643438" y="3992563"/>
            <a:ext cx="4105275" cy="2100262"/>
          </a:xfrm>
        </p:spPr>
        <p:txBody>
          <a:bodyPr/>
          <a:lstStyle/>
          <a:p>
            <a:pPr algn="just" eaLnBrk="1" hangingPunct="1"/>
            <a:r>
              <a:rPr lang="it-IT"/>
              <a:t>Il caratteristico ‘scivolo’ in acciaio inossidabile, che scende dal 19</a:t>
            </a:r>
            <a:r>
              <a:rPr lang="it-IT" baseline="30000"/>
              <a:t>o</a:t>
            </a:r>
            <a:r>
              <a:rPr lang="it-IT"/>
              <a:t> piano, è un elemento di design e un dispositivo di ombreggiatura che elimina il 30 per cento del calore solare prima che raggiunga l'edificio Capital Gate. Lo scivolo avvolge anche l'edificio verso sud per proteggere il più possibile la torre dalla luce diretta del sole.</a:t>
            </a:r>
          </a:p>
          <a:p>
            <a:pPr algn="just" eaLnBrk="1" hangingPunct="1"/>
            <a:r>
              <a:rPr lang="it-IT"/>
              <a:t>Lo ‘scivolo’ è fatto di 580 pannelli per un totale di ~5.000 m</a:t>
            </a:r>
            <a:r>
              <a:rPr lang="it-IT" baseline="30000"/>
              <a:t>2</a:t>
            </a:r>
            <a:r>
              <a:rPr lang="it-IT"/>
              <a:t> di griglia di acciaio inossidabile</a:t>
            </a:r>
          </a:p>
        </p:txBody>
      </p:sp>
      <p:sp>
        <p:nvSpPr>
          <p:cNvPr id="156675" name="Espace réservé du numéro de diapositive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D1A6E85-B672-4F4A-874B-838F0FFD94E1}" type="slidenum">
              <a:rPr lang="fr-BE">
                <a:cs typeface="Arial" charset="0"/>
              </a:rPr>
              <a:pPr fontAlgn="base">
                <a:spcBef>
                  <a:spcPct val="0"/>
                </a:spcBef>
                <a:spcAft>
                  <a:spcPct val="0"/>
                </a:spcAft>
                <a:defRPr/>
              </a:pPr>
              <a:t>12</a:t>
            </a:fld>
            <a:endParaRPr lang="it-IT">
              <a:cs typeface="Arial" charset="0"/>
            </a:endParaRPr>
          </a:p>
        </p:txBody>
      </p:sp>
      <p:pic>
        <p:nvPicPr>
          <p:cNvPr id="156676" name="Imag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81525" cy="6851650"/>
          </a:xfrm>
          <a:prstGeom prst="rect">
            <a:avLst/>
          </a:prstGeom>
          <a:noFill/>
          <a:ln w="9525">
            <a:solidFill>
              <a:schemeClr val="tx1"/>
            </a:solid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1"/>
          <p:cNvSpPr>
            <a:spLocks noGrp="1"/>
          </p:cNvSpPr>
          <p:nvPr>
            <p:ph type="title"/>
          </p:nvPr>
        </p:nvSpPr>
        <p:spPr>
          <a:xfrm>
            <a:off x="1252538" y="5454650"/>
            <a:ext cx="6638925" cy="566738"/>
          </a:xfrm>
        </p:spPr>
        <p:txBody>
          <a:bodyPr/>
          <a:lstStyle/>
          <a:p>
            <a:pPr eaLnBrk="1" hangingPunct="1"/>
            <a:r>
              <a:rPr lang="it-IT" dirty="0"/>
              <a:t>Facciata di vetro</a:t>
            </a:r>
            <a:r>
              <a:rPr lang="it-IT" baseline="50000" dirty="0"/>
              <a:t>17</a:t>
            </a:r>
          </a:p>
        </p:txBody>
      </p:sp>
      <p:sp>
        <p:nvSpPr>
          <p:cNvPr id="158722" name="Text Placeholder 10"/>
          <p:cNvSpPr>
            <a:spLocks noGrp="1"/>
          </p:cNvSpPr>
          <p:nvPr>
            <p:ph type="body" sz="half" idx="2"/>
          </p:nvPr>
        </p:nvSpPr>
        <p:spPr>
          <a:xfrm>
            <a:off x="1252538" y="6008688"/>
            <a:ext cx="6638925" cy="804862"/>
          </a:xfrm>
        </p:spPr>
        <p:txBody>
          <a:bodyPr/>
          <a:lstStyle/>
          <a:p>
            <a:pPr algn="just" eaLnBrk="1" hangingPunct="1"/>
            <a:r>
              <a:rPr lang="it-IT"/>
              <a:t>Una ragnatela di tiranti in acciaio inossidabile collegate da nodi sostiene la facciata di vetro, massimizzando l'area di luce, compresi gli angoli</a:t>
            </a:r>
          </a:p>
          <a:p>
            <a:pPr eaLnBrk="1" hangingPunct="1"/>
            <a:endParaRPr lang="it-IT"/>
          </a:p>
        </p:txBody>
      </p:sp>
      <p:sp>
        <p:nvSpPr>
          <p:cNvPr id="158723"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C6FC16F-FD3D-4353-B2FE-358EBEB8194E}" type="slidenum">
              <a:rPr lang="fr-BE">
                <a:cs typeface="Arial" charset="0"/>
              </a:rPr>
              <a:pPr fontAlgn="base">
                <a:spcBef>
                  <a:spcPct val="0"/>
                </a:spcBef>
                <a:spcAft>
                  <a:spcPct val="0"/>
                </a:spcAft>
                <a:defRPr/>
              </a:pPr>
              <a:t>13</a:t>
            </a:fld>
            <a:endParaRPr lang="it-IT">
              <a:cs typeface="Arial" charset="0"/>
            </a:endParaRPr>
          </a:p>
        </p:txBody>
      </p:sp>
      <p:pic>
        <p:nvPicPr>
          <p:cNvPr id="15872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52538" y="476250"/>
            <a:ext cx="6638925" cy="4968875"/>
          </a:xfrm>
          <a:prstGeom prst="rect">
            <a:avLst/>
          </a:prstGeom>
          <a:noFill/>
          <a:ln w="9525">
            <a:solidFill>
              <a:schemeClr val="tx1"/>
            </a:solidFill>
            <a:miter lim="800000"/>
            <a:headEnd/>
            <a:tailEnd/>
          </a:ln>
        </p:spPr>
      </p:pic>
      <p:pic>
        <p:nvPicPr>
          <p:cNvPr id="15872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40413" y="3903663"/>
            <a:ext cx="2051050" cy="1541462"/>
          </a:xfrm>
          <a:prstGeom prst="rect">
            <a:avLst/>
          </a:prstGeom>
          <a:noFill/>
          <a:ln w="9525">
            <a:solidFill>
              <a:schemeClr val="tx1"/>
            </a:solid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Title 1"/>
          <p:cNvSpPr>
            <a:spLocks noGrp="1"/>
          </p:cNvSpPr>
          <p:nvPr>
            <p:ph type="title"/>
          </p:nvPr>
        </p:nvSpPr>
        <p:spPr>
          <a:xfrm>
            <a:off x="1187450" y="5229225"/>
            <a:ext cx="6769100" cy="566738"/>
          </a:xfrm>
        </p:spPr>
        <p:txBody>
          <a:bodyPr/>
          <a:lstStyle/>
          <a:p>
            <a:pPr eaLnBrk="1" hangingPunct="1"/>
            <a:r>
              <a:rPr lang="it-IT" dirty="0"/>
              <a:t>Facciata di vetro, Parigi </a:t>
            </a:r>
            <a:r>
              <a:rPr lang="it-IT" baseline="50000" dirty="0"/>
              <a:t>18</a:t>
            </a:r>
          </a:p>
        </p:txBody>
      </p:sp>
      <p:sp>
        <p:nvSpPr>
          <p:cNvPr id="6" name="Text Placeholder 5"/>
          <p:cNvSpPr>
            <a:spLocks noGrp="1"/>
          </p:cNvSpPr>
          <p:nvPr>
            <p:ph type="body" sz="half" idx="2"/>
          </p:nvPr>
        </p:nvSpPr>
        <p:spPr>
          <a:xfrm>
            <a:off x="1187450" y="5795963"/>
            <a:ext cx="6769100" cy="804862"/>
          </a:xfrm>
        </p:spPr>
        <p:txBody>
          <a:bodyPr rtlCol="0">
            <a:normAutofit fontScale="92500"/>
          </a:bodyPr>
          <a:lstStyle/>
          <a:p>
            <a:pPr eaLnBrk="1" fontAlgn="auto" hangingPunct="1">
              <a:spcAft>
                <a:spcPts val="0"/>
              </a:spcAft>
              <a:defRPr/>
            </a:pPr>
            <a:r>
              <a:rPr lang="it-IT" spc="-50" dirty="0"/>
              <a:t>La facciata di vetro è sostenuta da una struttura in acciaio inossidabile leggera ed altamente resistente</a:t>
            </a:r>
          </a:p>
          <a:p>
            <a:pPr algn="just" eaLnBrk="1" fontAlgn="auto" hangingPunct="1">
              <a:spcAft>
                <a:spcPts val="0"/>
              </a:spcAft>
              <a:defRPr/>
            </a:pPr>
            <a:r>
              <a:rPr lang="it-IT" spc="-50" dirty="0"/>
              <a:t>La sfera sullo sfondo è la «</a:t>
            </a:r>
            <a:r>
              <a:rPr lang="it-IT" spc="-50" dirty="0" err="1"/>
              <a:t>Géode</a:t>
            </a:r>
            <a:r>
              <a:rPr lang="it-IT" spc="-50" dirty="0"/>
              <a:t>», una sala cinematografica in una sfera in acciaio inossidabile unica nel suo genere, che ruota di 360° e fa parte della «</a:t>
            </a:r>
            <a:r>
              <a:rPr lang="it-IT" spc="-50" dirty="0" err="1"/>
              <a:t>Cité</a:t>
            </a:r>
            <a:r>
              <a:rPr lang="it-IT" spc="-50" dirty="0"/>
              <a:t> </a:t>
            </a:r>
            <a:r>
              <a:rPr lang="it-IT" spc="-50" dirty="0" err="1"/>
              <a:t>des</a:t>
            </a:r>
            <a:r>
              <a:rPr lang="it-IT" spc="-50" dirty="0"/>
              <a:t> </a:t>
            </a:r>
            <a:r>
              <a:rPr lang="it-IT" spc="-50" dirty="0" err="1"/>
              <a:t>Sciences</a:t>
            </a:r>
            <a:r>
              <a:rPr lang="it-IT" spc="-50" dirty="0"/>
              <a:t> et de </a:t>
            </a:r>
            <a:r>
              <a:rPr lang="it-IT" spc="-50" dirty="0" err="1"/>
              <a:t>l’industrie</a:t>
            </a:r>
            <a:r>
              <a:rPr lang="it-IT" spc="-50" dirty="0"/>
              <a:t>»</a:t>
            </a:r>
            <a:r>
              <a:rPr lang="it-IT" dirty="0"/>
              <a:t>.</a:t>
            </a:r>
          </a:p>
        </p:txBody>
      </p:sp>
      <p:sp>
        <p:nvSpPr>
          <p:cNvPr id="160771"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773F38B7-95CC-4537-B515-2427F88F8205}" type="slidenum">
              <a:rPr lang="fr-BE">
                <a:cs typeface="Arial" charset="0"/>
              </a:rPr>
              <a:pPr fontAlgn="base">
                <a:spcBef>
                  <a:spcPct val="0"/>
                </a:spcBef>
                <a:spcAft>
                  <a:spcPct val="0"/>
                </a:spcAft>
                <a:defRPr/>
              </a:pPr>
              <a:t>14</a:t>
            </a:fld>
            <a:endParaRPr lang="it-IT">
              <a:cs typeface="Arial" charset="0"/>
            </a:endParaRPr>
          </a:p>
        </p:txBody>
      </p:sp>
      <p:pic>
        <p:nvPicPr>
          <p:cNvPr id="16077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87450" y="106363"/>
            <a:ext cx="6769100" cy="5129212"/>
          </a:xfrm>
          <a:prstGeom prst="rect">
            <a:avLst/>
          </a:prstGeom>
          <a:noFill/>
          <a:ln w="9525">
            <a:solidFill>
              <a:schemeClr val="tx1"/>
            </a:solid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itle 1"/>
          <p:cNvSpPr>
            <a:spLocks noGrp="1"/>
          </p:cNvSpPr>
          <p:nvPr>
            <p:ph type="title"/>
          </p:nvPr>
        </p:nvSpPr>
        <p:spPr>
          <a:xfrm>
            <a:off x="1042988" y="5762625"/>
            <a:ext cx="5486400" cy="566738"/>
          </a:xfrm>
        </p:spPr>
        <p:txBody>
          <a:bodyPr/>
          <a:lstStyle/>
          <a:p>
            <a:pPr eaLnBrk="1" hangingPunct="1"/>
            <a:r>
              <a:rPr lang="it-IT"/>
              <a:t>Facciata di vetro, Parigi</a:t>
            </a:r>
            <a:r>
              <a:rPr lang="it-IT" baseline="50000"/>
              <a:t>18</a:t>
            </a:r>
          </a:p>
        </p:txBody>
      </p:sp>
      <p:sp>
        <p:nvSpPr>
          <p:cNvPr id="162818"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9280F6E-CE89-4505-ADD8-BBBBBD747C04}" type="slidenum">
              <a:rPr lang="fr-BE">
                <a:cs typeface="Arial" charset="0"/>
              </a:rPr>
              <a:pPr fontAlgn="base">
                <a:spcBef>
                  <a:spcPct val="0"/>
                </a:spcBef>
                <a:spcAft>
                  <a:spcPct val="0"/>
                </a:spcAft>
                <a:defRPr/>
              </a:pPr>
              <a:t>15</a:t>
            </a:fld>
            <a:endParaRPr lang="it-IT">
              <a:cs typeface="Arial" charset="0"/>
            </a:endParaRPr>
          </a:p>
        </p:txBody>
      </p:sp>
      <p:pic>
        <p:nvPicPr>
          <p:cNvPr id="16281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42988" y="476250"/>
            <a:ext cx="7058025" cy="5270500"/>
          </a:xfrm>
          <a:prstGeom prst="rect">
            <a:avLst/>
          </a:prstGeom>
          <a:noFill/>
          <a:ln w="9525">
            <a:solidFill>
              <a:schemeClr val="tx1"/>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2200" y="4662488"/>
            <a:ext cx="6959600" cy="566737"/>
          </a:xfrm>
        </p:spPr>
        <p:txBody>
          <a:bodyPr rtlCol="0">
            <a:normAutofit fontScale="90000"/>
          </a:bodyPr>
          <a:lstStyle/>
          <a:p>
            <a:pPr eaLnBrk="1" fontAlgn="auto" hangingPunct="1">
              <a:spcAft>
                <a:spcPts val="0"/>
              </a:spcAft>
              <a:defRPr/>
            </a:pPr>
            <a:r>
              <a:rPr lang="it-IT" dirty="0"/>
              <a:t>Facciata a rete di una palazzina di uffici, Utrecht, Paesi Bassi</a:t>
            </a:r>
            <a:r>
              <a:rPr lang="it-IT" baseline="50000" dirty="0"/>
              <a:t>19</a:t>
            </a:r>
            <a:br>
              <a:rPr dirty="0"/>
            </a:br>
            <a:r>
              <a:rPr lang="it-IT" dirty="0"/>
              <a:t>Architetti: Cepezed </a:t>
            </a:r>
          </a:p>
        </p:txBody>
      </p:sp>
      <p:sp>
        <p:nvSpPr>
          <p:cNvPr id="164866" name="Text Placeholder 7"/>
          <p:cNvSpPr>
            <a:spLocks noGrp="1"/>
          </p:cNvSpPr>
          <p:nvPr>
            <p:ph type="body" sz="half" idx="2"/>
          </p:nvPr>
        </p:nvSpPr>
        <p:spPr>
          <a:xfrm>
            <a:off x="1092200" y="5216525"/>
            <a:ext cx="6959600" cy="804863"/>
          </a:xfrm>
        </p:spPr>
        <p:txBody>
          <a:bodyPr/>
          <a:lstStyle/>
          <a:p>
            <a:pPr algn="just" eaLnBrk="1" hangingPunct="1"/>
            <a:r>
              <a:rPr lang="it-IT"/>
              <a:t>Questa facciata di rete in acciaio inossidabile di 3.000 m² ospita dei dischi di plastica trasparenti. </a:t>
            </a:r>
          </a:p>
          <a:p>
            <a:pPr algn="just" eaLnBrk="1" hangingPunct="1"/>
            <a:r>
              <a:rPr lang="it-IT"/>
              <a:t>Il vento fa vibrare la rete e i dischi si muovono, producendo increspature ed effetti di luce.</a:t>
            </a:r>
          </a:p>
        </p:txBody>
      </p:sp>
      <p:sp>
        <p:nvSpPr>
          <p:cNvPr id="164867" name="Espace réservé du numéro de diapositive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6BC3C5B-44AE-4E7F-9BF9-0AABB8E62F1B}" type="slidenum">
              <a:rPr lang="fr-BE">
                <a:cs typeface="Arial" charset="0"/>
              </a:rPr>
              <a:pPr fontAlgn="base">
                <a:spcBef>
                  <a:spcPct val="0"/>
                </a:spcBef>
                <a:spcAft>
                  <a:spcPct val="0"/>
                </a:spcAft>
                <a:defRPr/>
              </a:pPr>
              <a:t>16</a:t>
            </a:fld>
            <a:endParaRPr lang="it-IT">
              <a:cs typeface="Arial" charset="0"/>
            </a:endParaRPr>
          </a:p>
        </p:txBody>
      </p:sp>
      <p:pic>
        <p:nvPicPr>
          <p:cNvPr id="164868" name="Imag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92200" y="620713"/>
            <a:ext cx="6959600" cy="3946525"/>
          </a:xfrm>
          <a:prstGeom prst="rect">
            <a:avLst/>
          </a:prstGeom>
          <a:noFill/>
          <a:ln w="9525">
            <a:solidFill>
              <a:schemeClr val="tx1"/>
            </a:solid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58863" y="4941888"/>
            <a:ext cx="7026275" cy="566737"/>
          </a:xfrm>
        </p:spPr>
        <p:txBody>
          <a:bodyPr rtlCol="0">
            <a:normAutofit fontScale="90000"/>
          </a:bodyPr>
          <a:lstStyle/>
          <a:p>
            <a:pPr eaLnBrk="1" fontAlgn="auto" hangingPunct="1">
              <a:spcAft>
                <a:spcPts val="0"/>
              </a:spcAft>
              <a:defRPr/>
            </a:pPr>
            <a:r>
              <a:rPr lang="it-IT" dirty="0"/>
              <a:t>Edificio a risparmio energetico, Nantes, Francia </a:t>
            </a:r>
            <a:r>
              <a:rPr lang="it-IT" baseline="50000" dirty="0"/>
              <a:t>20</a:t>
            </a:r>
            <a:br>
              <a:rPr dirty="0"/>
            </a:br>
            <a:r>
              <a:rPr lang="it-IT" dirty="0"/>
              <a:t>Architetti: FORMA 6 &amp; B. Dacher</a:t>
            </a:r>
          </a:p>
        </p:txBody>
      </p:sp>
      <p:sp>
        <p:nvSpPr>
          <p:cNvPr id="166914" name="Text Placeholder 10"/>
          <p:cNvSpPr>
            <a:spLocks noGrp="1"/>
          </p:cNvSpPr>
          <p:nvPr>
            <p:ph type="body" sz="half" idx="2"/>
          </p:nvPr>
        </p:nvSpPr>
        <p:spPr>
          <a:xfrm>
            <a:off x="1058863" y="5508625"/>
            <a:ext cx="7026275" cy="804863"/>
          </a:xfrm>
        </p:spPr>
        <p:txBody>
          <a:bodyPr/>
          <a:lstStyle/>
          <a:p>
            <a:pPr algn="just" eaLnBrk="1" hangingPunct="1"/>
            <a:r>
              <a:rPr lang="it-IT"/>
              <a:t>Le intricate forme tagliate a laser della facciata in acciaio inossidabile conferiscono all'edificio un aspetto straordinario.</a:t>
            </a:r>
          </a:p>
        </p:txBody>
      </p:sp>
      <p:sp>
        <p:nvSpPr>
          <p:cNvPr id="166915" name="Espace réservé du numéro de diapositive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EEEF95C-81A3-4ACC-B174-6B23A848CFCC}" type="slidenum">
              <a:rPr lang="fr-BE">
                <a:cs typeface="Arial" charset="0"/>
              </a:rPr>
              <a:pPr fontAlgn="base">
                <a:spcBef>
                  <a:spcPct val="0"/>
                </a:spcBef>
                <a:spcAft>
                  <a:spcPct val="0"/>
                </a:spcAft>
                <a:defRPr/>
              </a:pPr>
              <a:t>17</a:t>
            </a:fld>
            <a:endParaRPr lang="it-IT">
              <a:cs typeface="Arial" charset="0"/>
            </a:endParaRPr>
          </a:p>
        </p:txBody>
      </p:sp>
      <p:pic>
        <p:nvPicPr>
          <p:cNvPr id="166916" name="Picture 2" descr="http://p2.storage.canalblog.com/22/04/748536/87563463_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8863" y="260350"/>
            <a:ext cx="7026275" cy="4608513"/>
          </a:xfrm>
          <a:prstGeom prst="rect">
            <a:avLst/>
          </a:prstGeom>
          <a:noFill/>
          <a:ln w="9525">
            <a:solidFill>
              <a:schemeClr val="tx1"/>
            </a:solid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Title 1"/>
          <p:cNvSpPr>
            <a:spLocks noGrp="1"/>
          </p:cNvSpPr>
          <p:nvPr>
            <p:ph type="title"/>
          </p:nvPr>
        </p:nvSpPr>
        <p:spPr>
          <a:xfrm>
            <a:off x="4716463" y="2492375"/>
            <a:ext cx="4176712" cy="927100"/>
          </a:xfrm>
        </p:spPr>
        <p:txBody>
          <a:bodyPr/>
          <a:lstStyle/>
          <a:p>
            <a:pPr eaLnBrk="1" hangingPunct="1"/>
            <a:r>
              <a:rPr lang="it-IT" sz="1800"/>
              <a:t>McGowan Academic center, </a:t>
            </a:r>
            <a:br>
              <a:rPr lang="it-IT" sz="1800"/>
            </a:br>
            <a:r>
              <a:rPr lang="it-IT" sz="1800"/>
              <a:t>Washington, DC, USA</a:t>
            </a:r>
            <a:br>
              <a:rPr lang="it-IT" sz="1800"/>
            </a:br>
            <a:r>
              <a:rPr lang="it-IT" sz="1800"/>
              <a:t>Facciata frangisole</a:t>
            </a:r>
            <a:r>
              <a:rPr lang="it-IT" altLang="fr-FR" sz="1800" baseline="50000"/>
              <a:t>6</a:t>
            </a:r>
            <a:endParaRPr lang="it-IT" sz="1800" baseline="50000"/>
          </a:p>
        </p:txBody>
      </p:sp>
      <p:sp>
        <p:nvSpPr>
          <p:cNvPr id="168962" name="Text Placeholder 3"/>
          <p:cNvSpPr>
            <a:spLocks noGrp="1"/>
          </p:cNvSpPr>
          <p:nvPr>
            <p:ph type="body" sz="half" idx="2"/>
          </p:nvPr>
        </p:nvSpPr>
        <p:spPr>
          <a:xfrm>
            <a:off x="4716463" y="3429000"/>
            <a:ext cx="4176712" cy="2736850"/>
          </a:xfrm>
        </p:spPr>
        <p:txBody>
          <a:bodyPr/>
          <a:lstStyle/>
          <a:p>
            <a:pPr algn="just" eaLnBrk="1" hangingPunct="1"/>
            <a:r>
              <a:rPr lang="it-IT"/>
              <a:t>Il McGowan Academic Center è un college con aule di formazione.</a:t>
            </a:r>
          </a:p>
          <a:p>
            <a:pPr algn="just" eaLnBrk="1" hangingPunct="1"/>
            <a:r>
              <a:rPr lang="it-IT"/>
              <a:t>L'edificio è dotato di un'area che funge da atrio, nella quale è integrata una facciata esterna ventilata, al centro dell'edificio orientato direttamente a est nelle ore mattutine. </a:t>
            </a:r>
          </a:p>
          <a:p>
            <a:pPr algn="just" eaLnBrk="1" hangingPunct="1"/>
            <a:r>
              <a:rPr lang="it-IT"/>
              <a:t>La facciata frangisole in acciaio inossidabile riduce il riflesso durante il giorno e la quantità di aria condizionata necessaria per rinfrescare lo spazio nei mesi estivi. Per questa applicazione non è stato possibile ricorrere ai tradizionali prodotti frangisole in metallo, perché la visibilità era un aspetto di fondamentale importanza. Non offrivano una superficie aperta sufficiente. </a:t>
            </a:r>
          </a:p>
        </p:txBody>
      </p:sp>
      <p:sp>
        <p:nvSpPr>
          <p:cNvPr id="168963" name="Slide Number Placeholder 5"/>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60F72A6-43AB-4747-A03D-812B59829BE6}" type="slidenum">
              <a:rPr lang="fr-FR" altLang="fr-FR">
                <a:cs typeface="Arial" charset="0"/>
              </a:rPr>
              <a:pPr fontAlgn="base">
                <a:spcBef>
                  <a:spcPct val="0"/>
                </a:spcBef>
                <a:spcAft>
                  <a:spcPct val="0"/>
                </a:spcAft>
                <a:defRPr/>
              </a:pPr>
              <a:t>18</a:t>
            </a:fld>
            <a:endParaRPr lang="it-IT" altLang="fr-FR">
              <a:cs typeface="Arial" charset="0"/>
            </a:endParaRPr>
          </a:p>
        </p:txBody>
      </p:sp>
      <p:pic>
        <p:nvPicPr>
          <p:cNvPr id="16896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72000" cy="6858000"/>
          </a:xfrm>
          <a:prstGeom prst="rect">
            <a:avLst/>
          </a:prstGeom>
          <a:noFill/>
          <a:ln w="9525">
            <a:solidFill>
              <a:schemeClr val="tx1"/>
            </a:solid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re 1"/>
          <p:cNvSpPr>
            <a:spLocks noGrp="1"/>
          </p:cNvSpPr>
          <p:nvPr>
            <p:ph type="title"/>
          </p:nvPr>
        </p:nvSpPr>
        <p:spPr>
          <a:xfrm>
            <a:off x="179388" y="-6350"/>
            <a:ext cx="8229600" cy="641350"/>
          </a:xfrm>
        </p:spPr>
        <p:txBody>
          <a:bodyPr/>
          <a:lstStyle/>
          <a:p>
            <a:pPr eaLnBrk="1" hangingPunct="1"/>
            <a:r>
              <a:rPr lang="it-IT" sz="2800"/>
              <a:t>Recupero del Castello di Rentilly, Francia</a:t>
            </a:r>
            <a:r>
              <a:rPr lang="it-IT" sz="2000" b="1" baseline="50000">
                <a:solidFill>
                  <a:srgbClr val="FF0000"/>
                </a:solidFill>
              </a:rPr>
              <a:t>22-</a:t>
            </a:r>
            <a:r>
              <a:rPr lang="it-IT" sz="2000" baseline="50000"/>
              <a:t>23</a:t>
            </a:r>
          </a:p>
        </p:txBody>
      </p:sp>
      <p:sp>
        <p:nvSpPr>
          <p:cNvPr id="171010" name="Espace réservé du numéro de diapositive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F1AF0519-51E6-46DA-A855-6D679A77869F}" type="slidenum">
              <a:rPr lang="fr-BE">
                <a:cs typeface="Arial" charset="0"/>
              </a:rPr>
              <a:pPr fontAlgn="base">
                <a:spcBef>
                  <a:spcPct val="0"/>
                </a:spcBef>
                <a:spcAft>
                  <a:spcPct val="0"/>
                </a:spcAft>
                <a:defRPr/>
              </a:pPr>
              <a:t>19</a:t>
            </a:fld>
            <a:endParaRPr lang="it-IT">
              <a:cs typeface="Arial" charset="0"/>
            </a:endParaRPr>
          </a:p>
        </p:txBody>
      </p:sp>
      <p:sp>
        <p:nvSpPr>
          <p:cNvPr id="171011" name="ZoneTexte 3"/>
          <p:cNvSpPr txBox="1">
            <a:spLocks noChangeArrowheads="1"/>
          </p:cNvSpPr>
          <p:nvPr/>
        </p:nvSpPr>
        <p:spPr bwMode="auto">
          <a:xfrm>
            <a:off x="3713163" y="635000"/>
            <a:ext cx="5143500" cy="1754188"/>
          </a:xfrm>
          <a:prstGeom prst="rect">
            <a:avLst/>
          </a:prstGeom>
          <a:noFill/>
          <a:ln w="9525">
            <a:noFill/>
            <a:miter lim="800000"/>
            <a:headEnd/>
            <a:tailEnd/>
          </a:ln>
        </p:spPr>
        <p:txBody>
          <a:bodyPr>
            <a:spAutoFit/>
          </a:bodyPr>
          <a:lstStyle/>
          <a:p>
            <a:r>
              <a:rPr lang="it-IT">
                <a:latin typeface="Calibri" pitchFamily="34" charset="0"/>
              </a:rPr>
              <a:t>A sinistra: prima</a:t>
            </a:r>
          </a:p>
          <a:p>
            <a:r>
              <a:rPr lang="it-IT">
                <a:latin typeface="Calibri" pitchFamily="34" charset="0"/>
              </a:rPr>
              <a:t>Sotto: dopo</a:t>
            </a:r>
          </a:p>
          <a:p>
            <a:endParaRPr lang="it-IT">
              <a:latin typeface="Calibri" pitchFamily="34" charset="0"/>
            </a:endParaRPr>
          </a:p>
          <a:p>
            <a:r>
              <a:rPr lang="it-IT">
                <a:latin typeface="Calibri" pitchFamily="34" charset="0"/>
              </a:rPr>
              <a:t>Un edificio di arte contemporanea nel parco di un castello.</a:t>
            </a:r>
          </a:p>
          <a:p>
            <a:r>
              <a:rPr lang="it-IT">
                <a:latin typeface="Calibri" pitchFamily="34" charset="0"/>
              </a:rPr>
              <a:t>La facciata è stata rivestita con piastre di acciaio inossidabile con finitura a specchio</a:t>
            </a:r>
          </a:p>
        </p:txBody>
      </p:sp>
      <p:pic>
        <p:nvPicPr>
          <p:cNvPr id="171012" name="Picture 2" descr="Prima, un castello di scarso valore architettonic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0"/>
            <a:ext cx="3563938" cy="2671763"/>
          </a:xfrm>
          <a:prstGeom prst="rect">
            <a:avLst/>
          </a:prstGeom>
          <a:noFill/>
          <a:ln w="9525">
            <a:solidFill>
              <a:schemeClr val="tx1"/>
            </a:solidFill>
            <a:miter lim="800000"/>
            <a:headEnd/>
            <a:tailEnd/>
          </a:ln>
        </p:spPr>
      </p:pic>
      <p:pic>
        <p:nvPicPr>
          <p:cNvPr id="171013" name="Picture 2" descr="http://www.marneetgondoire.fr/typo3temp/pics/p_7bca398176.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6238" y="2852738"/>
            <a:ext cx="6007100" cy="4005262"/>
          </a:xfrm>
          <a:prstGeom prst="rect">
            <a:avLst/>
          </a:prstGeom>
          <a:noFill/>
          <a:ln w="9525">
            <a:solidFill>
              <a:schemeClr val="tx1"/>
            </a:solidFill>
            <a:miter lim="800000"/>
            <a:headEnd/>
            <a:tailEnd/>
          </a:ln>
        </p:spPr>
      </p:pic>
      <p:sp>
        <p:nvSpPr>
          <p:cNvPr id="171014" name="ZoneTexte 6"/>
          <p:cNvSpPr txBox="1">
            <a:spLocks noChangeArrowheads="1"/>
          </p:cNvSpPr>
          <p:nvPr/>
        </p:nvSpPr>
        <p:spPr bwMode="auto">
          <a:xfrm>
            <a:off x="161925" y="3978275"/>
            <a:ext cx="2592388" cy="1754188"/>
          </a:xfrm>
          <a:prstGeom prst="rect">
            <a:avLst/>
          </a:prstGeom>
          <a:noFill/>
          <a:ln w="9525">
            <a:noFill/>
            <a:miter lim="800000"/>
            <a:headEnd/>
            <a:tailEnd/>
          </a:ln>
        </p:spPr>
        <p:txBody>
          <a:bodyPr>
            <a:spAutoFit/>
          </a:bodyPr>
          <a:lstStyle/>
          <a:p>
            <a:r>
              <a:rPr lang="it-IT">
                <a:latin typeface="Calibri" pitchFamily="34" charset="0"/>
              </a:rPr>
              <a:t>Xavier Veilhan, architetto:</a:t>
            </a:r>
          </a:p>
          <a:p>
            <a:r>
              <a:rPr lang="it-IT" i="1">
                <a:latin typeface="Calibri" pitchFamily="34" charset="0"/>
              </a:rPr>
              <a:t>«…l'edificio era lo spettro</a:t>
            </a:r>
            <a:r>
              <a:rPr lang="it-IT">
                <a:latin typeface="Calibri" pitchFamily="34" charset="0"/>
              </a:rPr>
              <a:t> </a:t>
            </a:r>
            <a:r>
              <a:rPr lang="it-IT" i="1">
                <a:latin typeface="Calibri" pitchFamily="34" charset="0"/>
              </a:rPr>
              <a:t>di</a:t>
            </a:r>
            <a:r>
              <a:rPr lang="it-IT">
                <a:latin typeface="Calibri" pitchFamily="34" charset="0"/>
              </a:rPr>
              <a:t> </a:t>
            </a:r>
            <a:r>
              <a:rPr lang="it-IT" i="1">
                <a:latin typeface="Calibri" pitchFamily="34" charset="0"/>
              </a:rPr>
              <a:t>ciò che aveva rappresentato….</a:t>
            </a:r>
          </a:p>
          <a:p>
            <a:r>
              <a:rPr lang="it-IT" i="1">
                <a:latin typeface="Calibri" pitchFamily="34" charset="0"/>
              </a:rPr>
              <a:t> Volevo che le</a:t>
            </a:r>
            <a:r>
              <a:rPr lang="it-IT">
                <a:latin typeface="Calibri" pitchFamily="34" charset="0"/>
              </a:rPr>
              <a:t> </a:t>
            </a:r>
            <a:r>
              <a:rPr lang="it-IT" i="1">
                <a:latin typeface="Calibri" pitchFamily="34" charset="0"/>
              </a:rPr>
              <a:t>pareti</a:t>
            </a:r>
            <a:r>
              <a:rPr lang="it-IT">
                <a:latin typeface="Calibri" pitchFamily="34" charset="0"/>
              </a:rPr>
              <a:t> </a:t>
            </a:r>
            <a:r>
              <a:rPr lang="it-IT" i="1">
                <a:latin typeface="Calibri" pitchFamily="34" charset="0"/>
              </a:rPr>
              <a:t>riflettessero</a:t>
            </a:r>
            <a:r>
              <a:rPr lang="it-IT">
                <a:latin typeface="Calibri" pitchFamily="34" charset="0"/>
              </a:rPr>
              <a:t> </a:t>
            </a:r>
            <a:r>
              <a:rPr lang="it-IT" i="1">
                <a:latin typeface="Calibri" pitchFamily="34" charset="0"/>
              </a:rPr>
              <a:t>il parco</a:t>
            </a:r>
            <a:r>
              <a:rPr lang="it-IT">
                <a:latin typeface="Calibri" pitchFamily="34" charset="0"/>
              </a:rPr>
              <a:t> </a:t>
            </a:r>
            <a:r>
              <a:rPr lang="it-IT" i="1">
                <a:latin typeface="Calibri" pitchFamily="34" charset="0"/>
              </a:rPr>
              <a:t>circostante…»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p:cNvSpPr>
            <a:spLocks noGrp="1"/>
          </p:cNvSpPr>
          <p:nvPr>
            <p:ph type="title"/>
          </p:nvPr>
        </p:nvSpPr>
        <p:spPr/>
        <p:txBody>
          <a:bodyPr/>
          <a:lstStyle/>
          <a:p>
            <a:pPr eaLnBrk="1" hangingPunct="1"/>
            <a:r>
              <a:rPr lang="it-IT"/>
              <a:t>Indice</a:t>
            </a:r>
          </a:p>
        </p:txBody>
      </p:sp>
      <p:sp>
        <p:nvSpPr>
          <p:cNvPr id="138242" name="Content Placeholder 2"/>
          <p:cNvSpPr>
            <a:spLocks noGrp="1"/>
          </p:cNvSpPr>
          <p:nvPr>
            <p:ph idx="1"/>
          </p:nvPr>
        </p:nvSpPr>
        <p:spPr>
          <a:xfrm>
            <a:off x="457200" y="1600200"/>
            <a:ext cx="8229600" cy="4349750"/>
          </a:xfrm>
        </p:spPr>
        <p:txBody>
          <a:bodyPr/>
          <a:lstStyle/>
          <a:p>
            <a:pPr marL="971550" lvl="1" indent="-514350" eaLnBrk="1" hangingPunct="1">
              <a:lnSpc>
                <a:spcPct val="80000"/>
              </a:lnSpc>
              <a:buFont typeface="Calibri" pitchFamily="34" charset="0"/>
              <a:buAutoNum type="arabicPeriod"/>
            </a:pPr>
            <a:r>
              <a:rPr lang="it-IT" sz="2200" dirty="0">
                <a:hlinkClick r:id="rId3" action="ppaction://hlinksldjump"/>
              </a:rPr>
              <a:t>Facciate  </a:t>
            </a:r>
            <a:endParaRPr lang="it-IT" sz="2200" dirty="0"/>
          </a:p>
          <a:p>
            <a:pPr marL="971550" lvl="1" indent="-514350" eaLnBrk="1" hangingPunct="1">
              <a:lnSpc>
                <a:spcPct val="80000"/>
              </a:lnSpc>
              <a:buFont typeface="Calibri" pitchFamily="34" charset="0"/>
              <a:buAutoNum type="arabicPeriod"/>
            </a:pPr>
            <a:r>
              <a:rPr lang="it-IT" sz="2200" dirty="0">
                <a:hlinkClick r:id="rId4" action="ppaction://hlinksldjump"/>
              </a:rPr>
              <a:t>Facciate verdi </a:t>
            </a:r>
            <a:endParaRPr lang="it-IT" sz="2200" dirty="0"/>
          </a:p>
          <a:p>
            <a:pPr marL="971550" lvl="1" indent="-514350" eaLnBrk="1" hangingPunct="1">
              <a:lnSpc>
                <a:spcPct val="80000"/>
              </a:lnSpc>
              <a:buFont typeface="Calibri" pitchFamily="34" charset="0"/>
              <a:buAutoNum type="arabicPeriod"/>
            </a:pPr>
            <a:r>
              <a:rPr lang="it-IT" sz="2200" dirty="0">
                <a:hlinkClick r:id="rId5" action="ppaction://hlinksldjump"/>
              </a:rPr>
              <a:t>Tetti</a:t>
            </a:r>
            <a:r>
              <a:rPr lang="it-IT" sz="2200" dirty="0"/>
              <a:t> </a:t>
            </a:r>
          </a:p>
          <a:p>
            <a:pPr marL="971550" lvl="1" indent="-514350" eaLnBrk="1" hangingPunct="1">
              <a:lnSpc>
                <a:spcPct val="80000"/>
              </a:lnSpc>
              <a:buFont typeface="Calibri" pitchFamily="34" charset="0"/>
              <a:buAutoNum type="arabicPeriod"/>
            </a:pPr>
            <a:r>
              <a:rPr lang="it-IT" sz="2200" dirty="0">
                <a:hlinkClick r:id="rId6" action="ppaction://hlinksldjump"/>
              </a:rPr>
              <a:t>Decorazione d'interni</a:t>
            </a:r>
            <a:r>
              <a:rPr lang="it-IT" sz="2200" dirty="0"/>
              <a:t> </a:t>
            </a:r>
          </a:p>
          <a:p>
            <a:pPr marL="971550" lvl="1" indent="-514350" eaLnBrk="1" hangingPunct="1">
              <a:lnSpc>
                <a:spcPct val="80000"/>
              </a:lnSpc>
              <a:buFont typeface="Calibri" pitchFamily="34" charset="0"/>
              <a:buAutoNum type="arabicPeriod"/>
            </a:pPr>
            <a:r>
              <a:rPr lang="it-IT" sz="2200" dirty="0">
                <a:hlinkClick r:id="rId7" action="ppaction://hlinksldjump"/>
              </a:rPr>
              <a:t>Tubazioni </a:t>
            </a:r>
            <a:endParaRPr lang="it-IT" sz="2200" dirty="0"/>
          </a:p>
          <a:p>
            <a:pPr marL="971550" lvl="1" indent="-514350" eaLnBrk="1" hangingPunct="1">
              <a:lnSpc>
                <a:spcPct val="80000"/>
              </a:lnSpc>
              <a:buFont typeface="Calibri" pitchFamily="34" charset="0"/>
              <a:buAutoNum type="arabicPeriod"/>
            </a:pPr>
            <a:r>
              <a:rPr lang="it-IT" sz="2200" dirty="0">
                <a:hlinkClick r:id="rId8" action="ppaction://hlinksldjump"/>
              </a:rPr>
              <a:t>Scale mobili e ascensori </a:t>
            </a:r>
            <a:endParaRPr lang="it-IT" sz="2200" dirty="0"/>
          </a:p>
          <a:p>
            <a:pPr marL="971550" lvl="1" indent="-514350" eaLnBrk="1" hangingPunct="1">
              <a:lnSpc>
                <a:spcPct val="80000"/>
              </a:lnSpc>
              <a:buFont typeface="Calibri" pitchFamily="34" charset="0"/>
              <a:buAutoNum type="arabicPeriod"/>
            </a:pPr>
            <a:r>
              <a:rPr lang="it-IT" sz="2200" dirty="0">
                <a:hlinkClick r:id="rId9" action="ppaction://hlinksldjump"/>
              </a:rPr>
              <a:t>Aeroporti</a:t>
            </a:r>
            <a:endParaRPr lang="it-IT" sz="2200" dirty="0"/>
          </a:p>
          <a:p>
            <a:pPr marL="971550" lvl="1" indent="-514350" eaLnBrk="1" hangingPunct="1">
              <a:lnSpc>
                <a:spcPct val="80000"/>
              </a:lnSpc>
              <a:buFont typeface="Calibri" pitchFamily="34" charset="0"/>
              <a:buAutoNum type="arabicPeriod"/>
            </a:pPr>
            <a:r>
              <a:rPr lang="it-IT" sz="2200" dirty="0">
                <a:hlinkClick r:id="rId10" action="ppaction://hlinksldjump"/>
              </a:rPr>
              <a:t>Arredi urbani   </a:t>
            </a:r>
            <a:endParaRPr lang="it-IT" sz="2200" dirty="0"/>
          </a:p>
          <a:p>
            <a:pPr marL="971550" lvl="1" indent="-514350" eaLnBrk="1" hangingPunct="1">
              <a:lnSpc>
                <a:spcPct val="80000"/>
              </a:lnSpc>
              <a:buFont typeface="Calibri" pitchFamily="34" charset="0"/>
              <a:buAutoNum type="arabicPeriod"/>
            </a:pPr>
            <a:r>
              <a:rPr lang="it-IT" sz="2200" dirty="0">
                <a:hlinkClick r:id="rId11" action="ppaction://hlinksldjump"/>
              </a:rPr>
              <a:t>Restauro</a:t>
            </a:r>
            <a:r>
              <a:rPr lang="it-IT" sz="2200" dirty="0"/>
              <a:t> </a:t>
            </a:r>
          </a:p>
          <a:p>
            <a:pPr marL="971550" lvl="1" indent="-514350" eaLnBrk="1" hangingPunct="1">
              <a:lnSpc>
                <a:spcPct val="80000"/>
              </a:lnSpc>
              <a:buFont typeface="Calibri" pitchFamily="34" charset="0"/>
              <a:buAutoNum type="arabicPeriod"/>
            </a:pPr>
            <a:r>
              <a:rPr lang="it-IT" sz="2200" dirty="0">
                <a:hlinkClick r:id="rId12" action="ppaction://hlinksldjump"/>
              </a:rPr>
              <a:t>Stadi</a:t>
            </a:r>
            <a:endParaRPr lang="it-IT" sz="2200" dirty="0"/>
          </a:p>
          <a:p>
            <a:pPr marL="971550" lvl="1" indent="-514350" eaLnBrk="1" hangingPunct="1">
              <a:lnSpc>
                <a:spcPct val="80000"/>
              </a:lnSpc>
              <a:buFont typeface="Calibri" pitchFamily="34" charset="0"/>
              <a:buAutoNum type="arabicPeriod"/>
            </a:pPr>
            <a:r>
              <a:rPr lang="it-IT" sz="2200" dirty="0">
                <a:hlinkClick r:id="rId13" action="ppaction://hlinksldjump"/>
              </a:rPr>
              <a:t>Piscine </a:t>
            </a:r>
            <a:endParaRPr lang="it-IT" sz="2200" dirty="0"/>
          </a:p>
        </p:txBody>
      </p:sp>
      <p:sp>
        <p:nvSpPr>
          <p:cNvPr id="138243" name="Slide Number Placeholder 3"/>
          <p:cNvSpPr>
            <a:spLocks noGrp="1"/>
          </p:cNvSpPr>
          <p:nvPr>
            <p:ph type="sldNum" sz="quarter" idx="12"/>
          </p:nvPr>
        </p:nvSpPr>
        <p:spPr bwMode="auto">
          <a:xfrm>
            <a:off x="6553200" y="6356350"/>
            <a:ext cx="2133600" cy="365125"/>
          </a:xfrm>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D654A5E-D91B-4AAB-8E49-6498CB5CC00A}" type="slidenum">
              <a:rPr lang="fr-BE">
                <a:cs typeface="Arial" charset="0"/>
              </a:rPr>
              <a:pPr fontAlgn="base">
                <a:spcBef>
                  <a:spcPct val="0"/>
                </a:spcBef>
                <a:spcAft>
                  <a:spcPct val="0"/>
                </a:spcAft>
                <a:defRPr/>
              </a:pPr>
              <a:t>2</a:t>
            </a:fld>
            <a:endParaRPr lang="it-IT">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100" y="5297488"/>
            <a:ext cx="6130925" cy="566737"/>
          </a:xfrm>
        </p:spPr>
        <p:txBody>
          <a:bodyPr rtlCol="0">
            <a:normAutofit fontScale="90000"/>
          </a:bodyPr>
          <a:lstStyle/>
          <a:p>
            <a:pPr eaLnBrk="1" fontAlgn="auto" hangingPunct="1">
              <a:spcAft>
                <a:spcPts val="0"/>
              </a:spcAft>
              <a:defRPr/>
            </a:pPr>
            <a:r>
              <a:rPr lang="it-IT"/>
              <a:t>St. Guy Hospital, Londra</a:t>
            </a:r>
            <a:r>
              <a:rPr lang="it-IT" baseline="50000" dirty="0"/>
              <a:t>24</a:t>
            </a:r>
            <a:br/>
            <a:r>
              <a:rPr lang="it-IT"/>
              <a:t>Architetto: T. Heartherwick</a:t>
            </a:r>
            <a:endParaRPr lang="it-IT" dirty="0"/>
          </a:p>
        </p:txBody>
      </p:sp>
      <p:sp>
        <p:nvSpPr>
          <p:cNvPr id="7" name="Text Placeholder 6"/>
          <p:cNvSpPr>
            <a:spLocks noGrp="1"/>
          </p:cNvSpPr>
          <p:nvPr>
            <p:ph type="body" sz="half" idx="2"/>
          </p:nvPr>
        </p:nvSpPr>
        <p:spPr>
          <a:xfrm>
            <a:off x="1562100" y="5864225"/>
            <a:ext cx="6130925" cy="804863"/>
          </a:xfrm>
        </p:spPr>
        <p:txBody>
          <a:bodyPr rtlCol="0">
            <a:normAutofit fontScale="92500" lnSpcReduction="10000"/>
          </a:bodyPr>
          <a:lstStyle/>
          <a:p>
            <a:pPr algn="just" eaLnBrk="1" fontAlgn="auto" hangingPunct="1">
              <a:spcAft>
                <a:spcPts val="0"/>
              </a:spcAft>
              <a:defRPr/>
            </a:pPr>
            <a:r>
              <a:rPr lang="it-IT"/>
              <a:t>La Boiler Suit, una facciata unica nel suo genere progettata per ospitare la sala caldaie del Guy’s Hospital. È costituita da 108 piastrelle ondulate in acciaio inossidabile intrecciato e di notte è illuminata come un faro per dare il benvenuto al personale e ai visitatori che arrivano in ospedale al buio.</a:t>
            </a:r>
            <a:endParaRPr lang="it-IT" dirty="0"/>
          </a:p>
        </p:txBody>
      </p:sp>
      <p:sp>
        <p:nvSpPr>
          <p:cNvPr id="173059"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7C14AA2-628B-490B-83E7-CA5B8AB63595}" type="slidenum">
              <a:rPr lang="fr-BE">
                <a:cs typeface="Arial" charset="0"/>
              </a:rPr>
              <a:pPr fontAlgn="base">
                <a:spcBef>
                  <a:spcPct val="0"/>
                </a:spcBef>
                <a:spcAft>
                  <a:spcPct val="0"/>
                </a:spcAft>
                <a:defRPr/>
              </a:pPr>
              <a:t>20</a:t>
            </a:fld>
            <a:endParaRPr lang="it-IT">
              <a:cs typeface="Arial" charset="0"/>
            </a:endParaRPr>
          </a:p>
        </p:txBody>
      </p:sp>
      <p:pic>
        <p:nvPicPr>
          <p:cNvPr id="17306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62100" y="517525"/>
            <a:ext cx="6146800" cy="4619625"/>
          </a:xfrm>
          <a:prstGeom prst="rect">
            <a:avLst/>
          </a:prstGeom>
          <a:noFill/>
          <a:ln w="9525">
            <a:solidFill>
              <a:schemeClr val="tx1"/>
            </a:solid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90BC-17EE-4183-934D-BA1115750B35}"/>
              </a:ext>
            </a:extLst>
          </p:cNvPr>
          <p:cNvSpPr>
            <a:spLocks noGrp="1"/>
          </p:cNvSpPr>
          <p:nvPr>
            <p:ph type="title"/>
          </p:nvPr>
        </p:nvSpPr>
        <p:spPr/>
        <p:txBody>
          <a:bodyPr>
            <a:normAutofit/>
          </a:bodyPr>
          <a:lstStyle/>
          <a:p>
            <a:r>
              <a:rPr lang="fr-FR" dirty="0"/>
              <a:t>American Airlines Arena, Miami, USA</a:t>
            </a:r>
            <a:endParaRPr lang="en-GB" dirty="0"/>
          </a:p>
        </p:txBody>
      </p:sp>
      <p:pic>
        <p:nvPicPr>
          <p:cNvPr id="11" name="Image 5">
            <a:extLst>
              <a:ext uri="{FF2B5EF4-FFF2-40B4-BE49-F238E27FC236}">
                <a16:creationId xmlns:a16="http://schemas.microsoft.com/office/drawing/2014/main" id="{080D701D-6E6C-4FCD-AF98-42C554078EFC}"/>
              </a:ext>
            </a:extLst>
          </p:cNvPr>
          <p:cNvPicPr>
            <a:picLocks noGrp="1" noChangeAspect="1"/>
          </p:cNvPicPr>
          <p:nvPr>
            <p:ph type="pic" idx="1"/>
          </p:nvPr>
        </p:nvPicPr>
        <p:blipFill rotWithShape="1">
          <a:blip r:embed="rId2" cstate="email">
            <a:extLst>
              <a:ext uri="{28A0092B-C50C-407E-A947-70E740481C1C}">
                <a14:useLocalDpi xmlns:a14="http://schemas.microsoft.com/office/drawing/2010/main"/>
              </a:ext>
            </a:extLst>
          </a:blip>
          <a:srcRect/>
          <a:stretch/>
        </p:blipFill>
        <p:spPr>
          <a:xfrm>
            <a:off x="1664436" y="260648"/>
            <a:ext cx="5787884" cy="4394919"/>
          </a:xfrm>
          <a:ln>
            <a:solidFill>
              <a:schemeClr val="tx1"/>
            </a:solidFill>
          </a:ln>
        </p:spPr>
      </p:pic>
      <p:sp>
        <p:nvSpPr>
          <p:cNvPr id="4" name="Text Placeholder 3">
            <a:extLst>
              <a:ext uri="{FF2B5EF4-FFF2-40B4-BE49-F238E27FC236}">
                <a16:creationId xmlns:a16="http://schemas.microsoft.com/office/drawing/2014/main" id="{BB1EC49A-7136-4C64-908C-30FD704E6D0B}"/>
              </a:ext>
            </a:extLst>
          </p:cNvPr>
          <p:cNvSpPr>
            <a:spLocks noGrp="1"/>
          </p:cNvSpPr>
          <p:nvPr>
            <p:ph type="body" sz="half" idx="2"/>
          </p:nvPr>
        </p:nvSpPr>
        <p:spPr>
          <a:xfrm>
            <a:off x="1792288" y="5367337"/>
            <a:ext cx="5486400" cy="1334334"/>
          </a:xfrm>
        </p:spPr>
        <p:txBody>
          <a:bodyPr>
            <a:normAutofit fontScale="85000" lnSpcReduction="20000"/>
          </a:bodyPr>
          <a:lstStyle/>
          <a:p>
            <a:r>
              <a:rPr lang="it-IT" dirty="0"/>
              <a:t>Realizzato con 3.400 piedi quadri (316 metri quadrati) di un tessuto a rete in acciaio inossidabile di alta qualità con dei profili LED intrecciati al suo interno, lo schermo Mediamesh® di Miami offre ai visitatori dell'Arena una visione senza ostacoli dall'interno e contenuti multimediali visivamente accattivanti dall'esterno. Occupando un’altezza di tre piani (42 piedi, 13 metri, di altezza per 80 piedi, 24 metri, di larghezza), la facciata del Mediamesh® di Miami è quattro volte più grande di un cartellone pubblicitario medio. L’arena ospita all’anno più di 1,3 milioni di spettatori per concerti ed eventi sportivi e familiari.</a:t>
            </a:r>
            <a:endParaRPr lang="fr-FR" sz="1200" dirty="0"/>
          </a:p>
        </p:txBody>
      </p:sp>
      <p:sp>
        <p:nvSpPr>
          <p:cNvPr id="5" name="Espace réservé du numéro de diapositive 4"/>
          <p:cNvSpPr>
            <a:spLocks noGrp="1"/>
          </p:cNvSpPr>
          <p:nvPr>
            <p:ph type="sldNum" sz="quarter" idx="4"/>
          </p:nvPr>
        </p:nvSpPr>
        <p:spPr/>
        <p:txBody>
          <a:bodyPr/>
          <a:lstStyle/>
          <a:p>
            <a:fld id="{5AF66AA0-E37C-4065-8BE7-D4086C065B53}" type="slidenum">
              <a:rPr lang="fr-BE" smtClean="0"/>
              <a:pPr/>
              <a:t>21</a:t>
            </a:fld>
            <a:endParaRPr lang="fr-BE" dirty="0"/>
          </a:p>
        </p:txBody>
      </p:sp>
      <p:sp>
        <p:nvSpPr>
          <p:cNvPr id="7" name="Title 1"/>
          <p:cNvSpPr txBox="1">
            <a:spLocks/>
          </p:cNvSpPr>
          <p:nvPr/>
        </p:nvSpPr>
        <p:spPr>
          <a:xfrm>
            <a:off x="6967514" y="1847728"/>
            <a:ext cx="1811617" cy="122413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fr-FR" dirty="0"/>
          </a:p>
        </p:txBody>
      </p:sp>
      <p:sp>
        <p:nvSpPr>
          <p:cNvPr id="8" name="Text Placeholder 6"/>
          <p:cNvSpPr txBox="1">
            <a:spLocks/>
          </p:cNvSpPr>
          <p:nvPr/>
        </p:nvSpPr>
        <p:spPr>
          <a:xfrm>
            <a:off x="0" y="5661247"/>
            <a:ext cx="8821698" cy="1185589"/>
          </a:xfrm>
          <a:prstGeom prst="rect">
            <a:avLst/>
          </a:prstGeom>
        </p:spPr>
        <p:txBody>
          <a:bodyPr>
            <a:normAutofit/>
          </a:bodyPr>
          <a:lstStyle>
            <a:lvl1pPr marL="342900" indent="-342900" algn="l" defTabSz="914400" rtl="0" eaLnBrk="1" latinLnBrk="0" hangingPunct="1">
              <a:spcBef>
                <a:spcPct val="20000"/>
              </a:spcBef>
              <a:buClr>
                <a:srgbClr val="C00000"/>
              </a:buClr>
              <a:buFont typeface="Wingdings" panose="05000000000000000000"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rgbClr val="C00000"/>
              </a:buClr>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rgbClr val="C00000"/>
              </a:buClr>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just">
              <a:buNone/>
            </a:pPr>
            <a:endParaRPr lang="fr-FR" sz="1400" dirty="0"/>
          </a:p>
        </p:txBody>
      </p:sp>
      <p:sp>
        <p:nvSpPr>
          <p:cNvPr id="9" name="TextBox 4"/>
          <p:cNvSpPr txBox="1"/>
          <p:nvPr/>
        </p:nvSpPr>
        <p:spPr>
          <a:xfrm rot="1720359">
            <a:off x="7271506" y="504845"/>
            <a:ext cx="1547129" cy="369332"/>
          </a:xfrm>
          <a:prstGeom prst="rect">
            <a:avLst/>
          </a:prstGeom>
          <a:noFill/>
          <a:ln>
            <a:solidFill>
              <a:srgbClr val="FF0000"/>
            </a:solidFill>
          </a:ln>
        </p:spPr>
        <p:txBody>
          <a:bodyPr wrap="square" rtlCol="0">
            <a:spAutoFit/>
          </a:bodyPr>
          <a:lstStyle/>
          <a:p>
            <a:pPr algn="ctr"/>
            <a:r>
              <a:rPr lang="fr-FR" b="1" dirty="0">
                <a:solidFill>
                  <a:srgbClr val="FF0000"/>
                </a:solidFill>
              </a:rPr>
              <a:t>NEW 2018! </a:t>
            </a:r>
          </a:p>
        </p:txBody>
      </p:sp>
    </p:spTree>
    <p:extLst>
      <p:ext uri="{BB962C8B-B14F-4D97-AF65-F5344CB8AC3E}">
        <p14:creationId xmlns:p14="http://schemas.microsoft.com/office/powerpoint/2010/main" val="1452598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Title 1"/>
          <p:cNvSpPr>
            <a:spLocks noGrp="1"/>
          </p:cNvSpPr>
          <p:nvPr>
            <p:ph type="title"/>
          </p:nvPr>
        </p:nvSpPr>
        <p:spPr/>
        <p:txBody>
          <a:bodyPr/>
          <a:lstStyle/>
          <a:p>
            <a:pPr eaLnBrk="1" hangingPunct="1"/>
            <a:r>
              <a:rPr lang="it-IT"/>
              <a:t>Riferimenti facciate (1/2):</a:t>
            </a:r>
          </a:p>
        </p:txBody>
      </p:sp>
      <p:sp>
        <p:nvSpPr>
          <p:cNvPr id="3" name="Content Placeholder 2"/>
          <p:cNvSpPr>
            <a:spLocks noGrp="1"/>
          </p:cNvSpPr>
          <p:nvPr>
            <p:ph idx="1"/>
          </p:nvPr>
        </p:nvSpPr>
        <p:spPr/>
        <p:txBody>
          <a:bodyPr rtlCol="0">
            <a:normAutofit fontScale="47500" lnSpcReduction="20000"/>
          </a:bodyPr>
          <a:lstStyle/>
          <a:p>
            <a:pPr marL="514350" indent="-514350">
              <a:buFont typeface="+mj-lt"/>
              <a:buAutoNum type="arabicPeriod"/>
            </a:pPr>
            <a:r>
              <a:rPr lang="fr-FR" dirty="0">
                <a:hlinkClick r:id="rId2"/>
              </a:rPr>
              <a:t>https://www.worldstainless.org/Files/issf/non-image-files/PDF/Euro_Inox/Facades_IT.pdf</a:t>
            </a:r>
            <a:endParaRPr lang="fr-FR" dirty="0"/>
          </a:p>
          <a:p>
            <a:pPr marL="514350" indent="-514350">
              <a:buFont typeface="+mj-lt"/>
              <a:buAutoNum type="arabicPeriod"/>
            </a:pPr>
            <a:r>
              <a:rPr lang="fr-FR" dirty="0">
                <a:hlinkClick r:id="rId3"/>
              </a:rPr>
              <a:t>https://www.worldstainless.org/Files/issf/non-image-files/PDF/Euro_Inox/Innovative_facades_IT.pdf</a:t>
            </a:r>
            <a:endParaRPr lang="fr-FR" dirty="0"/>
          </a:p>
          <a:p>
            <a:pPr marL="514350" indent="-514350">
              <a:buFont typeface="+mj-lt"/>
              <a:buAutoNum type="arabicPeriod"/>
            </a:pPr>
            <a:r>
              <a:rPr lang="fr-FR" dirty="0">
                <a:hlinkClick r:id="rId4"/>
              </a:rPr>
              <a:t>http://www.archiexpo.com/architecture-design-manufacturer/stainless-steel-facade-cladding-2964.html</a:t>
            </a:r>
            <a:r>
              <a:rPr lang="fr-FR" dirty="0"/>
              <a:t>                </a:t>
            </a:r>
            <a:r>
              <a:rPr lang="it-IT" dirty="0"/>
              <a:t>Altri esempi qui</a:t>
            </a:r>
            <a:r>
              <a:rPr lang="fr-FR" dirty="0"/>
              <a:t>!</a:t>
            </a:r>
          </a:p>
          <a:p>
            <a:pPr marL="514350" indent="-514350">
              <a:buFont typeface="+mj-lt"/>
              <a:buAutoNum type="arabicPeriod"/>
            </a:pPr>
            <a:r>
              <a:rPr lang="fr-FR" dirty="0">
                <a:hlinkClick r:id="rId5"/>
              </a:rPr>
              <a:t>http://www.steelcolor.com.au/westfield-doncaster/</a:t>
            </a:r>
            <a:r>
              <a:rPr lang="fr-FR" dirty="0"/>
              <a:t> </a:t>
            </a:r>
          </a:p>
          <a:p>
            <a:pPr marL="514350" indent="-514350">
              <a:buFont typeface="+mj-lt"/>
              <a:buAutoNum type="arabicPeriod"/>
            </a:pPr>
            <a:r>
              <a:rPr lang="fr-FR" dirty="0">
                <a:hlinkClick r:id="rId6"/>
              </a:rPr>
              <a:t>http://wikimapia.org/7695594/Cleveland-Clinic-Lou-Ruvo-Center-for-Brain-Health#/photo/3116187</a:t>
            </a:r>
            <a:r>
              <a:rPr lang="fr-FR" dirty="0">
                <a:solidFill>
                  <a:srgbClr val="FF0000"/>
                </a:solidFill>
              </a:rPr>
              <a:t> </a:t>
            </a:r>
          </a:p>
          <a:p>
            <a:pPr marL="514350" indent="-514350">
              <a:buFont typeface="+mj-lt"/>
              <a:buAutoNum type="arabicPeriod"/>
            </a:pPr>
            <a:r>
              <a:rPr lang="fr-FR" altLang="fr-FR" dirty="0">
                <a:hlinkClick r:id="rId7"/>
              </a:rPr>
              <a:t>http://cambridgearchitectural.com/</a:t>
            </a:r>
            <a:endParaRPr lang="fr-FR" dirty="0">
              <a:hlinkClick r:id="rId8"/>
            </a:endParaRPr>
          </a:p>
          <a:p>
            <a:pPr marL="514350" indent="-514350">
              <a:buFont typeface="+mj-lt"/>
              <a:buAutoNum type="arabicPeriod"/>
            </a:pPr>
            <a:r>
              <a:rPr lang="fr-FR" dirty="0">
                <a:hlinkClick r:id="rId9"/>
              </a:rPr>
              <a:t>https://newyorkbygehry.com/</a:t>
            </a:r>
            <a:r>
              <a:rPr lang="fr-FR" dirty="0"/>
              <a:t> </a:t>
            </a:r>
          </a:p>
          <a:p>
            <a:pPr marL="514350" indent="-514350">
              <a:buFont typeface="+mj-lt"/>
              <a:buAutoNum type="arabicPeriod"/>
            </a:pPr>
            <a:r>
              <a:rPr lang="fr-FR" dirty="0">
                <a:hlinkClick r:id="rId10"/>
              </a:rPr>
              <a:t>http://archinect.com/firms/project/39353/edf-archives-center/9174600</a:t>
            </a:r>
            <a:endParaRPr lang="fr-FR" dirty="0"/>
          </a:p>
          <a:p>
            <a:pPr marL="514350" indent="-514350">
              <a:buFont typeface="+mj-lt"/>
              <a:buAutoNum type="arabicPeriod"/>
            </a:pPr>
            <a:r>
              <a:rPr lang="fr-FR" dirty="0">
                <a:hlinkClick r:id="rId11"/>
              </a:rPr>
              <a:t>http://greatbuildings.com/buildings/Weisman_Art_Museum.html</a:t>
            </a:r>
            <a:r>
              <a:rPr lang="fr-FR" dirty="0"/>
              <a:t> </a:t>
            </a:r>
            <a:endParaRPr lang="fr-FR" dirty="0">
              <a:hlinkClick r:id="rId12"/>
            </a:endParaRPr>
          </a:p>
          <a:p>
            <a:pPr marL="514350" indent="-514350">
              <a:buFont typeface="+mj-lt"/>
              <a:buAutoNum type="arabicPeriod"/>
            </a:pPr>
            <a:r>
              <a:rPr lang="en-US" dirty="0">
                <a:hlinkClick r:id="rId13"/>
              </a:rPr>
              <a:t>http://www.arcspace.com/features/moshe-safdie-/kauffman-center-for-the-performing-arts/</a:t>
            </a:r>
            <a:r>
              <a:rPr lang="en-US" dirty="0"/>
              <a:t>   </a:t>
            </a:r>
            <a:endParaRPr lang="fr-FR" dirty="0">
              <a:hlinkClick r:id="rId12"/>
            </a:endParaRPr>
          </a:p>
          <a:p>
            <a:pPr marL="514350" indent="-514350">
              <a:buFont typeface="+mj-lt"/>
              <a:buAutoNum type="arabicPeriod"/>
            </a:pPr>
            <a:r>
              <a:rPr lang="fr-FR" dirty="0">
                <a:hlinkClick r:id="rId14"/>
              </a:rPr>
              <a:t>http://pattersons.com/civic/len-lye-contemporary-art-museum/</a:t>
            </a:r>
            <a:r>
              <a:rPr lang="fr-FR" dirty="0"/>
              <a:t> </a:t>
            </a:r>
          </a:p>
          <a:p>
            <a:pPr marL="514350" indent="-514350">
              <a:buFont typeface="+mj-lt"/>
              <a:buAutoNum type="arabicPeriod"/>
            </a:pPr>
            <a:r>
              <a:rPr lang="fr-FR" dirty="0">
                <a:hlinkClick r:id="rId12"/>
              </a:rPr>
              <a:t>http://www.stainlessindia.org/UploadPdf/SI_Mar08.pdf</a:t>
            </a:r>
            <a:r>
              <a:rPr lang="fr-FR" dirty="0"/>
              <a:t> </a:t>
            </a:r>
          </a:p>
          <a:p>
            <a:pPr marL="514350" indent="-514350">
              <a:buFont typeface="+mj-lt"/>
              <a:buAutoNum type="arabicPeriod"/>
            </a:pPr>
            <a:r>
              <a:rPr lang="fr-FR" dirty="0">
                <a:hlinkClick r:id="rId15"/>
              </a:rPr>
              <a:t>http://www.archilovers.com/projects/30432/centrale-termica-teleriscaldamento-iride-energia.html</a:t>
            </a:r>
            <a:endParaRPr lang="fr-FR" dirty="0"/>
          </a:p>
          <a:p>
            <a:pPr marL="514350" indent="-514350">
              <a:buFont typeface="+mj-lt"/>
              <a:buAutoNum type="arabicPeriod"/>
            </a:pPr>
            <a:r>
              <a:rPr lang="fr-FR" dirty="0">
                <a:hlinkClick r:id="rId16"/>
              </a:rPr>
              <a:t>http://www.skyscrapercenter.com/building/capital-gate-tower/3172</a:t>
            </a:r>
            <a:endParaRPr lang="fr-FR" dirty="0"/>
          </a:p>
        </p:txBody>
      </p:sp>
      <p:sp>
        <p:nvSpPr>
          <p:cNvPr id="175107"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F07AF46E-85B1-4774-ABB8-B80370EC35F2}" type="slidenum">
              <a:rPr lang="fr-BE">
                <a:cs typeface="Arial" charset="0"/>
              </a:rPr>
              <a:pPr fontAlgn="base">
                <a:spcBef>
                  <a:spcPct val="0"/>
                </a:spcBef>
                <a:spcAft>
                  <a:spcPct val="0"/>
                </a:spcAft>
                <a:defRPr/>
              </a:pPr>
              <a:t>22</a:t>
            </a:fld>
            <a:endParaRPr lang="it-IT">
              <a:cs typeface="Arial"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Title 6"/>
          <p:cNvSpPr>
            <a:spLocks noGrp="1"/>
          </p:cNvSpPr>
          <p:nvPr>
            <p:ph type="title"/>
          </p:nvPr>
        </p:nvSpPr>
        <p:spPr/>
        <p:txBody>
          <a:bodyPr/>
          <a:lstStyle/>
          <a:p>
            <a:pPr eaLnBrk="1" hangingPunct="1"/>
            <a:r>
              <a:rPr lang="it-IT"/>
              <a:t>Riferimenti facciate (2/2):</a:t>
            </a:r>
          </a:p>
        </p:txBody>
      </p:sp>
      <p:sp>
        <p:nvSpPr>
          <p:cNvPr id="3" name="Content Placeholder 2"/>
          <p:cNvSpPr>
            <a:spLocks noGrp="1"/>
          </p:cNvSpPr>
          <p:nvPr>
            <p:ph idx="1"/>
          </p:nvPr>
        </p:nvSpPr>
        <p:spPr/>
        <p:txBody>
          <a:bodyPr rtlCol="0">
            <a:normAutofit fontScale="55000" lnSpcReduction="20000"/>
          </a:bodyPr>
          <a:lstStyle/>
          <a:p>
            <a:pPr marL="514350" indent="-514350">
              <a:buFont typeface="+mj-lt"/>
              <a:buAutoNum type="arabicPeriod" startAt="15"/>
            </a:pPr>
            <a:r>
              <a:rPr lang="fr-FR" dirty="0">
                <a:hlinkClick r:id="rId2"/>
              </a:rPr>
              <a:t>http://www.dailymail.co.uk/travel/article-1284591/Abu-Dhabi-Capital-Gate-skyscraper-leans-times-Tower-Pisa.html</a:t>
            </a:r>
            <a:endParaRPr lang="fr-FR" dirty="0">
              <a:hlinkClick r:id="rId3"/>
            </a:endParaRPr>
          </a:p>
          <a:p>
            <a:pPr marL="514350" indent="-514350">
              <a:buFont typeface="+mj-lt"/>
              <a:buAutoNum type="arabicPeriod" startAt="15"/>
            </a:pPr>
            <a:r>
              <a:rPr lang="fr-FR" dirty="0">
                <a:hlinkClick r:id="rId3"/>
              </a:rPr>
              <a:t>http://www.e-architect.co.uk/dubai/capital-gate-abu-dhabi</a:t>
            </a:r>
            <a:endParaRPr lang="fr-FR" dirty="0"/>
          </a:p>
          <a:p>
            <a:pPr marL="514350" indent="-514350">
              <a:buFont typeface="+mj-lt"/>
              <a:buAutoNum type="arabicPeriod" startAt="15"/>
            </a:pPr>
            <a:r>
              <a:rPr lang="fr-FR" dirty="0">
                <a:hlinkClick r:id="rId4"/>
              </a:rPr>
              <a:t>http://hda-paris.com/</a:t>
            </a:r>
            <a:r>
              <a:rPr lang="fr-FR" dirty="0"/>
              <a:t> </a:t>
            </a:r>
          </a:p>
          <a:p>
            <a:pPr marL="514350" indent="-514350">
              <a:buFont typeface="+mj-lt"/>
              <a:buAutoNum type="arabicPeriod" startAt="15"/>
            </a:pPr>
            <a:r>
              <a:rPr lang="fr-FR" dirty="0">
                <a:hlinkClick r:id="rId5"/>
              </a:rPr>
              <a:t>https://www.parisinfo.com/musee-monument-paris/71198/La-Geode</a:t>
            </a:r>
            <a:endParaRPr lang="fr-FR" dirty="0"/>
          </a:p>
          <a:p>
            <a:pPr marL="514350" indent="-514350">
              <a:buFont typeface="+mj-lt"/>
              <a:buAutoNum type="arabicPeriod" startAt="15"/>
            </a:pPr>
            <a:r>
              <a:rPr lang="fr-FR" dirty="0">
                <a:hlinkClick r:id="rId6"/>
              </a:rPr>
              <a:t>http://issuu.com/hda_paris/docs/hda_2011_references_web_issu</a:t>
            </a:r>
            <a:endParaRPr lang="fr-FR" dirty="0">
              <a:hlinkClick r:id="rId7"/>
            </a:endParaRPr>
          </a:p>
          <a:p>
            <a:pPr marL="514350" indent="-514350">
              <a:buFont typeface="+mj-lt"/>
              <a:buAutoNum type="arabicPeriod" startAt="15"/>
            </a:pPr>
            <a:r>
              <a:rPr lang="fr-FR" dirty="0">
                <a:hlinkClick r:id="rId7"/>
              </a:rPr>
              <a:t>http://5osa.tistory.com/entry/Cepezed-and-Ned-Kahn-Studios-Vertical-Canal-fa%C3%A7ade-Utrecht-Netherlands</a:t>
            </a:r>
            <a:r>
              <a:rPr lang="fr-FR" dirty="0"/>
              <a:t> </a:t>
            </a:r>
          </a:p>
          <a:p>
            <a:pPr marL="514350" indent="-514350">
              <a:buFont typeface="+mj-lt"/>
              <a:buAutoNum type="arabicPeriod" startAt="15"/>
            </a:pPr>
            <a:r>
              <a:rPr lang="fr-FR" dirty="0">
                <a:hlinkClick r:id="rId8"/>
              </a:rPr>
              <a:t>http://www.reseaux-artistes.fr/dossiers/beatrice-dacher/architecture-sully-2006-2010</a:t>
            </a:r>
            <a:r>
              <a:rPr lang="fr-FR" dirty="0"/>
              <a:t> </a:t>
            </a:r>
          </a:p>
          <a:p>
            <a:pPr marL="514350" indent="-514350">
              <a:buFont typeface="+mj-lt"/>
              <a:buAutoNum type="arabicPeriod" startAt="15"/>
            </a:pPr>
            <a:r>
              <a:rPr lang="fr-FR" dirty="0">
                <a:hlinkClick r:id="rId9"/>
              </a:rPr>
              <a:t>http://www.marneetgondoire.fr/les-albums-photos/album-photos-490/le-chateau-de-rentilly-renaissance-en-2013-230.html?cHash=d2d475c49fe75ee015495efb35c04460</a:t>
            </a:r>
            <a:endParaRPr lang="fr-FR" dirty="0"/>
          </a:p>
          <a:p>
            <a:pPr marL="514350" indent="-514350">
              <a:buFont typeface="+mj-lt"/>
              <a:buAutoNum type="arabicPeriod" startAt="15"/>
            </a:pPr>
            <a:r>
              <a:rPr lang="fr-FR" dirty="0">
                <a:hlinkClick r:id="rId10"/>
              </a:rPr>
              <a:t>http://www.marneetgondoire.fr/le-parc/les-espaces-1705.html</a:t>
            </a:r>
            <a:endParaRPr lang="fr-FR" dirty="0"/>
          </a:p>
          <a:p>
            <a:pPr marL="514350" indent="-514350">
              <a:buFont typeface="+mj-lt"/>
              <a:buAutoNum type="arabicPeriod" startAt="15"/>
            </a:pPr>
            <a:r>
              <a:rPr lang="fr-FR" dirty="0">
                <a:hlinkClick r:id="rId11"/>
              </a:rPr>
              <a:t>http://www.dezeen.com/2007/08/20/boiler-suit-by-thomas-heatherwick</a:t>
            </a:r>
            <a:endParaRPr lang="fr-FR" dirty="0"/>
          </a:p>
          <a:p>
            <a:pPr marL="514350" indent="-514350">
              <a:buFont typeface="+mj-lt"/>
              <a:buAutoNum type="arabicPeriod" startAt="15"/>
            </a:pPr>
            <a:r>
              <a:rPr lang="fr-FR" dirty="0">
                <a:hlinkClick r:id="rId12"/>
              </a:rPr>
              <a:t>http://www.gkdmediamesh.com/blog/the_role_of_metallic_mesh_in_transforming_stadium_architecture.html</a:t>
            </a:r>
            <a:endParaRPr lang="fr-FR" dirty="0"/>
          </a:p>
        </p:txBody>
      </p:sp>
      <p:sp>
        <p:nvSpPr>
          <p:cNvPr id="176131"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FB1DC9A-C23B-4120-AC24-F167DD777936}" type="slidenum">
              <a:rPr lang="fr-BE">
                <a:cs typeface="Arial" charset="0"/>
              </a:rPr>
              <a:pPr fontAlgn="base">
                <a:spcBef>
                  <a:spcPct val="0"/>
                </a:spcBef>
                <a:spcAft>
                  <a:spcPct val="0"/>
                </a:spcAft>
                <a:defRPr/>
              </a:pPr>
              <a:t>23</a:t>
            </a:fld>
            <a:endParaRPr lang="it-IT">
              <a:cs typeface="Arial"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4"/>
          <p:cNvSpPr>
            <a:spLocks noGrp="1"/>
          </p:cNvSpPr>
          <p:nvPr>
            <p:ph type="ctrTitle"/>
          </p:nvPr>
        </p:nvSpPr>
        <p:spPr/>
        <p:txBody>
          <a:bodyPr/>
          <a:lstStyle/>
          <a:p>
            <a:pPr eaLnBrk="1" hangingPunct="1"/>
            <a:r>
              <a:rPr lang="it-IT"/>
              <a:t>2. Facciate verdi</a:t>
            </a:r>
          </a:p>
        </p:txBody>
      </p:sp>
      <p:sp>
        <p:nvSpPr>
          <p:cNvPr id="177154"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0C07037-8E68-4BEB-9203-2F56ACC4561B}" type="slidenum">
              <a:rPr lang="fr-BE">
                <a:cs typeface="Arial" charset="0"/>
              </a:rPr>
              <a:pPr fontAlgn="base">
                <a:spcBef>
                  <a:spcPct val="0"/>
                </a:spcBef>
                <a:spcAft>
                  <a:spcPct val="0"/>
                </a:spcAft>
                <a:defRPr/>
              </a:pPr>
              <a:t>24</a:t>
            </a:fld>
            <a:endParaRPr lang="it-IT">
              <a:cs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4"/>
          <p:cNvSpPr>
            <a:spLocks noGrp="1"/>
          </p:cNvSpPr>
          <p:nvPr>
            <p:ph type="title"/>
          </p:nvPr>
        </p:nvSpPr>
        <p:spPr/>
        <p:txBody>
          <a:bodyPr/>
          <a:lstStyle/>
          <a:p>
            <a:pPr eaLnBrk="1" hangingPunct="1"/>
            <a:r>
              <a:rPr lang="it-IT"/>
              <a:t>Informazioni sulle facciate verdi</a:t>
            </a:r>
          </a:p>
        </p:txBody>
      </p:sp>
      <p:sp>
        <p:nvSpPr>
          <p:cNvPr id="178178" name="Content Placeholder 2"/>
          <p:cNvSpPr>
            <a:spLocks noGrp="1"/>
          </p:cNvSpPr>
          <p:nvPr>
            <p:ph idx="1"/>
          </p:nvPr>
        </p:nvSpPr>
        <p:spPr/>
        <p:txBody>
          <a:bodyPr/>
          <a:lstStyle/>
          <a:p>
            <a:pPr marL="0" indent="0" algn="just" eaLnBrk="1" hangingPunct="1">
              <a:buFont typeface="Wingdings" pitchFamily="2" charset="2"/>
              <a:buNone/>
            </a:pPr>
            <a:r>
              <a:rPr lang="it-IT" sz="2400"/>
              <a:t>Le facciate verdi sono un elemento architettonico emergente, che offre all'edificio un'enorme quantità di vantaggi in termini di attrattiva per gli occupanti, controllo termico e miglioramento della qualità dell'aria. </a:t>
            </a:r>
          </a:p>
          <a:p>
            <a:pPr marL="0" indent="0" algn="just" eaLnBrk="1" hangingPunct="1"/>
            <a:endParaRPr lang="it-IT" sz="2400"/>
          </a:p>
          <a:p>
            <a:pPr marL="0" indent="0" algn="just" eaLnBrk="1" hangingPunct="1">
              <a:buFont typeface="Wingdings" pitchFamily="2" charset="2"/>
              <a:buNone/>
            </a:pPr>
            <a:r>
              <a:rPr lang="it-IT" sz="2400"/>
              <a:t>L'utilizzo di cavi, barre e reti in acciaio inossidabile per orientare le piante rampicanti sulla facciata di un edificio rappresenta un'alternativa alla parete verde con piante tradizionali.</a:t>
            </a:r>
          </a:p>
          <a:p>
            <a:pPr marL="0" indent="0" algn="just" eaLnBrk="1" hangingPunct="1"/>
            <a:endParaRPr lang="it-IT" sz="2400"/>
          </a:p>
          <a:p>
            <a:pPr marL="0" indent="0" algn="just" eaLnBrk="1" hangingPunct="1">
              <a:buFont typeface="Wingdings" pitchFamily="2" charset="2"/>
              <a:buNone/>
            </a:pPr>
            <a:r>
              <a:rPr lang="it-IT" sz="2400"/>
              <a:t>L'inserimento di una facciata verde in strutture esistenti è facile da realizzare.</a:t>
            </a:r>
          </a:p>
        </p:txBody>
      </p:sp>
      <p:sp>
        <p:nvSpPr>
          <p:cNvPr id="178179"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6A1624F-7329-4D36-B452-B18095D8D59D}" type="slidenum">
              <a:rPr lang="fr-BE">
                <a:cs typeface="Arial" charset="0"/>
              </a:rPr>
              <a:pPr fontAlgn="base">
                <a:spcBef>
                  <a:spcPct val="0"/>
                </a:spcBef>
                <a:spcAft>
                  <a:spcPct val="0"/>
                </a:spcAft>
                <a:defRPr/>
              </a:pPr>
              <a:t>25</a:t>
            </a:fld>
            <a:endParaRPr lang="it-IT">
              <a:cs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p:cNvSpPr>
            <a:spLocks noGrp="1"/>
          </p:cNvSpPr>
          <p:nvPr>
            <p:ph type="title"/>
          </p:nvPr>
        </p:nvSpPr>
        <p:spPr/>
        <p:txBody>
          <a:bodyPr/>
          <a:lstStyle/>
          <a:p>
            <a:pPr eaLnBrk="1" hangingPunct="1"/>
            <a:r>
              <a:rPr lang="it-IT"/>
              <a:t>Facciata verde</a:t>
            </a:r>
            <a:r>
              <a:rPr lang="it-IT" baseline="50000"/>
              <a:t>1</a:t>
            </a:r>
          </a:p>
        </p:txBody>
      </p:sp>
      <p:sp>
        <p:nvSpPr>
          <p:cNvPr id="179202" name="Picture Placeholder 5"/>
          <p:cNvSpPr>
            <a:spLocks noGrp="1"/>
          </p:cNvSpPr>
          <p:nvPr>
            <p:ph type="pic" idx="1"/>
          </p:nvPr>
        </p:nvSpPr>
        <p:spPr/>
      </p:sp>
      <p:sp>
        <p:nvSpPr>
          <p:cNvPr id="179203" name="Text Placeholder 7"/>
          <p:cNvSpPr>
            <a:spLocks noGrp="1"/>
          </p:cNvSpPr>
          <p:nvPr>
            <p:ph type="body" sz="half" idx="2"/>
          </p:nvPr>
        </p:nvSpPr>
        <p:spPr/>
        <p:txBody>
          <a:bodyPr/>
          <a:lstStyle/>
          <a:p>
            <a:pPr eaLnBrk="1" hangingPunct="1"/>
            <a:r>
              <a:rPr lang="it-IT"/>
              <a:t>Locale del trasformatore elettrico, Barcellona. Dispositivi di fissaggi e cavi in acciaio inossidabile sostengono le piante.</a:t>
            </a:r>
          </a:p>
        </p:txBody>
      </p:sp>
      <p:sp>
        <p:nvSpPr>
          <p:cNvPr id="179204"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3D37023-D82D-4AFB-9D89-48015A9ED1B9}" type="slidenum">
              <a:rPr lang="fr-FR">
                <a:cs typeface="Arial" charset="0"/>
              </a:rPr>
              <a:pPr fontAlgn="base">
                <a:spcBef>
                  <a:spcPct val="0"/>
                </a:spcBef>
                <a:spcAft>
                  <a:spcPct val="0"/>
                </a:spcAft>
                <a:defRPr/>
              </a:pPr>
              <a:t>26</a:t>
            </a:fld>
            <a:endParaRPr lang="it-IT">
              <a:cs typeface="Arial" charset="0"/>
            </a:endParaRPr>
          </a:p>
        </p:txBody>
      </p:sp>
      <p:pic>
        <p:nvPicPr>
          <p:cNvPr id="17920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868"/>
            <a:ext cx="8842375" cy="4940300"/>
          </a:xfrm>
          <a:prstGeom prst="rect">
            <a:avLst/>
          </a:prstGeom>
          <a:noFill/>
          <a:ln w="9525">
            <a:solidFill>
              <a:schemeClr val="tx1"/>
            </a:solidFill>
            <a:miter lim="800000"/>
            <a:headEnd/>
            <a:tailEnd/>
          </a:ln>
        </p:spPr>
      </p:pic>
      <p:pic>
        <p:nvPicPr>
          <p:cNvPr id="1792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91363" y="0"/>
            <a:ext cx="1751012" cy="1998663"/>
          </a:xfrm>
          <a:prstGeom prst="rect">
            <a:avLst/>
          </a:prstGeom>
          <a:noFill/>
          <a:ln w="9525">
            <a:solidFill>
              <a:schemeClr val="tx1"/>
            </a:solid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1"/>
          <p:cNvSpPr>
            <a:spLocks noGrp="1"/>
          </p:cNvSpPr>
          <p:nvPr>
            <p:ph type="title"/>
          </p:nvPr>
        </p:nvSpPr>
        <p:spPr/>
        <p:txBody>
          <a:bodyPr/>
          <a:lstStyle/>
          <a:p>
            <a:pPr eaLnBrk="1" hangingPunct="1"/>
            <a:r>
              <a:rPr lang="it-IT"/>
              <a:t>Facciata verde </a:t>
            </a:r>
            <a:r>
              <a:rPr lang="it-IT" baseline="50000"/>
              <a:t>2</a:t>
            </a:r>
          </a:p>
        </p:txBody>
      </p:sp>
      <p:sp>
        <p:nvSpPr>
          <p:cNvPr id="180226" name="Picture Placeholder 2"/>
          <p:cNvSpPr>
            <a:spLocks noGrp="1"/>
          </p:cNvSpPr>
          <p:nvPr>
            <p:ph type="pic" idx="1"/>
          </p:nvPr>
        </p:nvSpPr>
        <p:spPr/>
      </p:sp>
      <p:sp>
        <p:nvSpPr>
          <p:cNvPr id="180227" name="Text Placeholder 6"/>
          <p:cNvSpPr>
            <a:spLocks noGrp="1"/>
          </p:cNvSpPr>
          <p:nvPr>
            <p:ph type="body" sz="half" idx="2"/>
          </p:nvPr>
        </p:nvSpPr>
        <p:spPr/>
        <p:txBody>
          <a:bodyPr/>
          <a:lstStyle/>
          <a:p>
            <a:pPr eaLnBrk="1" hangingPunct="1"/>
            <a:r>
              <a:rPr lang="it-IT"/>
              <a:t>Qualche anno dopo. Aspetto estetico migliorato.</a:t>
            </a:r>
          </a:p>
        </p:txBody>
      </p:sp>
      <p:sp>
        <p:nvSpPr>
          <p:cNvPr id="180228"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82987C4-CCA6-4231-B361-C72526C10FD3}" type="slidenum">
              <a:rPr lang="fr-FR">
                <a:cs typeface="Arial" charset="0"/>
              </a:rPr>
              <a:pPr fontAlgn="base">
                <a:spcBef>
                  <a:spcPct val="0"/>
                </a:spcBef>
                <a:spcAft>
                  <a:spcPct val="0"/>
                </a:spcAft>
                <a:defRPr/>
              </a:pPr>
              <a:t>27</a:t>
            </a:fld>
            <a:endParaRPr lang="it-IT">
              <a:cs typeface="Arial" charset="0"/>
            </a:endParaRPr>
          </a:p>
        </p:txBody>
      </p:sp>
      <p:pic>
        <p:nvPicPr>
          <p:cNvPr id="180229"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2838" y="44450"/>
            <a:ext cx="6915150" cy="6002338"/>
          </a:xfrm>
          <a:prstGeom prst="rect">
            <a:avLst/>
          </a:prstGeom>
          <a:noFill/>
          <a:ln w="9525">
            <a:solidFill>
              <a:schemeClr val="tx1"/>
            </a:solid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0" y="692150"/>
            <a:ext cx="5486400" cy="566738"/>
          </a:xfrm>
        </p:spPr>
        <p:txBody>
          <a:bodyPr/>
          <a:lstStyle/>
          <a:p>
            <a:pPr eaLnBrk="1" hangingPunct="1"/>
            <a:r>
              <a:rPr lang="it-IT"/>
              <a:t>Facciate verdi per condomini</a:t>
            </a:r>
            <a:r>
              <a:rPr lang="it-IT" baseline="50000"/>
              <a:t>2</a:t>
            </a:r>
            <a:br>
              <a:rPr lang="it-IT"/>
            </a:br>
            <a:r>
              <a:rPr lang="it-IT"/>
              <a:t>(realizzabili ovunque!)</a:t>
            </a:r>
          </a:p>
        </p:txBody>
      </p:sp>
      <p:sp>
        <p:nvSpPr>
          <p:cNvPr id="8" name="Text Placeholder 7"/>
          <p:cNvSpPr>
            <a:spLocks noGrp="1"/>
          </p:cNvSpPr>
          <p:nvPr>
            <p:ph type="body" sz="half" idx="2"/>
          </p:nvPr>
        </p:nvSpPr>
        <p:spPr>
          <a:xfrm>
            <a:off x="6397625" y="1446213"/>
            <a:ext cx="2422525" cy="5222875"/>
          </a:xfrm>
        </p:spPr>
        <p:txBody>
          <a:bodyPr rtlCol="0">
            <a:normAutofit/>
          </a:bodyPr>
          <a:lstStyle/>
          <a:p>
            <a:pPr algn="just" eaLnBrk="1" fontAlgn="auto" hangingPunct="1">
              <a:spcAft>
                <a:spcPts val="0"/>
              </a:spcAft>
              <a:defRPr/>
            </a:pPr>
            <a:r>
              <a:rPr lang="it-IT"/>
              <a:t>Vantaggi: </a:t>
            </a:r>
          </a:p>
          <a:p>
            <a:pPr marL="285750" indent="-285750" algn="just" eaLnBrk="1" fontAlgn="auto" hangingPunct="1">
              <a:spcAft>
                <a:spcPts val="0"/>
              </a:spcAft>
              <a:buFont typeface="Arial" panose="020B0604020202020204" pitchFamily="34" charset="0"/>
              <a:buChar char="•"/>
              <a:defRPr/>
            </a:pPr>
            <a:r>
              <a:rPr lang="it-IT"/>
              <a:t>Isolamento migliorato</a:t>
            </a:r>
            <a:endParaRPr lang="it-IT" dirty="0"/>
          </a:p>
          <a:p>
            <a:pPr marL="285750" indent="-285750" algn="just" eaLnBrk="1" fontAlgn="auto" hangingPunct="1">
              <a:spcAft>
                <a:spcPts val="0"/>
              </a:spcAft>
              <a:buFont typeface="Arial" panose="020B0604020202020204" pitchFamily="34" charset="0"/>
              <a:buChar char="•"/>
              <a:defRPr/>
            </a:pPr>
            <a:r>
              <a:rPr lang="it-IT"/>
              <a:t>Attenuazione dei rumori</a:t>
            </a:r>
            <a:endParaRPr lang="it-IT" dirty="0"/>
          </a:p>
          <a:p>
            <a:pPr marL="285750" indent="-285750" algn="just" eaLnBrk="1" fontAlgn="auto" hangingPunct="1">
              <a:spcAft>
                <a:spcPts val="0"/>
              </a:spcAft>
              <a:buFont typeface="Arial" panose="020B0604020202020204" pitchFamily="34" charset="0"/>
              <a:buChar char="•"/>
              <a:defRPr/>
            </a:pPr>
            <a:r>
              <a:rPr lang="it-IT"/>
              <a:t>Microclima più fresco</a:t>
            </a:r>
            <a:endParaRPr lang="it-IT" dirty="0"/>
          </a:p>
          <a:p>
            <a:pPr marL="285750" indent="-285750" algn="just" eaLnBrk="1" fontAlgn="auto" hangingPunct="1">
              <a:spcAft>
                <a:spcPts val="0"/>
              </a:spcAft>
              <a:buFont typeface="Arial" panose="020B0604020202020204" pitchFamily="34" charset="0"/>
              <a:buChar char="•"/>
              <a:defRPr/>
            </a:pPr>
            <a:r>
              <a:rPr lang="it-IT"/>
              <a:t>Biodiversità migliorata</a:t>
            </a:r>
            <a:endParaRPr lang="it-IT" dirty="0"/>
          </a:p>
          <a:p>
            <a:pPr marL="285750" indent="-285750" algn="just" eaLnBrk="1" fontAlgn="auto" hangingPunct="1">
              <a:spcAft>
                <a:spcPts val="0"/>
              </a:spcAft>
              <a:buFont typeface="Arial" panose="020B0604020202020204" pitchFamily="34" charset="0"/>
              <a:buChar char="•"/>
              <a:defRPr/>
            </a:pPr>
            <a:r>
              <a:rPr lang="it-IT"/>
              <a:t>Qualità dell'aria migliore (filtraggio delle sostanze inquinanti)</a:t>
            </a:r>
          </a:p>
          <a:p>
            <a:pPr marL="285750" indent="-285750" algn="just" eaLnBrk="1" fontAlgn="auto" hangingPunct="1">
              <a:spcAft>
                <a:spcPts val="0"/>
              </a:spcAft>
              <a:buFont typeface="Arial" panose="020B0604020202020204" pitchFamily="34" charset="0"/>
              <a:buChar char="•"/>
              <a:defRPr/>
            </a:pPr>
            <a:r>
              <a:rPr lang="it-IT"/>
              <a:t>Valore estetico</a:t>
            </a:r>
            <a:endParaRPr lang="it-IT" dirty="0"/>
          </a:p>
          <a:p>
            <a:pPr marL="285750" indent="-285750" algn="just" eaLnBrk="1" fontAlgn="auto" hangingPunct="1">
              <a:spcAft>
                <a:spcPts val="0"/>
              </a:spcAft>
              <a:buFont typeface="Arial" panose="020B0604020202020204" pitchFamily="34" charset="0"/>
              <a:buChar char="•"/>
              <a:defRPr/>
            </a:pPr>
            <a:r>
              <a:rPr lang="it-IT"/>
              <a:t>Benessere psicologico</a:t>
            </a:r>
            <a:endParaRPr lang="it-IT" dirty="0"/>
          </a:p>
          <a:p>
            <a:pPr marL="285750" indent="-285750" eaLnBrk="1" fontAlgn="auto" hangingPunct="1">
              <a:spcAft>
                <a:spcPts val="0"/>
              </a:spcAft>
              <a:buFont typeface="Arial" panose="020B0604020202020204" pitchFamily="34" charset="0"/>
              <a:buChar char="•"/>
              <a:defRPr/>
            </a:pPr>
            <a:r>
              <a:rPr lang="it-IT"/>
              <a:t>Ricaduta sociale ed economica positiva</a:t>
            </a:r>
            <a:endParaRPr lang="it-IT" dirty="0"/>
          </a:p>
          <a:p>
            <a:pPr algn="just" eaLnBrk="1" fontAlgn="auto" hangingPunct="1">
              <a:spcAft>
                <a:spcPts val="0"/>
              </a:spcAft>
              <a:defRPr/>
            </a:pPr>
            <a:r>
              <a:rPr lang="it-IT"/>
              <a:t>Cavi e ancoraggi in acciaio inossidabile</a:t>
            </a:r>
            <a:endParaRPr lang="it-IT" dirty="0"/>
          </a:p>
        </p:txBody>
      </p:sp>
      <p:sp>
        <p:nvSpPr>
          <p:cNvPr id="181251"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A906327-1431-4322-83D6-D9498EBE361F}" type="slidenum">
              <a:rPr lang="fr-FR">
                <a:cs typeface="Arial" charset="0"/>
              </a:rPr>
              <a:pPr fontAlgn="base">
                <a:spcBef>
                  <a:spcPct val="0"/>
                </a:spcBef>
                <a:spcAft>
                  <a:spcPct val="0"/>
                </a:spcAft>
                <a:defRPr/>
              </a:pPr>
              <a:t>28</a:t>
            </a:fld>
            <a:endParaRPr lang="it-IT">
              <a:cs typeface="Arial" charset="0"/>
            </a:endParaRPr>
          </a:p>
        </p:txBody>
      </p:sp>
      <p:pic>
        <p:nvPicPr>
          <p:cNvPr id="181252"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443038"/>
            <a:ext cx="6294438" cy="5414962"/>
          </a:xfrm>
          <a:prstGeom prst="rect">
            <a:avLst/>
          </a:prstGeom>
          <a:noFill/>
          <a:ln w="9525">
            <a:solidFill>
              <a:schemeClr val="tx1"/>
            </a:solid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4"/>
          <p:cNvSpPr>
            <a:spLocks noGrp="1"/>
          </p:cNvSpPr>
          <p:nvPr>
            <p:ph type="title"/>
          </p:nvPr>
        </p:nvSpPr>
        <p:spPr/>
        <p:txBody>
          <a:bodyPr/>
          <a:lstStyle/>
          <a:p>
            <a:pPr eaLnBrk="1" hangingPunct="1"/>
            <a:r>
              <a:rPr lang="it-IT"/>
              <a:t>Facciate verdi per condomini</a:t>
            </a:r>
            <a:r>
              <a:rPr lang="it-IT" baseline="50000"/>
              <a:t>2</a:t>
            </a:r>
          </a:p>
        </p:txBody>
      </p:sp>
      <p:pic>
        <p:nvPicPr>
          <p:cNvPr id="182274" name="Picture Placeholder 8"/>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182275" name="Text Placeholder 2"/>
          <p:cNvSpPr>
            <a:spLocks noGrp="1"/>
          </p:cNvSpPr>
          <p:nvPr>
            <p:ph type="body" sz="half" idx="2"/>
          </p:nvPr>
        </p:nvSpPr>
        <p:spPr/>
        <p:txBody>
          <a:bodyPr/>
          <a:lstStyle/>
          <a:p>
            <a:pPr eaLnBrk="1" hangingPunct="1"/>
            <a:r>
              <a:rPr lang="it-IT"/>
              <a:t>I vantaggi del reintrodurre Madre Natura in un ambiente sempre meno naturale sono così evidenti che il Governo australiano ha fondato il Consiglio per gli edifici verdi (Green Building Council, GDA) allo scopo di sostenere lo sviluppo di immobili sostenibili.</a:t>
            </a:r>
            <a:endParaRPr lang="it-IT" altLang="fr-FR"/>
          </a:p>
        </p:txBody>
      </p:sp>
      <p:sp>
        <p:nvSpPr>
          <p:cNvPr id="182276"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19A9A0A-C453-49BB-ADD1-E265B45E6A25}" type="slidenum">
              <a:rPr lang="fr-BE">
                <a:cs typeface="Arial" charset="0"/>
              </a:rPr>
              <a:pPr fontAlgn="base">
                <a:spcBef>
                  <a:spcPct val="0"/>
                </a:spcBef>
                <a:spcAft>
                  <a:spcPct val="0"/>
                </a:spcAft>
                <a:defRPr/>
              </a:pPr>
              <a:t>29</a:t>
            </a:fld>
            <a:endParaRPr lang="it-IT">
              <a:cs typeface="Arial"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itle 2"/>
          <p:cNvSpPr>
            <a:spLocks noGrp="1"/>
          </p:cNvSpPr>
          <p:nvPr>
            <p:ph type="ctrTitle"/>
          </p:nvPr>
        </p:nvSpPr>
        <p:spPr/>
        <p:txBody>
          <a:bodyPr/>
          <a:lstStyle/>
          <a:p>
            <a:pPr eaLnBrk="1" hangingPunct="1"/>
            <a:r>
              <a:rPr lang="it-IT"/>
              <a:t>1. Facciate</a:t>
            </a:r>
          </a:p>
        </p:txBody>
      </p:sp>
      <p:sp>
        <p:nvSpPr>
          <p:cNvPr id="140290"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518A0C2-8EBF-4905-9DDC-3923FB4E17B3}" type="slidenum">
              <a:rPr lang="fr-BE">
                <a:cs typeface="Arial" charset="0"/>
              </a:rPr>
              <a:pPr fontAlgn="base">
                <a:spcBef>
                  <a:spcPct val="0"/>
                </a:spcBef>
                <a:spcAft>
                  <a:spcPct val="0"/>
                </a:spcAft>
                <a:defRPr/>
              </a:pPr>
              <a:t>3</a:t>
            </a:fld>
            <a:endParaRPr lang="it-IT">
              <a:cs typeface="Arial"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p:cNvSpPr>
            <a:spLocks noGrp="1" noChangeArrowheads="1"/>
          </p:cNvSpPr>
          <p:nvPr>
            <p:ph type="title"/>
          </p:nvPr>
        </p:nvSpPr>
        <p:spPr>
          <a:xfrm>
            <a:off x="4186238" y="533400"/>
            <a:ext cx="4702175" cy="566738"/>
          </a:xfrm>
        </p:spPr>
        <p:txBody>
          <a:bodyPr/>
          <a:lstStyle/>
          <a:p>
            <a:pPr eaLnBrk="1" hangingPunct="1"/>
            <a:r>
              <a:rPr lang="it-IT"/>
              <a:t>Architettura verticale del paesaggio </a:t>
            </a:r>
            <a:endParaRPr lang="it-IT" altLang="fr-FR"/>
          </a:p>
        </p:txBody>
      </p:sp>
      <p:sp>
        <p:nvSpPr>
          <p:cNvPr id="5" name="Text Placeholder 4"/>
          <p:cNvSpPr>
            <a:spLocks noGrp="1"/>
          </p:cNvSpPr>
          <p:nvPr>
            <p:ph type="body" sz="half" idx="2"/>
          </p:nvPr>
        </p:nvSpPr>
        <p:spPr>
          <a:xfrm>
            <a:off x="4186238" y="1100138"/>
            <a:ext cx="4702175" cy="804862"/>
          </a:xfrm>
        </p:spPr>
        <p:txBody>
          <a:bodyPr rtlCol="0">
            <a:normAutofit fontScale="92500" lnSpcReduction="10000"/>
          </a:bodyPr>
          <a:lstStyle/>
          <a:p>
            <a:pPr algn="just" eaLnBrk="1" fontAlgn="auto" hangingPunct="1">
              <a:spcAft>
                <a:spcPts val="0"/>
              </a:spcAft>
              <a:defRPr/>
            </a:pPr>
            <a:r>
              <a:rPr lang="it-IT"/>
              <a:t>Sale del Consiglio di Melbourne City: i sistemi e i componenti reticolati in acciaio inossidabile offrono una struttura rampicante essenziale per la vita delle piante, trasformando le superfici dure che trattengono il calore in giardini verticali pieni di vita.</a:t>
            </a:r>
            <a:endParaRPr lang="it-IT" dirty="0"/>
          </a:p>
        </p:txBody>
      </p:sp>
      <p:sp>
        <p:nvSpPr>
          <p:cNvPr id="184323"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EED50CD-8878-46EF-A8F9-CAEC34C310EF}" type="slidenum">
              <a:rPr lang="fr-BE">
                <a:cs typeface="Arial" charset="0"/>
              </a:rPr>
              <a:pPr fontAlgn="base">
                <a:spcBef>
                  <a:spcPct val="0"/>
                </a:spcBef>
                <a:spcAft>
                  <a:spcPct val="0"/>
                </a:spcAft>
                <a:defRPr/>
              </a:pPr>
              <a:t>30</a:t>
            </a:fld>
            <a:endParaRPr lang="it-IT">
              <a:cs typeface="Arial" charset="0"/>
            </a:endParaRPr>
          </a:p>
        </p:txBody>
      </p:sp>
      <p:grpSp>
        <p:nvGrpSpPr>
          <p:cNvPr id="184324" name="Group 5"/>
          <p:cNvGrpSpPr>
            <a:grpSpLocks/>
          </p:cNvGrpSpPr>
          <p:nvPr/>
        </p:nvGrpSpPr>
        <p:grpSpPr bwMode="auto">
          <a:xfrm>
            <a:off x="0" y="533400"/>
            <a:ext cx="8888413" cy="6351588"/>
            <a:chOff x="89074" y="530172"/>
            <a:chExt cx="8887648" cy="6351250"/>
          </a:xfrm>
        </p:grpSpPr>
        <p:pic>
          <p:nvPicPr>
            <p:cNvPr id="184326" name="Picture 9" descr="Sede del consiglio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7162" y="4688724"/>
              <a:ext cx="5689560" cy="2192698"/>
            </a:xfrm>
            <a:prstGeom prst="rect">
              <a:avLst/>
            </a:prstGeom>
            <a:noFill/>
            <a:ln w="9525">
              <a:solidFill>
                <a:schemeClr val="tx1"/>
              </a:solidFill>
              <a:miter lim="800000"/>
              <a:headEnd/>
              <a:tailEnd/>
            </a:ln>
          </p:spPr>
        </p:pic>
        <p:pic>
          <p:nvPicPr>
            <p:cNvPr id="18432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74" y="530172"/>
              <a:ext cx="4162876" cy="6347708"/>
            </a:xfrm>
            <a:prstGeom prst="rect">
              <a:avLst/>
            </a:prstGeom>
            <a:noFill/>
            <a:ln w="9525">
              <a:solidFill>
                <a:schemeClr val="tx1"/>
              </a:solidFill>
              <a:miter lim="800000"/>
              <a:headEnd/>
              <a:tailEnd/>
            </a:ln>
          </p:spPr>
        </p:pic>
      </p:grpSp>
      <p:sp>
        <p:nvSpPr>
          <p:cNvPr id="48135" name="Rectangle 7"/>
          <p:cNvSpPr>
            <a:spLocks noChangeArrowheads="1"/>
          </p:cNvSpPr>
          <p:nvPr/>
        </p:nvSpPr>
        <p:spPr bwMode="auto">
          <a:xfrm>
            <a:off x="4684713" y="908050"/>
            <a:ext cx="3738562" cy="2689225"/>
          </a:xfrm>
          <a:prstGeom prst="rect">
            <a:avLst/>
          </a:prstGeom>
          <a:noFill/>
          <a:ln w="9525">
            <a:noFill/>
            <a:prstDash val="dash"/>
            <a:miter lim="800000"/>
            <a:headEnd/>
            <a:tailEnd/>
          </a:ln>
          <a:effectLst/>
        </p:spPr>
        <p:txBody>
          <a:bodyPr anchor="ctr"/>
          <a:lstStyle>
            <a:lvl1pPr algn="ctr">
              <a:defRPr sz="4400">
                <a:solidFill>
                  <a:schemeClr val="tx2"/>
                </a:solidFill>
                <a:latin typeface="Arial" charset="0"/>
                <a:cs typeface="Arial" charset="0"/>
              </a:defRPr>
            </a:lvl1pPr>
            <a:lvl2pPr algn="ctr">
              <a:defRPr sz="4400">
                <a:solidFill>
                  <a:schemeClr val="tx2"/>
                </a:solidFill>
                <a:latin typeface="Arial" charset="0"/>
                <a:cs typeface="Arial" charset="0"/>
              </a:defRPr>
            </a:lvl2pPr>
            <a:lvl3pPr algn="ctr">
              <a:defRPr sz="4400">
                <a:solidFill>
                  <a:schemeClr val="tx2"/>
                </a:solidFill>
                <a:latin typeface="Arial" charset="0"/>
                <a:cs typeface="Arial" charset="0"/>
              </a:defRPr>
            </a:lvl3pPr>
            <a:lvl4pPr algn="ctr">
              <a:defRPr sz="4400">
                <a:solidFill>
                  <a:schemeClr val="tx2"/>
                </a:solidFill>
                <a:latin typeface="Arial" charset="0"/>
                <a:cs typeface="Arial" charset="0"/>
              </a:defRPr>
            </a:lvl4pPr>
            <a:lvl5pPr algn="ctr">
              <a:defRPr sz="4400">
                <a:solidFill>
                  <a:schemeClr val="tx2"/>
                </a:solidFill>
                <a:latin typeface="Arial" charset="0"/>
                <a:cs typeface="Arial" charset="0"/>
              </a:defRPr>
            </a:lvl5pPr>
            <a:lvl6pPr marL="457200" algn="ctr" fontAlgn="base">
              <a:spcBef>
                <a:spcPct val="0"/>
              </a:spcBef>
              <a:spcAft>
                <a:spcPct val="0"/>
              </a:spcAft>
              <a:defRPr sz="4400">
                <a:solidFill>
                  <a:schemeClr val="tx2"/>
                </a:solidFill>
                <a:latin typeface="Arial" charset="0"/>
                <a:cs typeface="Arial" charset="0"/>
              </a:defRPr>
            </a:lvl6pPr>
            <a:lvl7pPr marL="914400" algn="ctr" fontAlgn="base">
              <a:spcBef>
                <a:spcPct val="0"/>
              </a:spcBef>
              <a:spcAft>
                <a:spcPct val="0"/>
              </a:spcAft>
              <a:defRPr sz="4400">
                <a:solidFill>
                  <a:schemeClr val="tx2"/>
                </a:solidFill>
                <a:latin typeface="Arial" charset="0"/>
                <a:cs typeface="Arial" charset="0"/>
              </a:defRPr>
            </a:lvl7pPr>
            <a:lvl8pPr marL="1371600" algn="ctr" fontAlgn="base">
              <a:spcBef>
                <a:spcPct val="0"/>
              </a:spcBef>
              <a:spcAft>
                <a:spcPct val="0"/>
              </a:spcAft>
              <a:defRPr sz="4400">
                <a:solidFill>
                  <a:schemeClr val="tx2"/>
                </a:solidFill>
                <a:latin typeface="Arial" charset="0"/>
                <a:cs typeface="Arial" charset="0"/>
              </a:defRPr>
            </a:lvl8pPr>
            <a:lvl9pPr marL="1828800" algn="ctr" fontAlgn="base">
              <a:spcBef>
                <a:spcPct val="0"/>
              </a:spcBef>
              <a:spcAft>
                <a:spcPct val="0"/>
              </a:spcAft>
              <a:defRPr sz="4400">
                <a:solidFill>
                  <a:schemeClr val="tx2"/>
                </a:solidFill>
                <a:latin typeface="Arial" charset="0"/>
                <a:cs typeface="Arial" charset="0"/>
              </a:defRPr>
            </a:lvl9pPr>
          </a:lstStyle>
          <a:p>
            <a:pPr algn="just" fontAlgn="auto">
              <a:spcBef>
                <a:spcPts val="0"/>
              </a:spcBef>
              <a:spcAft>
                <a:spcPts val="0"/>
              </a:spcAft>
              <a:defRPr/>
            </a:pPr>
            <a:endParaRPr lang="fr-FR" altLang="fr-FR" sz="2000" dirty="0">
              <a:solidFill>
                <a:schemeClr val="accent1"/>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re 4"/>
          <p:cNvSpPr>
            <a:spLocks noGrp="1"/>
          </p:cNvSpPr>
          <p:nvPr>
            <p:ph type="title"/>
          </p:nvPr>
        </p:nvSpPr>
        <p:spPr>
          <a:xfrm>
            <a:off x="38100" y="5891213"/>
            <a:ext cx="5486400" cy="566737"/>
          </a:xfrm>
        </p:spPr>
        <p:txBody>
          <a:bodyPr/>
          <a:lstStyle/>
          <a:p>
            <a:pPr eaLnBrk="1" hangingPunct="1"/>
            <a:r>
              <a:rPr lang="it-IT"/>
              <a:t>Facciata verde</a:t>
            </a:r>
            <a:r>
              <a:rPr lang="it-IT" baseline="50000"/>
              <a:t>3</a:t>
            </a:r>
          </a:p>
        </p:txBody>
      </p:sp>
      <p:sp>
        <p:nvSpPr>
          <p:cNvPr id="186370" name="Espace réservé du numéro de diapositive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D64206C-CFF2-497F-9338-51C7C4FF2154}" type="slidenum">
              <a:rPr lang="fr-BE">
                <a:cs typeface="Arial" charset="0"/>
              </a:rPr>
              <a:pPr fontAlgn="base">
                <a:spcBef>
                  <a:spcPct val="0"/>
                </a:spcBef>
                <a:spcAft>
                  <a:spcPct val="0"/>
                </a:spcAft>
                <a:defRPr/>
              </a:pPr>
              <a:t>31</a:t>
            </a:fld>
            <a:endParaRPr lang="it-IT">
              <a:cs typeface="Arial" charset="0"/>
            </a:endParaRPr>
          </a:p>
        </p:txBody>
      </p:sp>
      <p:pic>
        <p:nvPicPr>
          <p:cNvPr id="186371" name="Imag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100" y="23813"/>
            <a:ext cx="8826500" cy="5867400"/>
          </a:xfrm>
          <a:prstGeom prst="rect">
            <a:avLst/>
          </a:prstGeom>
          <a:noFill/>
          <a:ln w="9525">
            <a:solidFill>
              <a:schemeClr val="tx1"/>
            </a:solid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Content Placeholder 4"/>
          <p:cNvSpPr>
            <a:spLocks noGrp="1"/>
          </p:cNvSpPr>
          <p:nvPr>
            <p:ph idx="1"/>
          </p:nvPr>
        </p:nvSpPr>
        <p:spPr/>
        <p:txBody>
          <a:bodyPr/>
          <a:lstStyle/>
          <a:p>
            <a:pPr eaLnBrk="1" hangingPunct="1"/>
            <a:endParaRPr lang="nl-BE"/>
          </a:p>
        </p:txBody>
      </p:sp>
      <p:sp>
        <p:nvSpPr>
          <p:cNvPr id="4" name="Text Placeholder 3"/>
          <p:cNvSpPr>
            <a:spLocks noGrp="1"/>
          </p:cNvSpPr>
          <p:nvPr>
            <p:ph type="body" sz="half" idx="2"/>
          </p:nvPr>
        </p:nvSpPr>
        <p:spPr>
          <a:xfrm>
            <a:off x="528638" y="26988"/>
            <a:ext cx="2530475" cy="4691062"/>
          </a:xfrm>
        </p:spPr>
        <p:txBody>
          <a:bodyPr rtlCol="0">
            <a:normAutofit/>
          </a:bodyPr>
          <a:lstStyle/>
          <a:p>
            <a:pPr algn="r" eaLnBrk="1" fontAlgn="auto" hangingPunct="1">
              <a:spcAft>
                <a:spcPts val="0"/>
              </a:spcAft>
              <a:defRPr/>
            </a:pPr>
            <a:r>
              <a:rPr lang="it-IT" spc="-30" dirty="0"/>
              <a:t>Fotografia a infrarossi che dimostra le temperature della superficie dell'edificio, Tampa, AZ. </a:t>
            </a:r>
            <a:r>
              <a:rPr lang="it-IT" dirty="0"/>
              <a:t>   °F, da </a:t>
            </a:r>
            <a:r>
              <a:rPr lang="it-IT" dirty="0" err="1"/>
              <a:t>rif.</a:t>
            </a:r>
            <a:r>
              <a:rPr lang="it-IT" dirty="0"/>
              <a:t> 4.</a:t>
            </a:r>
          </a:p>
        </p:txBody>
      </p:sp>
      <p:sp>
        <p:nvSpPr>
          <p:cNvPr id="188419"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815DF47-78A2-490A-9C7D-0303FE1C2C1E}" type="slidenum">
              <a:rPr lang="fr-BE">
                <a:cs typeface="Arial" charset="0"/>
              </a:rPr>
              <a:pPr fontAlgn="base">
                <a:spcBef>
                  <a:spcPct val="0"/>
                </a:spcBef>
                <a:spcAft>
                  <a:spcPct val="0"/>
                </a:spcAft>
                <a:defRPr/>
              </a:pPr>
              <a:t>32</a:t>
            </a:fld>
            <a:endParaRPr lang="it-IT">
              <a:cs typeface="Arial" charset="0"/>
            </a:endParaRPr>
          </a:p>
        </p:txBody>
      </p:sp>
      <p:pic>
        <p:nvPicPr>
          <p:cNvPr id="18842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59113" y="26988"/>
            <a:ext cx="5805487" cy="6804025"/>
          </a:xfrm>
          <a:prstGeom prst="rect">
            <a:avLst/>
          </a:prstGeom>
          <a:noFill/>
          <a:ln w="9525">
            <a:solidFill>
              <a:schemeClr val="tx1"/>
            </a:solid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Titre 5"/>
          <p:cNvSpPr>
            <a:spLocks noGrp="1"/>
          </p:cNvSpPr>
          <p:nvPr>
            <p:ph type="title"/>
          </p:nvPr>
        </p:nvSpPr>
        <p:spPr/>
        <p:txBody>
          <a:bodyPr/>
          <a:lstStyle/>
          <a:p>
            <a:pPr eaLnBrk="1" hangingPunct="1"/>
            <a:r>
              <a:rPr lang="it-IT"/>
              <a:t>Ancoraggi e cavi</a:t>
            </a:r>
          </a:p>
        </p:txBody>
      </p:sp>
      <p:pic>
        <p:nvPicPr>
          <p:cNvPr id="189442" name="Image 6"/>
          <p:cNvPicPr>
            <a:picLocks noGrp="1" noChangeAspect="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189443" name="Text Placeholder 3"/>
          <p:cNvSpPr>
            <a:spLocks noGrp="1"/>
          </p:cNvSpPr>
          <p:nvPr>
            <p:ph type="body" sz="half" idx="2"/>
          </p:nvPr>
        </p:nvSpPr>
        <p:spPr/>
        <p:txBody>
          <a:bodyPr/>
          <a:lstStyle/>
          <a:p>
            <a:pPr eaLnBrk="1" hangingPunct="1"/>
            <a:r>
              <a:rPr lang="it-IT"/>
              <a:t>I sistemi in acciaio inossidabile sono facili da installare</a:t>
            </a:r>
          </a:p>
        </p:txBody>
      </p:sp>
      <p:sp>
        <p:nvSpPr>
          <p:cNvPr id="189444" name="Espace réservé du numéro de diapositive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321DE2F-D5F8-46A8-9A1A-78EB4C70E174}" type="slidenum">
              <a:rPr lang="fr-BE">
                <a:cs typeface="Arial" charset="0"/>
              </a:rPr>
              <a:pPr fontAlgn="base">
                <a:spcBef>
                  <a:spcPct val="0"/>
                </a:spcBef>
                <a:spcAft>
                  <a:spcPct val="0"/>
                </a:spcAft>
                <a:defRPr/>
              </a:pPr>
              <a:t>33</a:t>
            </a:fld>
            <a:endParaRPr lang="it-IT">
              <a:cs typeface="Arial"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p:cNvSpPr>
            <a:spLocks noGrp="1"/>
          </p:cNvSpPr>
          <p:nvPr>
            <p:ph type="title"/>
          </p:nvPr>
        </p:nvSpPr>
        <p:spPr/>
        <p:txBody>
          <a:bodyPr/>
          <a:lstStyle/>
          <a:p>
            <a:pPr eaLnBrk="1" hangingPunct="1"/>
            <a:r>
              <a:rPr lang="it-IT"/>
              <a:t>Riferimenti facciate verdi</a:t>
            </a:r>
          </a:p>
        </p:txBody>
      </p:sp>
      <p:sp>
        <p:nvSpPr>
          <p:cNvPr id="191490" name="Content Placeholder 2"/>
          <p:cNvSpPr>
            <a:spLocks noGrp="1"/>
          </p:cNvSpPr>
          <p:nvPr>
            <p:ph idx="1"/>
          </p:nvPr>
        </p:nvSpPr>
        <p:spPr/>
        <p:txBody>
          <a:bodyPr/>
          <a:lstStyle/>
          <a:p>
            <a:pPr marL="514350" indent="-514350" eaLnBrk="1" hangingPunct="1">
              <a:buFont typeface="Calibri" pitchFamily="34" charset="0"/>
              <a:buAutoNum type="arabicPeriod"/>
            </a:pPr>
            <a:r>
              <a:rPr lang="it-IT" sz="2000" dirty="0">
                <a:hlinkClick r:id="rId3"/>
              </a:rPr>
              <a:t>https://www.worldstainless.org/Files/issf/non-image-files/PDF/Euro_Inox/VertGardens_IT.pdf</a:t>
            </a:r>
            <a:endParaRPr lang="it-IT" sz="2000" dirty="0"/>
          </a:p>
          <a:p>
            <a:pPr marL="514350" indent="-514350" eaLnBrk="1" hangingPunct="1">
              <a:buFont typeface="Calibri" pitchFamily="34" charset="0"/>
              <a:buAutoNum type="arabicPeriod"/>
            </a:pPr>
            <a:r>
              <a:rPr lang="it-IT" altLang="fr-FR" sz="2000" dirty="0">
                <a:hlinkClick r:id="rId4"/>
              </a:rPr>
              <a:t>http://www.ronstantensilearch.com/melbourne-city-council-chambers-northern-green-facade/</a:t>
            </a:r>
            <a:endParaRPr lang="it-IT" altLang="fr-FR" sz="2000" b="1" dirty="0">
              <a:solidFill>
                <a:srgbClr val="FF0000"/>
              </a:solidFill>
            </a:endParaRPr>
          </a:p>
          <a:p>
            <a:pPr marL="514350" indent="-514350" eaLnBrk="1" hangingPunct="1">
              <a:buFont typeface="Calibri" pitchFamily="34" charset="0"/>
              <a:buAutoNum type="arabicPeriod"/>
            </a:pPr>
            <a:r>
              <a:rPr lang="it-IT" sz="2000" dirty="0">
                <a:hlinkClick r:id="rId5"/>
              </a:rPr>
              <a:t>http://www.jakob.co.uk/information/image-galleries/greenwall-systems-gallery/large-scale-greenwall-systems.html</a:t>
            </a:r>
            <a:r>
              <a:rPr lang="it-IT" dirty="0"/>
              <a:t> </a:t>
            </a:r>
            <a:endParaRPr lang="it-IT" altLang="fr-FR" sz="2000" dirty="0"/>
          </a:p>
          <a:p>
            <a:pPr marL="514350" indent="-514350" eaLnBrk="1" hangingPunct="1">
              <a:buFont typeface="Calibri" pitchFamily="34" charset="0"/>
              <a:buAutoNum type="arabicPeriod"/>
            </a:pPr>
            <a:r>
              <a:rPr lang="it-IT" sz="2000" dirty="0">
                <a:hlinkClick r:id="rId6"/>
              </a:rPr>
              <a:t>http://drum.lib.umd.edu/bitstream/1903/11291/1/Price_umd_0117N_11876.pdf</a:t>
            </a:r>
            <a:endParaRPr lang="it-IT" sz="2000" dirty="0"/>
          </a:p>
          <a:p>
            <a:pPr marL="514350" indent="-514350" eaLnBrk="1" hangingPunct="1">
              <a:buFont typeface="Calibri" pitchFamily="34" charset="0"/>
              <a:buAutoNum type="arabicPeriod"/>
            </a:pPr>
            <a:r>
              <a:rPr lang="it-IT" sz="2000" dirty="0">
                <a:hlinkClick r:id="rId7"/>
              </a:rPr>
              <a:t>http://www.architectureartdesigns.com/30-incredible-green-walls/</a:t>
            </a:r>
            <a:endParaRPr lang="it-IT" sz="2000" dirty="0"/>
          </a:p>
        </p:txBody>
      </p:sp>
      <p:sp>
        <p:nvSpPr>
          <p:cNvPr id="191491"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B839BAF6-D80A-4914-8BD2-2CFB1A24FC28}" type="slidenum">
              <a:rPr lang="fr-BE">
                <a:cs typeface="Arial" charset="0"/>
              </a:rPr>
              <a:pPr fontAlgn="base">
                <a:spcBef>
                  <a:spcPct val="0"/>
                </a:spcBef>
                <a:spcAft>
                  <a:spcPct val="0"/>
                </a:spcAft>
                <a:defRPr/>
              </a:pPr>
              <a:t>34</a:t>
            </a:fld>
            <a:endParaRPr lang="it-IT">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4"/>
          <p:cNvSpPr>
            <a:spLocks noGrp="1"/>
          </p:cNvSpPr>
          <p:nvPr>
            <p:ph type="ctrTitle"/>
          </p:nvPr>
        </p:nvSpPr>
        <p:spPr/>
        <p:txBody>
          <a:bodyPr/>
          <a:lstStyle/>
          <a:p>
            <a:pPr eaLnBrk="1" hangingPunct="1"/>
            <a:r>
              <a:rPr lang="it-IT"/>
              <a:t>3. Tetti</a:t>
            </a:r>
          </a:p>
        </p:txBody>
      </p:sp>
      <p:sp>
        <p:nvSpPr>
          <p:cNvPr id="193538"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A8C4263-6A82-48BD-877C-143B1A6E8AA9}" type="slidenum">
              <a:rPr lang="fr-BE">
                <a:cs typeface="Arial" charset="0"/>
              </a:rPr>
              <a:pPr fontAlgn="base">
                <a:spcBef>
                  <a:spcPct val="0"/>
                </a:spcBef>
                <a:spcAft>
                  <a:spcPct val="0"/>
                </a:spcAft>
                <a:defRPr/>
              </a:pPr>
              <a:t>35</a:t>
            </a:fld>
            <a:endParaRPr lang="it-IT">
              <a:cs typeface="Arial"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p:nvPr>
        </p:nvSpPr>
        <p:spPr>
          <a:xfrm>
            <a:off x="482600" y="0"/>
            <a:ext cx="8229600" cy="796925"/>
          </a:xfrm>
        </p:spPr>
        <p:txBody>
          <a:bodyPr/>
          <a:lstStyle/>
          <a:p>
            <a:pPr eaLnBrk="1" hangingPunct="1"/>
            <a:r>
              <a:rPr lang="it-IT" sz="2800"/>
              <a:t>Caratteristiche normali</a:t>
            </a:r>
            <a:r>
              <a:rPr lang="it-IT"/>
              <a:t> </a:t>
            </a:r>
            <a:r>
              <a:rPr lang="it-IT" sz="2800"/>
              <a:t>dei tetti in acciaio</a:t>
            </a:r>
            <a:r>
              <a:rPr lang="it-IT"/>
              <a:t> </a:t>
            </a:r>
            <a:r>
              <a:rPr lang="it-IT" sz="2800"/>
              <a:t>inossidabile</a:t>
            </a:r>
            <a:r>
              <a:rPr lang="it-IT" sz="2000" baseline="50000"/>
              <a:t>1-4</a:t>
            </a:r>
          </a:p>
        </p:txBody>
      </p:sp>
      <p:graphicFrame>
        <p:nvGraphicFramePr>
          <p:cNvPr id="194603" name="Group 43"/>
          <p:cNvGraphicFramePr>
            <a:graphicFrameLocks noGrp="1"/>
          </p:cNvGraphicFramePr>
          <p:nvPr>
            <p:ph idx="1"/>
          </p:nvPr>
        </p:nvGraphicFramePr>
        <p:xfrm>
          <a:off x="323850" y="836613"/>
          <a:ext cx="8229600" cy="6038850"/>
        </p:xfrm>
        <a:graphic>
          <a:graphicData uri="http://schemas.openxmlformats.org/drawingml/2006/table">
            <a:tbl>
              <a:tblPr/>
              <a:tblGrid>
                <a:gridCol w="1593850">
                  <a:extLst>
                    <a:ext uri="{9D8B030D-6E8A-4147-A177-3AD203B41FA5}">
                      <a16:colId xmlns:a16="http://schemas.microsoft.com/office/drawing/2014/main" val="20000"/>
                    </a:ext>
                  </a:extLst>
                </a:gridCol>
                <a:gridCol w="3317875">
                  <a:extLst>
                    <a:ext uri="{9D8B030D-6E8A-4147-A177-3AD203B41FA5}">
                      <a16:colId xmlns:a16="http://schemas.microsoft.com/office/drawing/2014/main" val="20001"/>
                    </a:ext>
                  </a:extLst>
                </a:gridCol>
                <a:gridCol w="3317875">
                  <a:extLst>
                    <a:ext uri="{9D8B030D-6E8A-4147-A177-3AD203B41FA5}">
                      <a16:colId xmlns:a16="http://schemas.microsoft.com/office/drawing/2014/main" val="20002"/>
                    </a:ext>
                  </a:extLst>
                </a:gridCol>
              </a:tblGrid>
              <a:tr h="360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Inclinato (&gt;3%)</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Piatto</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Materiale</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Ferritico</a:t>
                      </a:r>
                      <a:endParaRPr kumimoji="0" lang="it-IT" sz="1600" b="0" i="0" u="none" strike="noStrike" cap="none" normalizeH="0" baseline="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 1.4509 1.4510 </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Austenitico</a:t>
                      </a:r>
                      <a:r>
                        <a:rPr kumimoji="0" lang="it-IT" sz="1800" b="0" i="0" u="none" strike="noStrike" cap="none" normalizeH="0" baseline="0">
                          <a:ln>
                            <a:noFill/>
                          </a:ln>
                          <a:solidFill>
                            <a:srgbClr val="000000"/>
                          </a:solidFill>
                          <a:effectLst/>
                          <a:latin typeface="Calibri" pitchFamily="34"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1.4301 1.4401</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Giunzione</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Meccanica</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Saldatura (per tenuta stagna)</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2493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fr-BE" sz="1800" b="0" i="0" u="none" strike="noStrike" cap="none" normalizeH="0" baseline="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fr-BE" sz="1800" b="0" i="0" u="none" strike="noStrike" cap="none" normalizeH="0" baseline="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3"/>
                  </a:ext>
                </a:extLst>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Finitura superficiale</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Opaca o piombata</a:t>
                      </a:r>
                      <a:r>
                        <a:rPr kumimoji="0" lang="it-IT" sz="1800" b="0" i="0" u="none" strike="noStrike" cap="none" normalizeH="0" baseline="0">
                          <a:ln>
                            <a:noFill/>
                          </a:ln>
                          <a:solidFill>
                            <a:srgbClr val="000000"/>
                          </a:solidFill>
                          <a:effectLst/>
                          <a:latin typeface="Calibri" pitchFamily="34" charset="0"/>
                          <a:cs typeface="Arial" charset="0"/>
                        </a:rPr>
                        <a:t> </a:t>
                      </a:r>
                      <a:r>
                        <a:rPr kumimoji="0" lang="fr-FR" sz="1600" b="0" i="0" u="none" strike="noStrike" cap="none" normalizeH="0" baseline="0">
                          <a:ln>
                            <a:noFill/>
                          </a:ln>
                          <a:solidFill>
                            <a:schemeClr val="tx1"/>
                          </a:solidFill>
                          <a:effectLst/>
                          <a:latin typeface="Calibri" pitchFamily="34" charset="0"/>
                          <a:cs typeface="Arial" charset="0"/>
                        </a:rPr>
                        <a:t> (Sn)*</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Opaca o 2B (se</a:t>
                      </a:r>
                      <a:r>
                        <a:rPr kumimoji="0" lang="it-IT" sz="1800" b="0" i="0" u="none" strike="noStrike" cap="none" normalizeH="0" baseline="0">
                          <a:ln>
                            <a:noFill/>
                          </a:ln>
                          <a:solidFill>
                            <a:srgbClr val="000000"/>
                          </a:solidFill>
                          <a:effectLst/>
                          <a:latin typeface="Calibri" pitchFamily="34" charset="0"/>
                          <a:cs typeface="Arial" charset="0"/>
                        </a:rPr>
                        <a:t> </a:t>
                      </a:r>
                      <a:r>
                        <a:rPr kumimoji="0" lang="fr-FR" sz="1600" b="0" i="0" u="none" strike="noStrike" cap="none" normalizeH="0" baseline="0">
                          <a:ln>
                            <a:noFill/>
                          </a:ln>
                          <a:solidFill>
                            <a:schemeClr val="tx1"/>
                          </a:solidFill>
                          <a:effectLst/>
                          <a:latin typeface="Calibri" pitchFamily="34" charset="0"/>
                          <a:cs typeface="Arial" charset="0"/>
                        </a:rPr>
                        <a:t>è presente</a:t>
                      </a:r>
                      <a:r>
                        <a:rPr kumimoji="0" lang="it-IT" sz="1800" b="0" i="0" u="none" strike="noStrike" cap="none" normalizeH="0" baseline="0">
                          <a:ln>
                            <a:noFill/>
                          </a:ln>
                          <a:solidFill>
                            <a:srgbClr val="000000"/>
                          </a:solidFill>
                          <a:effectLst/>
                          <a:latin typeface="Calibri" pitchFamily="34" charset="0"/>
                          <a:cs typeface="Arial" charset="0"/>
                        </a:rPr>
                        <a:t> </a:t>
                      </a:r>
                      <a:r>
                        <a:rPr kumimoji="0" lang="fr-FR" sz="1600" b="0" i="0" u="none" strike="noStrike" cap="none" normalizeH="0" baseline="0">
                          <a:ln>
                            <a:noFill/>
                          </a:ln>
                          <a:solidFill>
                            <a:schemeClr val="tx1"/>
                          </a:solidFill>
                          <a:effectLst/>
                          <a:latin typeface="Calibri" pitchFamily="34" charset="0"/>
                          <a:cs typeface="Arial" charset="0"/>
                        </a:rPr>
                        <a:t>uno strato superiore)</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7143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Spessore</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0,5 mm; 0,4 mm per prodotti</a:t>
                      </a:r>
                      <a:r>
                        <a:rPr kumimoji="0" lang="it-IT" sz="1800" b="0" i="0" u="none" strike="noStrike" cap="none" normalizeH="0" baseline="0">
                          <a:ln>
                            <a:noFill/>
                          </a:ln>
                          <a:solidFill>
                            <a:srgbClr val="000000"/>
                          </a:solidFill>
                          <a:effectLst/>
                          <a:latin typeface="Calibri" pitchFamily="34" charset="0"/>
                          <a:cs typeface="Arial" charset="0"/>
                        </a:rPr>
                        <a:t> </a:t>
                      </a:r>
                      <a:r>
                        <a:rPr kumimoji="0" lang="fr-FR" sz="1600" b="0" i="0" u="none" strike="noStrike" cap="none" normalizeH="0" baseline="0">
                          <a:ln>
                            <a:noFill/>
                          </a:ln>
                          <a:solidFill>
                            <a:schemeClr val="tx1"/>
                          </a:solidFill>
                          <a:effectLst/>
                          <a:latin typeface="Calibri" pitchFamily="34" charset="0"/>
                          <a:cs typeface="Arial" charset="0"/>
                        </a:rPr>
                        <a:t>per acqua piovana</a:t>
                      </a:r>
                      <a:endParaRPr kumimoji="0" lang="it-IT" sz="1600" b="0" i="0" u="none" strike="noStrike" cap="none" normalizeH="0" baseline="0">
                        <a:ln>
                          <a:noFill/>
                        </a:ln>
                        <a:solidFill>
                          <a:schemeClr val="tx1"/>
                        </a:solidFill>
                        <a:effectLst/>
                        <a:latin typeface="Calibri" pitchFamily="34"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Permette una struttura leggera</a:t>
                      </a: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hMerge="1">
                  <a:txBody>
                    <a:bodyPr/>
                    <a:lstStyle/>
                    <a:p>
                      <a:endParaRPr lang="it-IT"/>
                    </a:p>
                  </a:txBody>
                  <a:tcPr/>
                </a:tc>
                <a:extLst>
                  <a:ext uri="{0D108BD9-81ED-4DB2-BD59-A6C34878D82A}">
                    <a16:rowId xmlns:a16="http://schemas.microsoft.com/office/drawing/2014/main" val="10005"/>
                  </a:ext>
                </a:extLst>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500" b="1" i="0" u="none" strike="noStrike" cap="none" normalizeH="0" baseline="0">
                          <a:ln>
                            <a:noFill/>
                          </a:ln>
                          <a:solidFill>
                            <a:schemeClr val="tx1"/>
                          </a:solidFill>
                          <a:effectLst/>
                          <a:latin typeface="Calibri" pitchFamily="34" charset="0"/>
                          <a:cs typeface="Arial" charset="0"/>
                        </a:rPr>
                        <a:t>Durata</a:t>
                      </a:r>
                      <a:endParaRPr kumimoji="0" lang="it-IT" sz="15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0" i="0" u="none" strike="noStrike" cap="none" normalizeH="0" baseline="0">
                          <a:ln>
                            <a:noFill/>
                          </a:ln>
                          <a:solidFill>
                            <a:schemeClr val="tx1"/>
                          </a:solidFill>
                          <a:effectLst/>
                          <a:latin typeface="Calibri" pitchFamily="34" charset="0"/>
                          <a:cs typeface="Arial" charset="0"/>
                        </a:rPr>
                        <a:t>Durerà per tutta la vita dell'edificio</a:t>
                      </a: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chemeClr val="bg1"/>
                    </a:solidFill>
                  </a:tcPr>
                </a:tc>
                <a:tc hMerge="1">
                  <a:txBody>
                    <a:bodyPr/>
                    <a:lstStyle/>
                    <a:p>
                      <a:endParaRPr lang="it-IT"/>
                    </a:p>
                  </a:txBody>
                  <a:tcPr/>
                </a:tc>
                <a:extLst>
                  <a:ext uri="{0D108BD9-81ED-4DB2-BD59-A6C34878D82A}">
                    <a16:rowId xmlns:a16="http://schemas.microsoft.com/office/drawing/2014/main" val="10006"/>
                  </a:ext>
                </a:extLst>
              </a:tr>
              <a:tr h="8969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600" b="1" i="0" u="none" strike="noStrike" cap="none" normalizeH="0" baseline="0">
                          <a:ln>
                            <a:noFill/>
                          </a:ln>
                          <a:solidFill>
                            <a:schemeClr val="tx1"/>
                          </a:solidFill>
                          <a:effectLst/>
                          <a:latin typeface="Calibri" pitchFamily="34" charset="0"/>
                          <a:cs typeface="Arial" charset="0"/>
                        </a:rPr>
                        <a:t>Altro</a:t>
                      </a:r>
                      <a:endParaRPr kumimoji="0" lang="it-IT" sz="1600" b="1" i="0" u="none" strike="noStrike" cap="none" normalizeH="0" baseline="0">
                        <a:ln>
                          <a:noFill/>
                        </a:ln>
                        <a:solidFill>
                          <a:schemeClr val="tx1"/>
                        </a:solidFill>
                        <a:effectLst/>
                        <a:latin typeface="Calibri" pitchFamily="34" charset="0"/>
                        <a:cs typeface="Arial" charset="0"/>
                      </a:endParaRPr>
                    </a:p>
                  </a:txBody>
                  <a:tcPr horzOverflow="overflow">
                    <a:lnL w="12700" cap="flat" cmpd="sng" algn="ctr">
                      <a:solidFill>
                        <a:schemeClr val="accent1"/>
                      </a:solidFill>
                      <a:prstDash val="solid"/>
                      <a:round/>
                      <a:headEnd type="none" w="med" len="med"/>
                      <a:tailEnd type="none" w="med" len="med"/>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Calibri" pitchFamily="34" charset="0"/>
                          <a:cs typeface="Arial" charset="0"/>
                        </a:rPr>
                        <a:t>Adatto per tetti verdi</a:t>
                      </a:r>
                    </a:p>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Calibri" pitchFamily="34" charset="0"/>
                          <a:cs typeface="Arial" charset="0"/>
                        </a:rPr>
                        <a:t>Negli interventi di ristrutturazione</a:t>
                      </a:r>
                      <a:r>
                        <a:rPr kumimoji="0" lang="it-IT" sz="1600" b="0" i="0" u="none" strike="noStrike" cap="none" normalizeH="0" baseline="0">
                          <a:ln>
                            <a:noFill/>
                          </a:ln>
                          <a:solidFill>
                            <a:srgbClr val="000000"/>
                          </a:solidFill>
                          <a:effectLst/>
                          <a:latin typeface="Calibri" pitchFamily="34" charset="0"/>
                          <a:cs typeface="Arial" charset="0"/>
                        </a:rPr>
                        <a:t>  </a:t>
                      </a:r>
                      <a:r>
                        <a:rPr kumimoji="0" lang="fr-FR" sz="1400" b="0" i="0" u="none" strike="noStrike" cap="none" normalizeH="0" baseline="0">
                          <a:ln>
                            <a:noFill/>
                          </a:ln>
                          <a:solidFill>
                            <a:schemeClr val="tx1"/>
                          </a:solidFill>
                          <a:effectLst/>
                          <a:latin typeface="Calibri" pitchFamily="34" charset="0"/>
                          <a:cs typeface="Arial" charset="0"/>
                        </a:rPr>
                        <a:t>può</a:t>
                      </a:r>
                      <a:r>
                        <a:rPr kumimoji="0" lang="it-IT" sz="1600" b="0" i="0" u="none" strike="noStrike" cap="none" normalizeH="0" baseline="0">
                          <a:ln>
                            <a:noFill/>
                          </a:ln>
                          <a:solidFill>
                            <a:srgbClr val="000000"/>
                          </a:solidFill>
                          <a:effectLst/>
                          <a:latin typeface="Calibri" pitchFamily="34" charset="0"/>
                          <a:cs typeface="Arial" charset="0"/>
                        </a:rPr>
                        <a:t>  </a:t>
                      </a:r>
                      <a:r>
                        <a:rPr kumimoji="0" lang="fr-FR" sz="1400" b="0" i="0" u="none" strike="noStrike" cap="none" normalizeH="0" baseline="0">
                          <a:ln>
                            <a:noFill/>
                          </a:ln>
                          <a:solidFill>
                            <a:schemeClr val="tx1"/>
                          </a:solidFill>
                          <a:effectLst/>
                          <a:latin typeface="Calibri" pitchFamily="34" charset="0"/>
                          <a:cs typeface="Arial" charset="0"/>
                        </a:rPr>
                        <a:t>essere</a:t>
                      </a:r>
                      <a:r>
                        <a:rPr kumimoji="0" lang="it-IT" sz="1600" b="0" i="0" u="none" strike="noStrike" cap="none" normalizeH="0" baseline="0">
                          <a:ln>
                            <a:noFill/>
                          </a:ln>
                          <a:solidFill>
                            <a:srgbClr val="000000"/>
                          </a:solidFill>
                          <a:effectLst/>
                          <a:latin typeface="Calibri" pitchFamily="34" charset="0"/>
                          <a:cs typeface="Arial" charset="0"/>
                        </a:rPr>
                        <a:t> </a:t>
                      </a:r>
                      <a:r>
                        <a:rPr kumimoji="0" lang="fr-FR" sz="1400" b="0" i="0" u="none" strike="noStrike" cap="none" normalizeH="0" baseline="0">
                          <a:ln>
                            <a:noFill/>
                          </a:ln>
                          <a:solidFill>
                            <a:schemeClr val="tx1"/>
                          </a:solidFill>
                          <a:effectLst/>
                          <a:latin typeface="Calibri" pitchFamily="34" charset="0"/>
                          <a:cs typeface="Arial" charset="0"/>
                        </a:rPr>
                        <a:t>posizionato</a:t>
                      </a:r>
                      <a:r>
                        <a:rPr kumimoji="0" lang="it-IT" sz="1600" b="0" i="0" u="none" strike="noStrike" cap="none" normalizeH="0" baseline="0">
                          <a:ln>
                            <a:noFill/>
                          </a:ln>
                          <a:solidFill>
                            <a:srgbClr val="000000"/>
                          </a:solidFill>
                          <a:effectLst/>
                          <a:latin typeface="Calibri" pitchFamily="34" charset="0"/>
                          <a:cs typeface="Arial" charset="0"/>
                        </a:rPr>
                        <a:t> </a:t>
                      </a:r>
                      <a:r>
                        <a:rPr kumimoji="0" lang="fr-FR" sz="1400" b="0" i="0" u="none" strike="noStrike" cap="none" normalizeH="0" baseline="0">
                          <a:ln>
                            <a:noFill/>
                          </a:ln>
                          <a:solidFill>
                            <a:schemeClr val="tx1"/>
                          </a:solidFill>
                          <a:effectLst/>
                          <a:latin typeface="Calibri" pitchFamily="34" charset="0"/>
                          <a:cs typeface="Arial" charset="0"/>
                        </a:rPr>
                        <a:t>direttamente sul tetto di bitume</a:t>
                      </a:r>
                      <a:endParaRPr kumimoji="0" lang="it-IT" sz="1400" b="0" i="0" u="none" strike="noStrike" cap="none" normalizeH="0" baseline="0">
                        <a:ln>
                          <a:noFill/>
                        </a:ln>
                        <a:solidFill>
                          <a:schemeClr val="tx1"/>
                        </a:solidFill>
                        <a:effectLst/>
                        <a:latin typeface="Calibri" pitchFamily="34" charset="0"/>
                        <a:cs typeface="Arial" charset="0"/>
                      </a:endParaRPr>
                    </a:p>
                  </a:txBody>
                  <a:tcPr horzOverflow="overflow">
                    <a:lnL>
                      <a:noFill/>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7"/>
                  </a:ext>
                </a:extLst>
              </a:tr>
              <a:tr h="314325">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a:ln>
                            <a:noFill/>
                          </a:ln>
                          <a:solidFill>
                            <a:schemeClr val="tx1"/>
                          </a:solidFill>
                          <a:effectLst/>
                          <a:latin typeface="Calibri" pitchFamily="34" charset="0"/>
                          <a:cs typeface="Arial" charset="0"/>
                        </a:rPr>
                        <a:t>* In alcune aree Cu  o Zn  sono soggetti a limitazioni perché</a:t>
                      </a:r>
                      <a:r>
                        <a:rPr kumimoji="0" lang="it-IT" sz="1800" b="1" i="0" u="none" strike="noStrike" cap="none" normalizeH="0" baseline="0">
                          <a:ln>
                            <a:noFill/>
                          </a:ln>
                          <a:solidFill>
                            <a:srgbClr val="000000"/>
                          </a:solidFill>
                          <a:effectLst/>
                          <a:latin typeface="Calibri" pitchFamily="34" charset="0"/>
                          <a:cs typeface="Arial" charset="0"/>
                        </a:rPr>
                        <a:t> </a:t>
                      </a:r>
                      <a:r>
                        <a:rPr kumimoji="0" lang="fr-FR" sz="1400" b="0" i="0" u="none" strike="noStrike" cap="none" normalizeH="0" baseline="0">
                          <a:ln>
                            <a:noFill/>
                          </a:ln>
                          <a:solidFill>
                            <a:schemeClr val="tx1"/>
                          </a:solidFill>
                          <a:effectLst/>
                          <a:latin typeface="Calibri" pitchFamily="34" charset="0"/>
                          <a:cs typeface="Arial" charset="0"/>
                        </a:rPr>
                        <a:t>ecotossici e liscivianti</a:t>
                      </a:r>
                      <a:r>
                        <a:rPr kumimoji="0" lang="it-IT" sz="1800" b="1" i="0" u="none" strike="noStrike" cap="none" normalizeH="0" baseline="0">
                          <a:ln>
                            <a:noFill/>
                          </a:ln>
                          <a:solidFill>
                            <a:srgbClr val="000000"/>
                          </a:solidFill>
                          <a:effectLst/>
                          <a:latin typeface="Calibri" pitchFamily="34" charset="0"/>
                          <a:cs typeface="Arial" charset="0"/>
                        </a:rPr>
                        <a:t> </a:t>
                      </a:r>
                      <a:r>
                        <a:rPr kumimoji="0" lang="fr-FR" sz="1400" b="0" i="0" u="none" strike="noStrike" cap="none" normalizeH="0" baseline="0">
                          <a:ln>
                            <a:noFill/>
                          </a:ln>
                          <a:solidFill>
                            <a:schemeClr val="tx1"/>
                          </a:solidFill>
                          <a:effectLst/>
                          <a:latin typeface="Calibri" pitchFamily="34" charset="0"/>
                          <a:cs typeface="Arial" charset="0"/>
                        </a:rPr>
                        <a:t>nell'acqua piovana</a:t>
                      </a:r>
                      <a:endParaRPr kumimoji="0" lang="it-IT" sz="1400" b="0" i="0" u="none" strike="noStrike" cap="none" normalizeH="0" baseline="0">
                        <a:ln>
                          <a:noFill/>
                        </a:ln>
                        <a:solidFill>
                          <a:schemeClr val="tx1"/>
                        </a:solidFill>
                        <a:effectLst/>
                        <a:latin typeface="Calibri" pitchFamily="34" charset="0"/>
                        <a:cs typeface="Arial" charset="0"/>
                      </a:endParaRPr>
                    </a:p>
                  </a:txBody>
                  <a:tcPr horzOverflow="overflow">
                    <a:lnL>
                      <a:noFill/>
                    </a:lnL>
                    <a:lnR>
                      <a:noFill/>
                    </a:lnR>
                    <a:lnT w="12700" cap="flat" cmpd="sng" algn="ctr">
                      <a:solidFill>
                        <a:schemeClr val="accent1"/>
                      </a:solidFill>
                      <a:prstDash val="solid"/>
                      <a:round/>
                      <a:headEnd type="none" w="med" len="med"/>
                      <a:tailEnd type="none" w="med" len="med"/>
                    </a:lnT>
                    <a:lnB>
                      <a:noFill/>
                    </a:lnB>
                    <a:lnTlToBr>
                      <a:noFill/>
                    </a:lnTlToBr>
                    <a:lnBlToTr>
                      <a:noFill/>
                    </a:lnBlToTr>
                    <a:solidFill>
                      <a:schemeClr val="bg1"/>
                    </a:solid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8"/>
                  </a:ext>
                </a:extLst>
              </a:tr>
            </a:tbl>
          </a:graphicData>
        </a:graphic>
      </p:graphicFrame>
      <p:sp>
        <p:nvSpPr>
          <p:cNvPr id="194597"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7776E9F-BA2B-439F-B1B3-8976BACBD3A4}" type="slidenum">
              <a:rPr lang="fr-BE">
                <a:cs typeface="Arial" charset="0"/>
              </a:rPr>
              <a:pPr fontAlgn="base">
                <a:spcBef>
                  <a:spcPct val="0"/>
                </a:spcBef>
                <a:spcAft>
                  <a:spcPct val="0"/>
                </a:spcAft>
                <a:defRPr/>
              </a:pPr>
              <a:t>36</a:t>
            </a:fld>
            <a:endParaRPr lang="it-IT">
              <a:cs typeface="Arial" charset="0"/>
            </a:endParaRPr>
          </a:p>
        </p:txBody>
      </p:sp>
      <p:pic>
        <p:nvPicPr>
          <p:cNvPr id="194598"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68525" y="2506663"/>
            <a:ext cx="1660525" cy="671512"/>
          </a:xfrm>
          <a:prstGeom prst="rect">
            <a:avLst/>
          </a:prstGeom>
          <a:noFill/>
          <a:ln w="9525">
            <a:noFill/>
            <a:miter lim="800000"/>
            <a:headEnd/>
            <a:tailEnd/>
          </a:ln>
        </p:spPr>
      </p:pic>
      <p:pic>
        <p:nvPicPr>
          <p:cNvPr id="1945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2506663"/>
            <a:ext cx="1389063" cy="817562"/>
          </a:xfrm>
          <a:prstGeom prst="rect">
            <a:avLst/>
          </a:prstGeom>
          <a:noFill/>
          <a:ln w="9525">
            <a:noFill/>
            <a:miter lim="800000"/>
            <a:headEnd/>
            <a:tailEnd/>
          </a:ln>
        </p:spPr>
      </p:pic>
      <p:pic>
        <p:nvPicPr>
          <p:cNvPr id="19460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40538" y="2349500"/>
            <a:ext cx="1657350" cy="1209675"/>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7" name="Title 3"/>
          <p:cNvSpPr>
            <a:spLocks noGrp="1"/>
          </p:cNvSpPr>
          <p:nvPr>
            <p:ph type="title"/>
          </p:nvPr>
        </p:nvSpPr>
        <p:spPr/>
        <p:txBody>
          <a:bodyPr/>
          <a:lstStyle/>
          <a:p>
            <a:pPr eaLnBrk="1" hangingPunct="1"/>
            <a:r>
              <a:rPr lang="it-IT" sz="3200"/>
              <a:t>Un nuovo problema,</a:t>
            </a:r>
            <a:br>
              <a:rPr lang="it-IT"/>
            </a:br>
            <a:r>
              <a:rPr lang="it-IT" sz="3200"/>
              <a:t>rilascio metallico nell'acqua piovana</a:t>
            </a:r>
            <a:r>
              <a:rPr lang="it-IT" sz="3200" baseline="50000"/>
              <a:t>5</a:t>
            </a:r>
          </a:p>
        </p:txBody>
      </p:sp>
      <p:graphicFrame>
        <p:nvGraphicFramePr>
          <p:cNvPr id="195586" name="Content Placeholder 5"/>
          <p:cNvGraphicFramePr>
            <a:graphicFrameLocks noGrp="1"/>
          </p:cNvGraphicFramePr>
          <p:nvPr>
            <p:ph idx="1"/>
          </p:nvPr>
        </p:nvGraphicFramePr>
        <p:xfrm>
          <a:off x="369888" y="2370138"/>
          <a:ext cx="8331200" cy="4114800"/>
        </p:xfrm>
        <a:graphic>
          <a:graphicData uri="http://schemas.openxmlformats.org/presentationml/2006/ole">
            <mc:AlternateContent xmlns:mc="http://schemas.openxmlformats.org/markup-compatibility/2006">
              <mc:Choice xmlns:v="urn:schemas-microsoft-com:vml" Requires="v">
                <p:oleObj spid="_x0000_s1026" r:id="rId3" imgW="8327858" imgH="4115157" progId="Excel.Chart.8">
                  <p:embed/>
                </p:oleObj>
              </mc:Choice>
              <mc:Fallback>
                <p:oleObj r:id="rId3" imgW="8327858" imgH="4115157" progId="Excel.Chart.8">
                  <p:embed/>
                  <p:pic>
                    <p:nvPicPr>
                      <p:cNvPr id="195586" name="Content Placeholder 5"/>
                      <p:cNvPicPr>
                        <a:picLocks noGrp="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888" y="2370138"/>
                        <a:ext cx="8331200"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1BD9FEA-9453-4520-9C88-86AFB44BD802}" type="slidenum">
              <a:rPr lang="fr-BE">
                <a:cs typeface="Arial" charset="0"/>
              </a:rPr>
              <a:pPr fontAlgn="base">
                <a:spcBef>
                  <a:spcPct val="0"/>
                </a:spcBef>
                <a:spcAft>
                  <a:spcPct val="0"/>
                </a:spcAft>
                <a:defRPr/>
              </a:pPr>
              <a:t>37</a:t>
            </a:fld>
            <a:endParaRPr lang="it-IT">
              <a:cs typeface="Arial" charset="0"/>
            </a:endParaRPr>
          </a:p>
        </p:txBody>
      </p:sp>
      <p:sp>
        <p:nvSpPr>
          <p:cNvPr id="7" name="Oval 6"/>
          <p:cNvSpPr/>
          <p:nvPr/>
        </p:nvSpPr>
        <p:spPr>
          <a:xfrm>
            <a:off x="5724525" y="2565400"/>
            <a:ext cx="2087563" cy="1727200"/>
          </a:xfrm>
          <a:prstGeom prst="ellipse">
            <a:avLst/>
          </a:prstGeom>
        </p:spPr>
        <p:style>
          <a:lnRef idx="2">
            <a:schemeClr val="accent2"/>
          </a:lnRef>
          <a:fillRef idx="1">
            <a:schemeClr val="lt1"/>
          </a:fillRef>
          <a:effectRef idx="0">
            <a:schemeClr val="accent2"/>
          </a:effectRef>
          <a:fontRef idx="minor">
            <a:schemeClr val="dk1"/>
          </a:fontRef>
        </p:style>
        <p:txBody>
          <a:bodyPr anchor="ctr"/>
          <a:lstStyle/>
          <a:p>
            <a:pPr algn="ctr"/>
            <a:r>
              <a:rPr lang="it-IT">
                <a:solidFill>
                  <a:schemeClr val="accent2"/>
                </a:solidFill>
                <a:cs typeface="Arial" charset="0"/>
              </a:rPr>
              <a:t>Nessun rilascio significativo dall'acciaio inossidabile</a:t>
            </a:r>
          </a:p>
        </p:txBody>
      </p:sp>
      <p:sp>
        <p:nvSpPr>
          <p:cNvPr id="195590" name="TextBox 7"/>
          <p:cNvSpPr txBox="1">
            <a:spLocks noChangeArrowheads="1"/>
          </p:cNvSpPr>
          <p:nvPr/>
        </p:nvSpPr>
        <p:spPr bwMode="auto">
          <a:xfrm>
            <a:off x="611188" y="1484313"/>
            <a:ext cx="7848600" cy="831850"/>
          </a:xfrm>
          <a:prstGeom prst="rect">
            <a:avLst/>
          </a:prstGeom>
          <a:noFill/>
          <a:ln w="9525">
            <a:noFill/>
            <a:miter lim="800000"/>
            <a:headEnd/>
            <a:tailEnd/>
          </a:ln>
        </p:spPr>
        <p:txBody>
          <a:bodyPr>
            <a:spAutoFit/>
          </a:bodyPr>
          <a:lstStyle/>
          <a:p>
            <a:r>
              <a:rPr lang="it-IT" sz="2400">
                <a:latin typeface="Calibri" pitchFamily="34" charset="0"/>
              </a:rPr>
              <a:t>Principalmente nell'Europa settentrionale... deriva dalle richieste di qualità, disponibilità e riutilizzo dell'acqua</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53975"/>
            <a:ext cx="5486400" cy="566738"/>
          </a:xfrm>
        </p:spPr>
        <p:txBody>
          <a:bodyPr rtlCol="0">
            <a:normAutofit fontScale="90000"/>
          </a:bodyPr>
          <a:lstStyle/>
          <a:p>
            <a:pPr eaLnBrk="1" fontAlgn="auto" hangingPunct="1">
              <a:spcAft>
                <a:spcPts val="0"/>
              </a:spcAft>
              <a:defRPr/>
            </a:pPr>
            <a:r>
              <a:rPr lang="it-IT"/>
              <a:t>La biblioteca parlamentare di Delhi</a:t>
            </a:r>
            <a:r>
              <a:rPr lang="it-IT" baseline="50000" dirty="0"/>
              <a:t>6-7</a:t>
            </a:r>
            <a:br/>
            <a:r>
              <a:rPr lang="it-IT"/>
              <a:t>Architetto: Raj Rewal Associates</a:t>
            </a:r>
            <a:endParaRPr lang="it-IT" dirty="0"/>
          </a:p>
        </p:txBody>
      </p:sp>
      <p:sp>
        <p:nvSpPr>
          <p:cNvPr id="196610" name="Text Placeholder 3"/>
          <p:cNvSpPr>
            <a:spLocks noGrp="1"/>
          </p:cNvSpPr>
          <p:nvPr>
            <p:ph type="body" sz="half" idx="2"/>
          </p:nvPr>
        </p:nvSpPr>
        <p:spPr>
          <a:xfrm>
            <a:off x="30163" y="5445125"/>
            <a:ext cx="8863012" cy="804863"/>
          </a:xfrm>
        </p:spPr>
        <p:txBody>
          <a:bodyPr/>
          <a:lstStyle/>
          <a:p>
            <a:pPr algn="just" eaLnBrk="1" hangingPunct="1">
              <a:lnSpc>
                <a:spcPct val="90000"/>
              </a:lnSpc>
            </a:pPr>
            <a:r>
              <a:rPr lang="it-IT" sz="1300"/>
              <a:t>La biblioteca, avente una superficie pari a ~ 55,000 m</a:t>
            </a:r>
            <a:r>
              <a:rPr lang="it-IT" sz="1300" baseline="30000"/>
              <a:t>2</a:t>
            </a:r>
            <a:r>
              <a:rPr lang="it-IT" sz="1300"/>
              <a:t>, è limitata in altezza per non ostruire il Parlamento. La cupola focale centrale comprende un reticolo di elementi tubulari e cavi in acciaio inossidabile che convergono nei nodi di tensionamento chiave. La seconda cupola, contenente tubi in acciaio inossidabile, conosciuta come 'cupola VIP', ha un diametro di 16 m e un'altezza di 2,5 m. </a:t>
            </a:r>
          </a:p>
        </p:txBody>
      </p:sp>
      <p:sp>
        <p:nvSpPr>
          <p:cNvPr id="196611"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FB97C1F-77F9-4243-9CDD-65CC23804AAB}" type="slidenum">
              <a:rPr lang="fr-BE">
                <a:cs typeface="Arial" charset="0"/>
              </a:rPr>
              <a:pPr fontAlgn="base">
                <a:spcBef>
                  <a:spcPct val="0"/>
                </a:spcBef>
                <a:spcAft>
                  <a:spcPct val="0"/>
                </a:spcAft>
                <a:defRPr/>
              </a:pPr>
              <a:t>38</a:t>
            </a:fld>
            <a:endParaRPr lang="it-IT">
              <a:cs typeface="Arial" charset="0"/>
            </a:endParaRPr>
          </a:p>
        </p:txBody>
      </p:sp>
      <p:grpSp>
        <p:nvGrpSpPr>
          <p:cNvPr id="196612" name="Group 12"/>
          <p:cNvGrpSpPr>
            <a:grpSpLocks/>
          </p:cNvGrpSpPr>
          <p:nvPr/>
        </p:nvGrpSpPr>
        <p:grpSpPr bwMode="auto">
          <a:xfrm>
            <a:off x="9525" y="692150"/>
            <a:ext cx="8883650" cy="4335463"/>
            <a:chOff x="1654" y="117751"/>
            <a:chExt cx="8882901" cy="4334421"/>
          </a:xfrm>
        </p:grpSpPr>
        <p:pic>
          <p:nvPicPr>
            <p:cNvPr id="196616"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96292" y="117751"/>
              <a:ext cx="3588263" cy="4334421"/>
            </a:xfrm>
            <a:prstGeom prst="rect">
              <a:avLst/>
            </a:prstGeom>
            <a:noFill/>
            <a:ln w="9525">
              <a:solidFill>
                <a:schemeClr val="tx1"/>
              </a:solidFill>
              <a:miter lim="800000"/>
              <a:headEnd/>
              <a:tailEnd/>
            </a:ln>
          </p:spPr>
        </p:pic>
        <p:pic>
          <p:nvPicPr>
            <p:cNvPr id="19661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54" y="117751"/>
              <a:ext cx="5684486" cy="4334421"/>
            </a:xfrm>
            <a:prstGeom prst="rect">
              <a:avLst/>
            </a:prstGeom>
            <a:noFill/>
            <a:ln w="9525">
              <a:solidFill>
                <a:schemeClr val="tx1"/>
              </a:solidFill>
              <a:miter lim="800000"/>
              <a:headEnd/>
              <a:tailEnd/>
            </a:ln>
          </p:spPr>
        </p:pic>
      </p:grpSp>
      <p:graphicFrame>
        <p:nvGraphicFramePr>
          <p:cNvPr id="14" name="Table 13"/>
          <p:cNvGraphicFramePr>
            <a:graphicFrameLocks noGrp="1"/>
          </p:cNvGraphicFramePr>
          <p:nvPr/>
        </p:nvGraphicFramePr>
        <p:xfrm>
          <a:off x="12700" y="5038725"/>
          <a:ext cx="8883650" cy="371475"/>
        </p:xfrm>
        <a:graphic>
          <a:graphicData uri="http://schemas.openxmlformats.org/drawingml/2006/table">
            <a:tbl>
              <a:tblPr firstRow="1" bandRow="1">
                <a:tableStyleId>{2D5ABB26-0587-4C30-8999-92F81FD0307C}</a:tableStyleId>
              </a:tblPr>
              <a:tblGrid>
                <a:gridCol w="5714550">
                  <a:extLst>
                    <a:ext uri="{9D8B030D-6E8A-4147-A177-3AD203B41FA5}">
                      <a16:colId xmlns:a16="http://schemas.microsoft.com/office/drawing/2014/main" val="20000"/>
                    </a:ext>
                  </a:extLst>
                </a:gridCol>
                <a:gridCol w="3168352">
                  <a:extLst>
                    <a:ext uri="{9D8B030D-6E8A-4147-A177-3AD203B41FA5}">
                      <a16:colId xmlns:a16="http://schemas.microsoft.com/office/drawing/2014/main" val="20001"/>
                    </a:ext>
                  </a:extLst>
                </a:gridCol>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a:t>1. A sinistra:  panoramica, con il Parlamento sullo sfondo. </a:t>
                      </a:r>
                      <a:endParaRPr lang="it-IT"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spc="-50" baseline="0" dirty="0"/>
                        <a:t>2. A destra: vista della cupola focale centrale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AutoShape 2" descr="http://www.metalroof.ltd.uk/our_work/stainless_steel_standing_seam_roof_leicester/leic_2_lge.jpg"/>
          <p:cNvSpPr>
            <a:spLocks noChangeAspect="1" noChangeArrowheads="1"/>
          </p:cNvSpPr>
          <p:nvPr/>
        </p:nvSpPr>
        <p:spPr bwMode="auto">
          <a:xfrm>
            <a:off x="155575" y="-1714500"/>
            <a:ext cx="4762500" cy="3571875"/>
          </a:xfrm>
          <a:prstGeom prst="rect">
            <a:avLst/>
          </a:prstGeom>
          <a:noFill/>
          <a:ln w="9525">
            <a:noFill/>
            <a:miter lim="800000"/>
            <a:headEnd/>
            <a:tailEnd/>
          </a:ln>
        </p:spPr>
        <p:txBody>
          <a:bodyPr/>
          <a:lstStyle/>
          <a:p>
            <a:endParaRPr lang="it-IT">
              <a:latin typeface="Calibri" pitchFamily="34" charset="0"/>
            </a:endParaRPr>
          </a:p>
        </p:txBody>
      </p:sp>
      <p:sp>
        <p:nvSpPr>
          <p:cNvPr id="197634" name="Content Placeholder 2"/>
          <p:cNvSpPr txBox="1">
            <a:spLocks/>
          </p:cNvSpPr>
          <p:nvPr/>
        </p:nvSpPr>
        <p:spPr bwMode="auto">
          <a:xfrm rot="-5400000">
            <a:off x="-2601912" y="2790825"/>
            <a:ext cx="6546850" cy="1343025"/>
          </a:xfrm>
          <a:prstGeom prst="rect">
            <a:avLst/>
          </a:prstGeom>
          <a:noFill/>
          <a:ln w="9525">
            <a:noFill/>
            <a:miter lim="800000"/>
            <a:headEnd/>
            <a:tailEnd/>
          </a:ln>
        </p:spPr>
        <p:txBody>
          <a:bodyPr/>
          <a:lstStyle/>
          <a:p>
            <a:pPr>
              <a:buFont typeface="Arial" charset="0"/>
              <a:buNone/>
            </a:pPr>
            <a:r>
              <a:rPr lang="it-IT">
                <a:latin typeface="Calibri" pitchFamily="34" charset="0"/>
              </a:rPr>
              <a:t>In senso orario, dall'alto a sinistra:</a:t>
            </a:r>
            <a:r>
              <a:rPr lang="it-IT" baseline="50000">
                <a:latin typeface="Calibri" pitchFamily="34" charset="0"/>
              </a:rPr>
              <a:t>1</a:t>
            </a:r>
          </a:p>
          <a:p>
            <a:pPr>
              <a:buFont typeface="Arial" charset="0"/>
              <a:buNone/>
            </a:pPr>
            <a:r>
              <a:rPr lang="it-IT">
                <a:latin typeface="Calibri" pitchFamily="34" charset="0"/>
              </a:rPr>
              <a:t>1. Tetto di una chiesa</a:t>
            </a:r>
            <a:r>
              <a:rPr lang="it-IT" sz="3200">
                <a:latin typeface="Calibri" pitchFamily="34" charset="0"/>
              </a:rPr>
              <a:t> </a:t>
            </a:r>
            <a:r>
              <a:rPr lang="it-IT">
                <a:latin typeface="Calibri" pitchFamily="34" charset="0"/>
              </a:rPr>
              <a:t>in acciaio inossidabile, Leicester, UK</a:t>
            </a:r>
          </a:p>
          <a:p>
            <a:pPr>
              <a:buFont typeface="Arial" charset="0"/>
              <a:buNone/>
            </a:pPr>
            <a:r>
              <a:rPr lang="it-IT">
                <a:latin typeface="Calibri" pitchFamily="34" charset="0"/>
              </a:rPr>
              <a:t>2. Ristorante della scuola, Oyonnax, Francia</a:t>
            </a:r>
          </a:p>
          <a:p>
            <a:pPr>
              <a:spcBef>
                <a:spcPct val="20000"/>
              </a:spcBef>
              <a:buFont typeface="Arial" charset="0"/>
              <a:buNone/>
            </a:pPr>
            <a:r>
              <a:rPr lang="it-IT">
                <a:latin typeface="Calibri" pitchFamily="34" charset="0"/>
              </a:rPr>
              <a:t>3. Universum Science Centre, Brema, Germania</a:t>
            </a:r>
          </a:p>
        </p:txBody>
      </p:sp>
      <p:grpSp>
        <p:nvGrpSpPr>
          <p:cNvPr id="197635" name="Group 5"/>
          <p:cNvGrpSpPr>
            <a:grpSpLocks/>
          </p:cNvGrpSpPr>
          <p:nvPr/>
        </p:nvGrpSpPr>
        <p:grpSpPr bwMode="auto">
          <a:xfrm>
            <a:off x="1404938" y="157163"/>
            <a:ext cx="7488237" cy="6584950"/>
            <a:chOff x="1404479" y="8904"/>
            <a:chExt cx="7488001" cy="6584772"/>
          </a:xfrm>
        </p:grpSpPr>
        <p:grpSp>
          <p:nvGrpSpPr>
            <p:cNvPr id="197637" name="Group 4"/>
            <p:cNvGrpSpPr>
              <a:grpSpLocks/>
            </p:cNvGrpSpPr>
            <p:nvPr/>
          </p:nvGrpSpPr>
          <p:grpSpPr bwMode="auto">
            <a:xfrm>
              <a:off x="1404479" y="8904"/>
              <a:ext cx="7488000" cy="2556000"/>
              <a:chOff x="0" y="8904"/>
              <a:chExt cx="7483383" cy="2556000"/>
            </a:xfrm>
          </p:grpSpPr>
          <p:pic>
            <p:nvPicPr>
              <p:cNvPr id="19763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904"/>
                <a:ext cx="3407999" cy="2556000"/>
              </a:xfrm>
              <a:prstGeom prst="rect">
                <a:avLst/>
              </a:prstGeom>
              <a:noFill/>
              <a:ln w="9525">
                <a:solidFill>
                  <a:schemeClr val="tx1"/>
                </a:solidFill>
                <a:miter lim="800000"/>
                <a:headEnd/>
                <a:tailEnd/>
              </a:ln>
            </p:spPr>
          </p:pic>
          <p:pic>
            <p:nvPicPr>
              <p:cNvPr id="197640"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414813" y="8904"/>
                <a:ext cx="4068570" cy="2556000"/>
              </a:xfrm>
              <a:prstGeom prst="rect">
                <a:avLst/>
              </a:prstGeom>
              <a:noFill/>
              <a:ln w="9525">
                <a:solidFill>
                  <a:schemeClr val="tx1"/>
                </a:solidFill>
                <a:miter lim="800000"/>
                <a:headEnd/>
                <a:tailEnd/>
              </a:ln>
            </p:spPr>
          </p:pic>
        </p:grpSp>
        <p:pic>
          <p:nvPicPr>
            <p:cNvPr id="197638"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404480" y="2564882"/>
              <a:ext cx="7488000" cy="4028794"/>
            </a:xfrm>
            <a:prstGeom prst="rect">
              <a:avLst/>
            </a:prstGeom>
            <a:noFill/>
            <a:ln w="9525">
              <a:solidFill>
                <a:schemeClr val="tx1"/>
              </a:solidFill>
              <a:miter lim="800000"/>
              <a:headEnd/>
              <a:tailEnd/>
            </a:ln>
          </p:spPr>
        </p:pic>
      </p:grpSp>
      <p:sp>
        <p:nvSpPr>
          <p:cNvPr id="197636"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BE3BB23-8891-4307-B25B-C8C6D421E0BE}" type="slidenum">
              <a:rPr lang="fr-BE">
                <a:cs typeface="Arial" charset="0"/>
              </a:rPr>
              <a:pPr fontAlgn="base">
                <a:spcBef>
                  <a:spcPct val="0"/>
                </a:spcBef>
                <a:spcAft>
                  <a:spcPct val="0"/>
                </a:spcAft>
                <a:defRPr/>
              </a:pPr>
              <a:t>39</a:t>
            </a:fld>
            <a:endParaRPr lang="it-IT">
              <a:cs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3BEEEB9-F296-4138-BD64-FA0E231336C0}" type="slidenum">
              <a:rPr lang="fr-BE">
                <a:cs typeface="Arial" charset="0"/>
              </a:rPr>
              <a:pPr fontAlgn="base">
                <a:spcBef>
                  <a:spcPct val="0"/>
                </a:spcBef>
                <a:spcAft>
                  <a:spcPct val="0"/>
                </a:spcAft>
                <a:defRPr/>
              </a:pPr>
              <a:t>4</a:t>
            </a:fld>
            <a:endParaRPr lang="it-IT">
              <a:cs typeface="Arial" charset="0"/>
            </a:endParaRPr>
          </a:p>
        </p:txBody>
      </p:sp>
      <p:sp>
        <p:nvSpPr>
          <p:cNvPr id="9" name="Text Placeholder 8"/>
          <p:cNvSpPr>
            <a:spLocks noGrp="1"/>
          </p:cNvSpPr>
          <p:nvPr>
            <p:ph type="body" sz="half" idx="4294967295"/>
          </p:nvPr>
        </p:nvSpPr>
        <p:spPr>
          <a:xfrm>
            <a:off x="0" y="4733925"/>
            <a:ext cx="8856663" cy="2124075"/>
          </a:xfrm>
        </p:spPr>
        <p:txBody>
          <a:bodyPr rtlCol="0">
            <a:noAutofit/>
          </a:bodyPr>
          <a:lstStyle/>
          <a:p>
            <a:pPr marL="0" indent="0" algn="just" eaLnBrk="1" fontAlgn="auto" hangingPunct="1">
              <a:spcBef>
                <a:spcPts val="0"/>
              </a:spcBef>
              <a:spcAft>
                <a:spcPts val="0"/>
              </a:spcAft>
              <a:buFont typeface="Wingdings" pitchFamily="2" charset="2"/>
              <a:buNone/>
              <a:defRPr/>
            </a:pPr>
            <a:r>
              <a:rPr lang="it-IT" sz="1400" dirty="0"/>
              <a:t>In senso orario, dall'alto a sinistra: </a:t>
            </a:r>
          </a:p>
          <a:p>
            <a:pPr algn="just" eaLnBrk="1" fontAlgn="auto" hangingPunct="1">
              <a:spcBef>
                <a:spcPts val="0"/>
              </a:spcBef>
              <a:spcAft>
                <a:spcPts val="0"/>
              </a:spcAft>
              <a:buFont typeface="+mj-lt"/>
              <a:buAutoNum type="arabicPeriod"/>
              <a:defRPr/>
            </a:pPr>
            <a:r>
              <a:rPr lang="it-IT" sz="1400" dirty="0"/>
              <a:t>Facciata del centro commerciale Westfield Doncaster a Victoria, Australia</a:t>
            </a:r>
            <a:r>
              <a:rPr lang="it-IT" sz="2800" dirty="0"/>
              <a:t> </a:t>
            </a:r>
            <a:r>
              <a:rPr lang="it-IT" sz="1600" baseline="50000" dirty="0"/>
              <a:t>4</a:t>
            </a:r>
          </a:p>
          <a:p>
            <a:pPr algn="just" eaLnBrk="1" fontAlgn="auto" hangingPunct="1">
              <a:spcAft>
                <a:spcPts val="0"/>
              </a:spcAft>
              <a:buFont typeface="+mj-lt"/>
              <a:buAutoNum type="arabicPeriod"/>
              <a:defRPr/>
            </a:pPr>
            <a:r>
              <a:rPr lang="it-IT" sz="1400" dirty="0"/>
              <a:t>Griglia frangisole in alluminio inossidabile nella facciata di una scuola di Washington, DC, USA. Riduce il riflesso, fa risparmiare energia, offre una buona visibilità</a:t>
            </a:r>
            <a:r>
              <a:rPr lang="it-IT" sz="1600" baseline="50000" dirty="0"/>
              <a:t>6</a:t>
            </a:r>
          </a:p>
          <a:p>
            <a:pPr algn="just" eaLnBrk="1" fontAlgn="auto" hangingPunct="1">
              <a:spcAft>
                <a:spcPts val="0"/>
              </a:spcAft>
              <a:buFont typeface="+mj-lt"/>
              <a:buAutoNum type="arabicPeriod"/>
              <a:defRPr/>
            </a:pPr>
            <a:r>
              <a:rPr lang="it-IT" sz="1400" dirty="0"/>
              <a:t>Tettoia con griglia in acciaio inossidabile sul cortile, Arizona, USA. Massimizza la schermatura del sole permettendo il flusso dell'aria</a:t>
            </a:r>
            <a:r>
              <a:rPr lang="it-IT" sz="1600" baseline="50000" dirty="0"/>
              <a:t>6</a:t>
            </a:r>
          </a:p>
          <a:p>
            <a:pPr algn="just" eaLnBrk="1" fontAlgn="auto" hangingPunct="1">
              <a:spcAft>
                <a:spcPts val="0"/>
              </a:spcAft>
              <a:buFont typeface="+mj-lt"/>
              <a:buAutoNum type="arabicPeriod"/>
              <a:defRPr/>
            </a:pPr>
            <a:r>
              <a:rPr lang="it-IT" sz="1400" dirty="0"/>
              <a:t>Centro medico di ricerca Lou Ruvo progettato da Frank Gehry, Las Vegas, USA</a:t>
            </a:r>
            <a:r>
              <a:rPr lang="it-IT" sz="1600" baseline="50000" dirty="0"/>
              <a:t>5</a:t>
            </a:r>
          </a:p>
        </p:txBody>
      </p:sp>
      <p:grpSp>
        <p:nvGrpSpPr>
          <p:cNvPr id="141315" name="Group 23"/>
          <p:cNvGrpSpPr>
            <a:grpSpLocks noChangeAspect="1"/>
          </p:cNvGrpSpPr>
          <p:nvPr/>
        </p:nvGrpSpPr>
        <p:grpSpPr bwMode="auto">
          <a:xfrm>
            <a:off x="1692275" y="188913"/>
            <a:ext cx="5273675" cy="4535487"/>
            <a:chOff x="-36513" y="0"/>
            <a:chExt cx="7128001" cy="6131748"/>
          </a:xfrm>
        </p:grpSpPr>
        <p:pic>
          <p:nvPicPr>
            <p:cNvPr id="141316"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1748"/>
              <a:ext cx="4068000" cy="3060000"/>
            </a:xfrm>
            <a:prstGeom prst="rect">
              <a:avLst/>
            </a:prstGeom>
            <a:noFill/>
            <a:ln w="9525">
              <a:solidFill>
                <a:schemeClr val="tx1"/>
              </a:solidFill>
              <a:miter lim="800000"/>
              <a:headEnd/>
              <a:tailEnd/>
            </a:ln>
          </p:spPr>
        </p:pic>
        <p:pic>
          <p:nvPicPr>
            <p:cNvPr id="141317" name="Picture 7"/>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513" y="3071748"/>
              <a:ext cx="4068000" cy="3060000"/>
            </a:xfrm>
            <a:prstGeom prst="rect">
              <a:avLst/>
            </a:prstGeom>
            <a:noFill/>
            <a:ln w="9525">
              <a:solidFill>
                <a:schemeClr val="tx1"/>
              </a:solidFill>
              <a:miter lim="800000"/>
              <a:headEnd/>
              <a:tailEnd/>
            </a:ln>
          </p:spPr>
        </p:pic>
        <p:pic>
          <p:nvPicPr>
            <p:cNvPr id="141318"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31487" y="0"/>
              <a:ext cx="3060001" cy="3060000"/>
            </a:xfrm>
            <a:prstGeom prst="rect">
              <a:avLst/>
            </a:prstGeom>
            <a:noFill/>
            <a:ln w="9525">
              <a:solidFill>
                <a:schemeClr val="tx1"/>
              </a:solidFill>
              <a:miter lim="800000"/>
              <a:headEnd/>
              <a:tailEnd/>
            </a:ln>
          </p:spPr>
        </p:pic>
        <p:pic>
          <p:nvPicPr>
            <p:cNvPr id="141319" name="Picture 3" descr="Sistemi di tensionamento con maglie metallich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031487" y="3071748"/>
              <a:ext cx="3060001" cy="3060000"/>
            </a:xfrm>
            <a:prstGeom prst="rect">
              <a:avLst/>
            </a:prstGeom>
            <a:noFill/>
            <a:ln w="9525">
              <a:solidFill>
                <a:schemeClr val="tx1"/>
              </a:solidFill>
              <a:miter lim="800000"/>
              <a:headEnd/>
              <a:tailEnd/>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AutoShape 4" descr="http://www.fosterandpartners.com/data/projects/1716/img0.jpg"/>
          <p:cNvSpPr>
            <a:spLocks noChangeAspect="1" noChangeArrowheads="1"/>
          </p:cNvSpPr>
          <p:nvPr/>
        </p:nvSpPr>
        <p:spPr bwMode="auto">
          <a:xfrm>
            <a:off x="155575" y="-3657600"/>
            <a:ext cx="12192000" cy="7620000"/>
          </a:xfrm>
          <a:prstGeom prst="rect">
            <a:avLst/>
          </a:prstGeom>
          <a:noFill/>
          <a:ln w="9525">
            <a:noFill/>
            <a:miter lim="800000"/>
            <a:headEnd/>
            <a:tailEnd/>
          </a:ln>
        </p:spPr>
        <p:txBody>
          <a:bodyPr/>
          <a:lstStyle/>
          <a:p>
            <a:endParaRPr lang="it-IT">
              <a:latin typeface="Calibri" pitchFamily="34" charset="0"/>
            </a:endParaRPr>
          </a:p>
        </p:txBody>
      </p:sp>
      <p:grpSp>
        <p:nvGrpSpPr>
          <p:cNvPr id="199682" name="Group 12"/>
          <p:cNvGrpSpPr>
            <a:grpSpLocks/>
          </p:cNvGrpSpPr>
          <p:nvPr/>
        </p:nvGrpSpPr>
        <p:grpSpPr bwMode="auto">
          <a:xfrm>
            <a:off x="1763713" y="152400"/>
            <a:ext cx="5616575" cy="4572000"/>
            <a:chOff x="1763688" y="152400"/>
            <a:chExt cx="5616624" cy="4571552"/>
          </a:xfrm>
        </p:grpSpPr>
        <p:pic>
          <p:nvPicPr>
            <p:cNvPr id="1996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152400"/>
              <a:ext cx="5616624" cy="4571552"/>
            </a:xfrm>
            <a:prstGeom prst="rect">
              <a:avLst/>
            </a:prstGeom>
            <a:noFill/>
            <a:ln w="9525">
              <a:solidFill>
                <a:schemeClr val="tx1"/>
              </a:solidFill>
              <a:miter lim="800000"/>
              <a:headEnd/>
              <a:tailEnd/>
            </a:ln>
          </p:spPr>
        </p:pic>
        <p:pic>
          <p:nvPicPr>
            <p:cNvPr id="19968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8055" y="3442504"/>
              <a:ext cx="1432257" cy="1281448"/>
            </a:xfrm>
            <a:prstGeom prst="rect">
              <a:avLst/>
            </a:prstGeom>
            <a:noFill/>
            <a:ln w="9525">
              <a:solidFill>
                <a:schemeClr val="tx1"/>
              </a:solidFill>
              <a:miter lim="800000"/>
              <a:headEnd/>
              <a:tailEnd/>
            </a:ln>
          </p:spPr>
        </p:pic>
      </p:grpSp>
      <p:sp>
        <p:nvSpPr>
          <p:cNvPr id="6" name="Titre 5"/>
          <p:cNvSpPr>
            <a:spLocks noGrp="1"/>
          </p:cNvSpPr>
          <p:nvPr>
            <p:ph type="title"/>
          </p:nvPr>
        </p:nvSpPr>
        <p:spPr/>
        <p:txBody>
          <a:bodyPr rtlCol="0">
            <a:normAutofit fontScale="90000"/>
          </a:bodyPr>
          <a:lstStyle/>
          <a:p>
            <a:pPr eaLnBrk="1" fontAlgn="auto" hangingPunct="1">
              <a:spcAft>
                <a:spcPts val="0"/>
              </a:spcAft>
              <a:defRPr/>
            </a:pPr>
            <a:r>
              <a:rPr lang="it-IT"/>
              <a:t>Padiglione EAU alla fiera di Shanghaï</a:t>
            </a:r>
            <a:r>
              <a:rPr lang="it-IT" baseline="50000" dirty="0"/>
              <a:t>8</a:t>
            </a:r>
            <a:br/>
            <a:r>
              <a:rPr lang="it-IT"/>
              <a:t>Architetti: Foster &amp; Partners</a:t>
            </a:r>
            <a:endParaRPr lang="it-IT" dirty="0"/>
          </a:p>
        </p:txBody>
      </p:sp>
      <p:sp>
        <p:nvSpPr>
          <p:cNvPr id="199684" name="Text Placeholder 7"/>
          <p:cNvSpPr>
            <a:spLocks noGrp="1"/>
          </p:cNvSpPr>
          <p:nvPr>
            <p:ph type="body" sz="half" idx="2"/>
          </p:nvPr>
        </p:nvSpPr>
        <p:spPr/>
        <p:txBody>
          <a:bodyPr/>
          <a:lstStyle/>
          <a:p>
            <a:pPr algn="just" eaLnBrk="1" hangingPunct="1"/>
            <a:r>
              <a:rPr lang="it-IT"/>
              <a:t>La struttura che riproduce una duna è fatta di reticolo triangolato, coperto con pannelli in acciaio inossidabile.  È stata progettata per essere smontata. </a:t>
            </a:r>
          </a:p>
        </p:txBody>
      </p:sp>
      <p:sp>
        <p:nvSpPr>
          <p:cNvPr id="199685"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C0A0150-8FDC-4001-B04F-05E0759DFF53}" type="slidenum">
              <a:rPr lang="fr-BE">
                <a:cs typeface="Arial" charset="0"/>
              </a:rPr>
              <a:pPr fontAlgn="base">
                <a:spcBef>
                  <a:spcPct val="0"/>
                </a:spcBef>
                <a:spcAft>
                  <a:spcPct val="0"/>
                </a:spcAft>
                <a:defRPr/>
              </a:pPr>
              <a:t>40</a:t>
            </a:fld>
            <a:endParaRPr lang="it-IT">
              <a:cs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Titre 1"/>
          <p:cNvSpPr>
            <a:spLocks noGrp="1"/>
          </p:cNvSpPr>
          <p:nvPr>
            <p:ph type="title"/>
          </p:nvPr>
        </p:nvSpPr>
        <p:spPr>
          <a:xfrm>
            <a:off x="107950" y="111125"/>
            <a:ext cx="5486400" cy="566738"/>
          </a:xfrm>
        </p:spPr>
        <p:txBody>
          <a:bodyPr/>
          <a:lstStyle/>
          <a:p>
            <a:pPr eaLnBrk="1" hangingPunct="1"/>
            <a:r>
              <a:rPr lang="it-IT"/>
              <a:t>Nuovo aeroporto di Doha, Qatar</a:t>
            </a:r>
            <a:r>
              <a:rPr lang="it-IT" baseline="50000"/>
              <a:t>9-10</a:t>
            </a:r>
            <a:br>
              <a:rPr lang="it-IT"/>
            </a:br>
            <a:r>
              <a:rPr lang="it-IT"/>
              <a:t>Architetti: HOK</a:t>
            </a:r>
          </a:p>
        </p:txBody>
      </p:sp>
      <p:sp>
        <p:nvSpPr>
          <p:cNvPr id="201730" name="Text Placeholder 9"/>
          <p:cNvSpPr>
            <a:spLocks noGrp="1"/>
          </p:cNvSpPr>
          <p:nvPr>
            <p:ph type="body" sz="half" idx="2"/>
          </p:nvPr>
        </p:nvSpPr>
        <p:spPr>
          <a:xfrm>
            <a:off x="3838575" y="4365625"/>
            <a:ext cx="3724275" cy="2328863"/>
          </a:xfrm>
        </p:spPr>
        <p:txBody>
          <a:bodyPr/>
          <a:lstStyle/>
          <a:p>
            <a:pPr algn="just" eaLnBrk="1" hangingPunct="1"/>
            <a:r>
              <a:rPr lang="it-IT" sz="1600"/>
              <a:t>Il tetto ondulato è</a:t>
            </a:r>
            <a:r>
              <a:rPr lang="it-IT"/>
              <a:t> </a:t>
            </a:r>
            <a:r>
              <a:rPr lang="it-IT" sz="1600"/>
              <a:t>il più grande tetto in </a:t>
            </a:r>
            <a:r>
              <a:rPr lang="it-IT"/>
              <a:t> </a:t>
            </a:r>
            <a:r>
              <a:rPr lang="it-IT" sz="1600"/>
              <a:t>acciaio inossidabile</a:t>
            </a:r>
            <a:r>
              <a:rPr lang="it-IT"/>
              <a:t> </a:t>
            </a:r>
            <a:r>
              <a:rPr lang="it-IT" sz="1600"/>
              <a:t>del mondo (195.000 m²).</a:t>
            </a:r>
          </a:p>
          <a:p>
            <a:pPr algn="just" eaLnBrk="1" hangingPunct="1"/>
            <a:r>
              <a:rPr lang="it-IT" sz="1600"/>
              <a:t>Presenta una finitura goffrata uniforme, semilucida, non direzionale.  </a:t>
            </a:r>
          </a:p>
          <a:p>
            <a:pPr algn="just" eaLnBrk="1" hangingPunct="1"/>
            <a:r>
              <a:rPr lang="it-IT" sz="1600"/>
              <a:t>È stato scelto un semplice grado duplex. </a:t>
            </a:r>
          </a:p>
          <a:p>
            <a:pPr algn="just" eaLnBrk="1" hangingPunct="1"/>
            <a:r>
              <a:rPr lang="it-IT" sz="1600"/>
              <a:t>Non richiede manutenzione.</a:t>
            </a:r>
          </a:p>
        </p:txBody>
      </p:sp>
      <p:sp>
        <p:nvSpPr>
          <p:cNvPr id="201731" name="Espace réservé du numéro de diapositive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B34BE73-502A-497E-A857-035EE440DB3A}" type="slidenum">
              <a:rPr lang="fr-BE">
                <a:cs typeface="Arial" charset="0"/>
              </a:rPr>
              <a:pPr fontAlgn="base">
                <a:spcBef>
                  <a:spcPct val="0"/>
                </a:spcBef>
                <a:spcAft>
                  <a:spcPct val="0"/>
                </a:spcAft>
                <a:defRPr/>
              </a:pPr>
              <a:t>41</a:t>
            </a:fld>
            <a:endParaRPr lang="it-IT">
              <a:cs typeface="Arial" charset="0"/>
            </a:endParaRPr>
          </a:p>
        </p:txBody>
      </p:sp>
      <p:pic>
        <p:nvPicPr>
          <p:cNvPr id="201732" name="Picture 2" descr="http://www.bemo.com/fileadmin/user_upload/references/BEMO_Katar_New_Doha_International_Airport_0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806450"/>
            <a:ext cx="7454900" cy="3486150"/>
          </a:xfrm>
          <a:prstGeom prst="rect">
            <a:avLst/>
          </a:prstGeom>
          <a:noFill/>
          <a:ln w="9525">
            <a:solidFill>
              <a:schemeClr val="tx1"/>
            </a:solidFill>
            <a:miter lim="800000"/>
            <a:headEnd/>
            <a:tailEnd/>
          </a:ln>
        </p:spPr>
      </p:pic>
      <p:pic>
        <p:nvPicPr>
          <p:cNvPr id="201733" name="Imag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07950" y="4292600"/>
            <a:ext cx="3602038" cy="2401888"/>
          </a:xfrm>
          <a:prstGeom prst="rect">
            <a:avLst/>
          </a:prstGeom>
          <a:noFill/>
          <a:ln w="9525">
            <a:solidFill>
              <a:schemeClr val="tx1"/>
            </a:solid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itle 3"/>
          <p:cNvSpPr>
            <a:spLocks noGrp="1"/>
          </p:cNvSpPr>
          <p:nvPr>
            <p:ph type="title"/>
          </p:nvPr>
        </p:nvSpPr>
        <p:spPr/>
        <p:txBody>
          <a:bodyPr/>
          <a:lstStyle/>
          <a:p>
            <a:pPr eaLnBrk="1" hangingPunct="1"/>
            <a:r>
              <a:rPr lang="it-IT"/>
              <a:t>Tetti verdi</a:t>
            </a:r>
            <a:r>
              <a:rPr lang="it-IT" baseline="50000"/>
              <a:t>1-4, 11-12</a:t>
            </a:r>
          </a:p>
        </p:txBody>
      </p:sp>
      <p:sp>
        <p:nvSpPr>
          <p:cNvPr id="15" name="Content Placeholder 14"/>
          <p:cNvSpPr>
            <a:spLocks noGrp="1"/>
          </p:cNvSpPr>
          <p:nvPr>
            <p:ph sz="half" idx="1"/>
          </p:nvPr>
        </p:nvSpPr>
        <p:spPr>
          <a:xfrm>
            <a:off x="4716463" y="1628775"/>
            <a:ext cx="4038600" cy="5068888"/>
          </a:xfrm>
        </p:spPr>
        <p:txBody>
          <a:bodyPr rtlCol="0">
            <a:normAutofit fontScale="55000" lnSpcReduction="20000"/>
          </a:bodyPr>
          <a:lstStyle/>
          <a:p>
            <a:pPr marL="0" indent="0" eaLnBrk="1" fontAlgn="auto" hangingPunct="1">
              <a:spcAft>
                <a:spcPts val="0"/>
              </a:spcAft>
              <a:buFont typeface="Wingdings" pitchFamily="2" charset="2"/>
              <a:buNone/>
              <a:defRPr/>
            </a:pPr>
            <a:r>
              <a:rPr lang="it-IT" b="1" u="sng" dirty="0"/>
              <a:t>Vantaggi</a:t>
            </a:r>
            <a:endParaRPr lang="it-IT" dirty="0"/>
          </a:p>
          <a:p>
            <a:pPr marL="0" indent="0" eaLnBrk="1" fontAlgn="auto" hangingPunct="1">
              <a:spcAft>
                <a:spcPts val="0"/>
              </a:spcAft>
              <a:buFont typeface="Wingdings" pitchFamily="2" charset="2"/>
              <a:buNone/>
              <a:defRPr/>
            </a:pPr>
            <a:r>
              <a:rPr lang="it-IT"/>
              <a:t>Mitigano le isole di calore</a:t>
            </a:r>
          </a:p>
          <a:p>
            <a:pPr marL="0" indent="0" eaLnBrk="1" fontAlgn="auto" hangingPunct="1">
              <a:spcAft>
                <a:spcPts val="0"/>
              </a:spcAft>
              <a:buFont typeface="Wingdings" pitchFamily="2" charset="2"/>
              <a:buNone/>
              <a:defRPr/>
            </a:pPr>
            <a:r>
              <a:rPr lang="it-IT"/>
              <a:t>Riducono la polvere</a:t>
            </a:r>
          </a:p>
          <a:p>
            <a:pPr marL="0" indent="0" eaLnBrk="1" fontAlgn="auto" hangingPunct="1">
              <a:spcAft>
                <a:spcPts val="0"/>
              </a:spcAft>
              <a:buFont typeface="Wingdings" pitchFamily="2" charset="2"/>
              <a:buNone/>
              <a:defRPr/>
            </a:pPr>
            <a:r>
              <a:rPr lang="it-IT"/>
              <a:t>Favoriscono la biodiversità</a:t>
            </a:r>
          </a:p>
          <a:p>
            <a:pPr marL="0" indent="0" eaLnBrk="1" fontAlgn="auto" hangingPunct="1">
              <a:spcAft>
                <a:spcPts val="0"/>
              </a:spcAft>
              <a:buFont typeface="Wingdings" pitchFamily="2" charset="2"/>
              <a:buNone/>
              <a:defRPr/>
            </a:pPr>
            <a:r>
              <a:rPr lang="it-IT"/>
              <a:t>Offrono isolamento</a:t>
            </a:r>
          </a:p>
          <a:p>
            <a:pPr marL="0" indent="0" eaLnBrk="1" fontAlgn="auto" hangingPunct="1">
              <a:spcAft>
                <a:spcPts val="0"/>
              </a:spcAft>
              <a:buFont typeface="Wingdings" pitchFamily="2" charset="2"/>
              <a:buNone/>
              <a:defRPr/>
            </a:pPr>
            <a:r>
              <a:rPr lang="it-IT"/>
              <a:t>Riducono i rischi di allagamento</a:t>
            </a:r>
          </a:p>
          <a:p>
            <a:pPr marL="0" indent="0" eaLnBrk="1" fontAlgn="auto" hangingPunct="1">
              <a:spcAft>
                <a:spcPts val="0"/>
              </a:spcAft>
              <a:buFont typeface="Wingdings" pitchFamily="2" charset="2"/>
              <a:buNone/>
              <a:defRPr/>
            </a:pPr>
            <a:r>
              <a:rPr lang="it-IT"/>
              <a:t>Riducono il rumore</a:t>
            </a:r>
          </a:p>
          <a:p>
            <a:pPr marL="0" indent="0" eaLnBrk="1" fontAlgn="auto" hangingPunct="1">
              <a:spcAft>
                <a:spcPts val="0"/>
              </a:spcAft>
              <a:buFont typeface="Wingdings" pitchFamily="2" charset="2"/>
              <a:buNone/>
              <a:defRPr/>
            </a:pPr>
            <a:r>
              <a:rPr lang="it-IT"/>
              <a:t>Assorbono CO</a:t>
            </a:r>
            <a:r>
              <a:rPr lang="it-IT" baseline="-25000" dirty="0"/>
              <a:t>2</a:t>
            </a:r>
          </a:p>
          <a:p>
            <a:pPr marL="0" indent="0" eaLnBrk="1" fontAlgn="auto" hangingPunct="1">
              <a:spcAft>
                <a:spcPts val="0"/>
              </a:spcAft>
              <a:buFont typeface="Wingdings" pitchFamily="2" charset="2"/>
              <a:buNone/>
              <a:defRPr/>
            </a:pPr>
            <a:r>
              <a:rPr lang="it-IT"/>
              <a:t>Valore estetico</a:t>
            </a:r>
          </a:p>
          <a:p>
            <a:pPr marL="0" indent="0" eaLnBrk="1" fontAlgn="auto" hangingPunct="1">
              <a:spcAft>
                <a:spcPts val="0"/>
              </a:spcAft>
              <a:buFont typeface="Wingdings" pitchFamily="2" charset="2"/>
              <a:buNone/>
              <a:defRPr/>
            </a:pPr>
            <a:r>
              <a:rPr lang="it-IT"/>
              <a:t>Benessere psicologico</a:t>
            </a:r>
          </a:p>
          <a:p>
            <a:pPr marL="0" indent="0" eaLnBrk="1" fontAlgn="auto" hangingPunct="1">
              <a:spcAft>
                <a:spcPts val="0"/>
              </a:spcAft>
              <a:buFont typeface="Wingdings" pitchFamily="2" charset="2"/>
              <a:buNone/>
              <a:defRPr/>
            </a:pPr>
            <a:r>
              <a:rPr lang="it-IT"/>
              <a:t>Ricaduta sociale ed economica positiva</a:t>
            </a:r>
          </a:p>
          <a:p>
            <a:pPr marL="0" indent="0" eaLnBrk="1" fontAlgn="auto" hangingPunct="1">
              <a:spcAft>
                <a:spcPts val="0"/>
              </a:spcAft>
              <a:buFont typeface="Wingdings" pitchFamily="2" charset="2"/>
              <a:buNone/>
              <a:defRPr/>
            </a:pPr>
            <a:endParaRPr lang="it-IT" dirty="0"/>
          </a:p>
          <a:p>
            <a:pPr marL="0" indent="0" eaLnBrk="1" fontAlgn="auto" hangingPunct="1">
              <a:spcAft>
                <a:spcPts val="0"/>
              </a:spcAft>
              <a:buFont typeface="Wingdings" pitchFamily="2" charset="2"/>
              <a:buNone/>
              <a:defRPr/>
            </a:pPr>
            <a:r>
              <a:rPr lang="it-IT" b="1" u="sng" dirty="0"/>
              <a:t>Limiti</a:t>
            </a:r>
          </a:p>
          <a:p>
            <a:pPr marL="0" indent="0" eaLnBrk="1" fontAlgn="auto" hangingPunct="1">
              <a:spcAft>
                <a:spcPts val="0"/>
              </a:spcAft>
              <a:buFont typeface="Wingdings" pitchFamily="2" charset="2"/>
              <a:buNone/>
              <a:defRPr/>
            </a:pPr>
            <a:r>
              <a:rPr lang="it-IT"/>
              <a:t>Richiedono una struttura robusta</a:t>
            </a:r>
          </a:p>
          <a:p>
            <a:pPr marL="0" indent="0" eaLnBrk="1" fontAlgn="auto" hangingPunct="1">
              <a:spcAft>
                <a:spcPts val="0"/>
              </a:spcAft>
              <a:buFont typeface="Wingdings" pitchFamily="2" charset="2"/>
              <a:buNone/>
              <a:defRPr/>
            </a:pPr>
            <a:r>
              <a:rPr lang="it-IT"/>
              <a:t>Richiedono conoscenze adeguate</a:t>
            </a:r>
          </a:p>
          <a:p>
            <a:pPr marL="0" indent="0" eaLnBrk="1" fontAlgn="auto" hangingPunct="1">
              <a:spcAft>
                <a:spcPts val="0"/>
              </a:spcAft>
              <a:buFont typeface="Wingdings" pitchFamily="2" charset="2"/>
              <a:buNone/>
              <a:defRPr/>
            </a:pPr>
            <a:r>
              <a:rPr lang="it-IT"/>
              <a:t>Potrebbero avere bisogno di essere annaffiati in estate</a:t>
            </a:r>
          </a:p>
          <a:p>
            <a:pPr marL="0" indent="0" eaLnBrk="1" fontAlgn="auto" hangingPunct="1">
              <a:spcAft>
                <a:spcPts val="0"/>
              </a:spcAft>
              <a:buFont typeface="Wingdings" pitchFamily="2" charset="2"/>
              <a:buNone/>
              <a:defRPr/>
            </a:pPr>
            <a:r>
              <a:rPr lang="it-IT"/>
              <a:t>Richiedono un minimo di manutenzione</a:t>
            </a:r>
          </a:p>
          <a:p>
            <a:pPr marL="0" indent="0" eaLnBrk="1" fontAlgn="auto" hangingPunct="1">
              <a:spcAft>
                <a:spcPts val="0"/>
              </a:spcAft>
              <a:buFont typeface="Wingdings" pitchFamily="2" charset="2"/>
              <a:buNone/>
              <a:defRPr/>
            </a:pPr>
            <a:r>
              <a:rPr lang="it-IT"/>
              <a:t>Sono più costosi</a:t>
            </a:r>
          </a:p>
        </p:txBody>
      </p:sp>
      <p:graphicFrame>
        <p:nvGraphicFramePr>
          <p:cNvPr id="17" name="Content Placeholder 16"/>
          <p:cNvGraphicFramePr>
            <a:graphicFrameLocks noGrp="1"/>
          </p:cNvGraphicFramePr>
          <p:nvPr>
            <p:ph sz="half" idx="2"/>
          </p:nvPr>
        </p:nvGraphicFramePr>
        <p:xfrm>
          <a:off x="4648200" y="1600200"/>
          <a:ext cx="4038600" cy="5068888"/>
        </p:xfrm>
        <a:graphic>
          <a:graphicData uri="http://schemas.openxmlformats.org/drawingml/2006/table">
            <a:tbl>
              <a:tblPr firstRow="1" bandRow="1">
                <a:tableStyleId>{5940675A-B579-460E-94D1-54222C63F5DA}</a:tableStyleId>
              </a:tblPr>
              <a:tblGrid>
                <a:gridCol w="4038600">
                  <a:extLst>
                    <a:ext uri="{9D8B030D-6E8A-4147-A177-3AD203B41FA5}">
                      <a16:colId xmlns:a16="http://schemas.microsoft.com/office/drawing/2014/main" val="20000"/>
                    </a:ext>
                  </a:extLst>
                </a:gridCol>
              </a:tblGrid>
              <a:tr h="2534580">
                <a:tc>
                  <a:txBody>
                    <a:bodyPr/>
                    <a:lstStyle/>
                    <a:p>
                      <a:endParaRPr lang="nl-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534580">
                <a:tc>
                  <a:txBody>
                    <a:bodyPr/>
                    <a:lstStyle/>
                    <a:p>
                      <a:endParaRPr lang="nl-BE"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203782"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4A47AAC-88A8-4CA6-B212-CABC3E74A2D3}" type="slidenum">
              <a:rPr lang="fr-FR">
                <a:cs typeface="Arial" charset="0"/>
              </a:rPr>
              <a:pPr fontAlgn="base">
                <a:spcBef>
                  <a:spcPct val="0"/>
                </a:spcBef>
                <a:spcAft>
                  <a:spcPct val="0"/>
                </a:spcAft>
                <a:defRPr/>
              </a:pPr>
              <a:t>42</a:t>
            </a:fld>
            <a:endParaRPr lang="it-IT">
              <a:cs typeface="Arial" charset="0"/>
            </a:endParaRPr>
          </a:p>
        </p:txBody>
      </p:sp>
      <p:pic>
        <p:nvPicPr>
          <p:cNvPr id="203783" name="Picture 2"/>
          <p:cNvPicPr preferRelativeResize="0">
            <a:picLocks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9088" y="4121150"/>
            <a:ext cx="3995737" cy="2519363"/>
          </a:xfrm>
          <a:prstGeom prst="rect">
            <a:avLst/>
          </a:prstGeom>
          <a:noFill/>
          <a:ln w="9525">
            <a:solidFill>
              <a:schemeClr val="tx1"/>
            </a:solidFill>
            <a:miter lim="800000"/>
            <a:headEnd/>
            <a:tailEnd/>
          </a:ln>
        </p:spPr>
      </p:pic>
      <p:pic>
        <p:nvPicPr>
          <p:cNvPr id="203784" name="Picture 18"/>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319088" y="1600200"/>
            <a:ext cx="3995737" cy="2274888"/>
          </a:xfrm>
          <a:prstGeom prst="rect">
            <a:avLst/>
          </a:prstGeom>
          <a:noFill/>
          <a:ln w="9525">
            <a:solidFill>
              <a:schemeClr val="tx1"/>
            </a:solid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Title 1"/>
          <p:cNvSpPr>
            <a:spLocks noGrp="1"/>
          </p:cNvSpPr>
          <p:nvPr>
            <p:ph type="title"/>
          </p:nvPr>
        </p:nvSpPr>
        <p:spPr/>
        <p:txBody>
          <a:bodyPr/>
          <a:lstStyle/>
          <a:p>
            <a:pPr eaLnBrk="1" hangingPunct="1"/>
            <a:r>
              <a:rPr lang="it-IT" sz="3200" dirty="0"/>
              <a:t>Tetto ad alta riflettanza</a:t>
            </a:r>
            <a:br>
              <a:rPr lang="it-IT" dirty="0"/>
            </a:br>
            <a:r>
              <a:rPr lang="it-IT" sz="2200" dirty="0"/>
              <a:t>Austin Hall Sam Houston State University Huntsville, Tx, USA (1851)</a:t>
            </a:r>
            <a:br>
              <a:rPr lang="it-IT" dirty="0"/>
            </a:br>
            <a:r>
              <a:rPr lang="it-IT" sz="2200" dirty="0"/>
              <a:t>Tetto in acciaio inossidabile ad alta riflettività, a basso effetto abbagliante*, </a:t>
            </a:r>
            <a:r>
              <a:rPr lang="it-IT" sz="2200" baseline="50000" dirty="0"/>
              <a:t>11, 13</a:t>
            </a:r>
          </a:p>
        </p:txBody>
      </p:sp>
      <p:sp>
        <p:nvSpPr>
          <p:cNvPr id="9" name="Content Placeholder 8"/>
          <p:cNvSpPr>
            <a:spLocks noGrp="1"/>
          </p:cNvSpPr>
          <p:nvPr>
            <p:ph sz="half" idx="1"/>
          </p:nvPr>
        </p:nvSpPr>
        <p:spPr>
          <a:xfrm>
            <a:off x="490538" y="1600200"/>
            <a:ext cx="8351837" cy="1252538"/>
          </a:xfrm>
        </p:spPr>
        <p:txBody>
          <a:bodyPr>
            <a:normAutofit/>
          </a:bodyPr>
          <a:lstStyle/>
          <a:p>
            <a:pPr marL="0" indent="0" algn="just" eaLnBrk="1" hangingPunct="1">
              <a:lnSpc>
                <a:spcPct val="90000"/>
              </a:lnSpc>
              <a:buFont typeface="Wingdings" pitchFamily="2" charset="2"/>
              <a:buNone/>
            </a:pPr>
            <a:r>
              <a:rPr lang="it-IT" sz="2000"/>
              <a:t>I tetti ad alta riflettività (Albedo) mitigano le isole di calore nelle città.</a:t>
            </a:r>
          </a:p>
          <a:p>
            <a:pPr marL="0" indent="0" algn="just" eaLnBrk="1" hangingPunct="1">
              <a:lnSpc>
                <a:spcPct val="90000"/>
              </a:lnSpc>
              <a:buFont typeface="Wingdings" pitchFamily="2" charset="2"/>
              <a:buNone/>
            </a:pPr>
            <a:r>
              <a:rPr lang="it-IT" sz="2000"/>
              <a:t>L'indice di riflettività solare è ora incluso nella certificazione LEED </a:t>
            </a:r>
            <a:r>
              <a:rPr lang="it-IT" sz="1400"/>
              <a:t>(Leadership in Energy and Environmental Design)</a:t>
            </a:r>
          </a:p>
          <a:p>
            <a:pPr marL="0" indent="0" algn="just" eaLnBrk="1" hangingPunct="1">
              <a:lnSpc>
                <a:spcPct val="90000"/>
              </a:lnSpc>
              <a:buFont typeface="Wingdings" pitchFamily="2" charset="2"/>
              <a:buNone/>
            </a:pPr>
            <a:r>
              <a:rPr lang="it-IT" sz="2000"/>
              <a:t>SRI delle finiture degli immobili &gt; 100</a:t>
            </a:r>
          </a:p>
        </p:txBody>
      </p:sp>
      <p:sp>
        <p:nvSpPr>
          <p:cNvPr id="204803" name="Slide Number Placeholder 6"/>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ED17FB2-753A-4107-931D-3905B22D7AA7}" type="slidenum">
              <a:rPr lang="fr-BE">
                <a:cs typeface="Arial" charset="0"/>
              </a:rPr>
              <a:pPr fontAlgn="base">
                <a:spcBef>
                  <a:spcPct val="0"/>
                </a:spcBef>
                <a:spcAft>
                  <a:spcPct val="0"/>
                </a:spcAft>
                <a:defRPr/>
              </a:pPr>
              <a:t>43</a:t>
            </a:fld>
            <a:endParaRPr lang="it-IT">
              <a:cs typeface="Arial" charset="0"/>
            </a:endParaRPr>
          </a:p>
        </p:txBody>
      </p:sp>
      <p:pic>
        <p:nvPicPr>
          <p:cNvPr id="20480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90538" y="2781300"/>
            <a:ext cx="4059237" cy="3424238"/>
          </a:xfrm>
          <a:prstGeom prst="rect">
            <a:avLst/>
          </a:prstGeom>
          <a:noFill/>
          <a:ln w="9525">
            <a:solidFill>
              <a:schemeClr val="tx1"/>
            </a:solidFill>
            <a:miter lim="800000"/>
            <a:headEnd/>
            <a:tailEnd/>
          </a:ln>
        </p:spPr>
      </p:pic>
      <p:pic>
        <p:nvPicPr>
          <p:cNvPr id="204805" name="Image 7"/>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68838" y="2781300"/>
            <a:ext cx="4173537" cy="2700338"/>
          </a:xfrm>
          <a:prstGeom prst="rect">
            <a:avLst/>
          </a:prstGeom>
          <a:noFill/>
          <a:ln w="9525">
            <a:noFill/>
            <a:miter lim="800000"/>
            <a:headEnd/>
            <a:tailEnd/>
          </a:ln>
        </p:spPr>
      </p:pic>
      <p:sp>
        <p:nvSpPr>
          <p:cNvPr id="204806" name="TextBox 2"/>
          <p:cNvSpPr txBox="1">
            <a:spLocks noChangeArrowheads="1"/>
          </p:cNvSpPr>
          <p:nvPr/>
        </p:nvSpPr>
        <p:spPr bwMode="auto">
          <a:xfrm>
            <a:off x="4668838" y="5591175"/>
            <a:ext cx="4079875" cy="639763"/>
          </a:xfrm>
          <a:prstGeom prst="rect">
            <a:avLst/>
          </a:prstGeom>
          <a:noFill/>
          <a:ln w="9525">
            <a:noFill/>
            <a:miter lim="800000"/>
            <a:headEnd/>
            <a:tailEnd/>
          </a:ln>
        </p:spPr>
        <p:txBody>
          <a:bodyPr>
            <a:spAutoFit/>
          </a:bodyPr>
          <a:lstStyle/>
          <a:p>
            <a:pPr algn="just"/>
            <a:r>
              <a:rPr lang="it-IT" sz="1200">
                <a:latin typeface="Calibri" pitchFamily="34" charset="0"/>
              </a:rPr>
              <a:t>* La superficie deve fornire un riflesso di luce diffusa (ossia evitare il riflesso a specchio). Le superfici con elevato grado di lucidatura non sono idonee.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Title 1"/>
          <p:cNvSpPr>
            <a:spLocks noGrp="1"/>
          </p:cNvSpPr>
          <p:nvPr>
            <p:ph type="title"/>
          </p:nvPr>
        </p:nvSpPr>
        <p:spPr>
          <a:xfrm>
            <a:off x="1792288" y="5226050"/>
            <a:ext cx="5486400" cy="566738"/>
          </a:xfrm>
        </p:spPr>
        <p:txBody>
          <a:bodyPr/>
          <a:lstStyle/>
          <a:p>
            <a:pPr eaLnBrk="1" hangingPunct="1"/>
            <a:r>
              <a:rPr lang="it-IT"/>
              <a:t>Frangisole</a:t>
            </a:r>
            <a:r>
              <a:rPr lang="it-IT" altLang="fr-FR" baseline="50000"/>
              <a:t>15</a:t>
            </a:r>
            <a:br>
              <a:rPr lang="it-IT"/>
            </a:br>
            <a:r>
              <a:rPr lang="it-IT"/>
              <a:t>University of Arizona Medical Research Building &amp; Thomas Keating Bioresearch Building</a:t>
            </a:r>
          </a:p>
        </p:txBody>
      </p:sp>
      <p:pic>
        <p:nvPicPr>
          <p:cNvPr id="205826" name="Picture 3" descr="Sistemi di tensionamento con maglie metalliche"/>
          <p:cNvPicPr>
            <a:picLocks noGrp="1" noChangeAspect="1" noChangeArrowheads="1"/>
          </p:cNvPicPr>
          <p:nvPr>
            <p:ph type="pic" idx="1"/>
          </p:nvPr>
        </p:nvPicPr>
        <p:blipFill>
          <a:blip r:embed="rId3">
            <a:extLst>
              <a:ext uri="{28A0092B-C50C-407E-A947-70E740481C1C}">
                <a14:useLocalDpi xmlns:a14="http://schemas.microsoft.com/office/drawing/2010/main"/>
              </a:ext>
            </a:extLst>
          </a:blip>
          <a:srcRect/>
          <a:stretch>
            <a:fillRect/>
          </a:stretch>
        </p:blipFill>
        <p:spPr>
          <a:ln>
            <a:solidFill>
              <a:schemeClr val="tx1"/>
            </a:solidFill>
          </a:ln>
        </p:spPr>
      </p:pic>
      <p:sp>
        <p:nvSpPr>
          <p:cNvPr id="4" name="Text Placeholder 3"/>
          <p:cNvSpPr>
            <a:spLocks noGrp="1"/>
          </p:cNvSpPr>
          <p:nvPr>
            <p:ph type="body" sz="half" idx="2"/>
          </p:nvPr>
        </p:nvSpPr>
        <p:spPr>
          <a:xfrm>
            <a:off x="1792288" y="5792788"/>
            <a:ext cx="5486400" cy="804862"/>
          </a:xfrm>
        </p:spPr>
        <p:txBody>
          <a:bodyPr rtlCol="0">
            <a:normAutofit lnSpcReduction="10000"/>
          </a:bodyPr>
          <a:lstStyle/>
          <a:p>
            <a:pPr eaLnBrk="1" fontAlgn="auto" hangingPunct="1">
              <a:spcAft>
                <a:spcPts val="0"/>
              </a:spcAft>
              <a:defRPr/>
            </a:pPr>
            <a:r>
              <a:rPr lang="it-IT" altLang="fr-FR" sz="1600" dirty="0"/>
              <a:t>Ombreggiatura a tettoia</a:t>
            </a:r>
          </a:p>
          <a:p>
            <a:pPr algn="just" eaLnBrk="1" fontAlgn="auto" hangingPunct="1">
              <a:spcAft>
                <a:spcPts val="0"/>
              </a:spcAft>
              <a:defRPr/>
            </a:pPr>
            <a:r>
              <a:rPr lang="it-IT" altLang="fr-FR" sz="1600" dirty="0"/>
              <a:t>Griglia</a:t>
            </a:r>
            <a:r>
              <a:rPr lang="it-IT"/>
              <a:t> </a:t>
            </a:r>
            <a:r>
              <a:rPr lang="it-IT" altLang="fr-FR" sz="1600" dirty="0"/>
              <a:t>con 43% di superficie aperta: massimizza la</a:t>
            </a:r>
            <a:r>
              <a:rPr lang="it-IT"/>
              <a:t> </a:t>
            </a:r>
            <a:r>
              <a:rPr lang="it-IT" altLang="fr-FR" sz="1600" dirty="0"/>
              <a:t>schermatura</a:t>
            </a:r>
            <a:r>
              <a:rPr lang="it-IT"/>
              <a:t> </a:t>
            </a:r>
            <a:r>
              <a:rPr lang="it-IT" altLang="fr-FR" sz="1600" dirty="0"/>
              <a:t>solare</a:t>
            </a:r>
            <a:r>
              <a:rPr lang="it-IT"/>
              <a:t> </a:t>
            </a:r>
            <a:r>
              <a:rPr lang="it-IT" altLang="fr-FR" sz="1600" dirty="0"/>
              <a:t>permettendo</a:t>
            </a:r>
            <a:r>
              <a:rPr lang="it-IT"/>
              <a:t> </a:t>
            </a:r>
            <a:r>
              <a:rPr lang="it-IT" altLang="fr-FR" sz="1600" dirty="0"/>
              <a:t>il passaggio dell'aria</a:t>
            </a:r>
            <a:r>
              <a:rPr lang="it-IT"/>
              <a:t> </a:t>
            </a:r>
            <a:r>
              <a:rPr lang="it-IT" altLang="fr-FR" sz="1600" dirty="0"/>
              <a:t>tra i pannelli. </a:t>
            </a:r>
          </a:p>
        </p:txBody>
      </p:sp>
      <p:sp>
        <p:nvSpPr>
          <p:cNvPr id="205828" name="Slide Number Placeholder 5"/>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9131823-1094-41A5-8FEA-DDD1F64CCA7C}" type="slidenum">
              <a:rPr lang="fr-FR" altLang="fr-FR">
                <a:cs typeface="Arial" charset="0"/>
              </a:rPr>
              <a:pPr fontAlgn="base">
                <a:spcBef>
                  <a:spcPct val="0"/>
                </a:spcBef>
                <a:spcAft>
                  <a:spcPct val="0"/>
                </a:spcAft>
                <a:defRPr/>
              </a:pPr>
              <a:t>44</a:t>
            </a:fld>
            <a:endParaRPr lang="it-IT" altLang="fr-FR">
              <a:cs typeface="Arial" charset="0"/>
            </a:endParaRPr>
          </a:p>
        </p:txBody>
      </p:sp>
      <p:sp>
        <p:nvSpPr>
          <p:cNvPr id="205829" name="Rectangle 6"/>
          <p:cNvSpPr>
            <a:spLocks noChangeArrowheads="1"/>
          </p:cNvSpPr>
          <p:nvPr/>
        </p:nvSpPr>
        <p:spPr bwMode="auto">
          <a:xfrm>
            <a:off x="5148263" y="1412875"/>
            <a:ext cx="3743325" cy="1150938"/>
          </a:xfrm>
          <a:prstGeom prst="rect">
            <a:avLst/>
          </a:prstGeom>
          <a:noFill/>
          <a:ln w="9525">
            <a:noFill/>
            <a:prstDash val="dash"/>
            <a:miter lim="800000"/>
            <a:headEnd/>
            <a:tailEnd/>
          </a:ln>
        </p:spPr>
        <p:txBody>
          <a:bodyPr anchor="ctr"/>
          <a:lstStyle/>
          <a:p>
            <a:endParaRPr lang="fr-FR" altLang="fr-FR" sz="2000">
              <a:solidFill>
                <a:schemeClr val="accent1"/>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Title 1"/>
          <p:cNvSpPr>
            <a:spLocks noGrp="1"/>
          </p:cNvSpPr>
          <p:nvPr>
            <p:ph type="title"/>
          </p:nvPr>
        </p:nvSpPr>
        <p:spPr>
          <a:xfrm>
            <a:off x="474663" y="95250"/>
            <a:ext cx="8229600" cy="1143000"/>
          </a:xfrm>
        </p:spPr>
        <p:txBody>
          <a:bodyPr/>
          <a:lstStyle/>
          <a:p>
            <a:pPr eaLnBrk="1" hangingPunct="1"/>
            <a:r>
              <a:rPr lang="it-IT"/>
              <a:t>Riferimenti tetti</a:t>
            </a:r>
          </a:p>
        </p:txBody>
      </p:sp>
      <p:sp>
        <p:nvSpPr>
          <p:cNvPr id="207875"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B3BEB56-FA88-4621-ABBB-047BB79E8A63}" type="slidenum">
              <a:rPr lang="fr-BE">
                <a:cs typeface="Arial" charset="0"/>
              </a:rPr>
              <a:pPr fontAlgn="base">
                <a:spcBef>
                  <a:spcPct val="0"/>
                </a:spcBef>
                <a:spcAft>
                  <a:spcPct val="0"/>
                </a:spcAft>
                <a:defRPr/>
              </a:pPr>
              <a:t>45</a:t>
            </a:fld>
            <a:endParaRPr lang="it-IT">
              <a:cs typeface="Arial" charset="0"/>
            </a:endParaRPr>
          </a:p>
        </p:txBody>
      </p:sp>
      <p:sp>
        <p:nvSpPr>
          <p:cNvPr id="6" name="Content Placeholder 2"/>
          <p:cNvSpPr>
            <a:spLocks noGrp="1"/>
          </p:cNvSpPr>
          <p:nvPr>
            <p:ph idx="1"/>
          </p:nvPr>
        </p:nvSpPr>
        <p:spPr>
          <a:xfrm>
            <a:off x="457200" y="1196752"/>
            <a:ext cx="8229600" cy="4997152"/>
          </a:xfrm>
        </p:spPr>
        <p:txBody>
          <a:bodyPr>
            <a:noAutofit/>
          </a:bodyPr>
          <a:lstStyle/>
          <a:p>
            <a:pPr marL="514350" indent="-514350">
              <a:buFont typeface="+mj-lt"/>
              <a:buAutoNum type="arabicPeriod"/>
            </a:pPr>
            <a:r>
              <a:rPr lang="fr-FR" sz="1600" dirty="0">
                <a:hlinkClick r:id="rId3"/>
              </a:rPr>
              <a:t>https://www.worldstainless.org/Files/issf/non-image-files/PDF/Euro_Inox/Roofing_EN.pdf</a:t>
            </a:r>
            <a:endParaRPr lang="fr-FR" sz="1600" dirty="0"/>
          </a:p>
          <a:p>
            <a:pPr marL="514350" indent="-514350">
              <a:buFont typeface="+mj-lt"/>
              <a:buAutoNum type="arabicPeriod"/>
            </a:pPr>
            <a:r>
              <a:rPr lang="fr-FR" sz="1600" dirty="0">
                <a:hlinkClick r:id="rId4"/>
              </a:rPr>
              <a:t>http://ssina.com/download_a_file/roofing.pdf</a:t>
            </a:r>
            <a:r>
              <a:rPr lang="fr-FR" sz="1600" dirty="0"/>
              <a:t> </a:t>
            </a:r>
          </a:p>
          <a:p>
            <a:pPr marL="514350" indent="-514350">
              <a:buFont typeface="+mj-lt"/>
              <a:buAutoNum type="arabicPeriod"/>
            </a:pPr>
            <a:r>
              <a:rPr lang="fr-FR" sz="1600" dirty="0">
                <a:hlinkClick r:id="rId5"/>
              </a:rPr>
              <a:t>https://youtu.be/ZQledV2QFRY</a:t>
            </a:r>
            <a:endParaRPr lang="fr-FR" sz="1600" dirty="0"/>
          </a:p>
          <a:p>
            <a:pPr marL="514350" indent="-514350">
              <a:buFont typeface="+mj-lt"/>
              <a:buAutoNum type="arabicPeriod"/>
            </a:pPr>
            <a:r>
              <a:rPr lang="fr-FR" sz="1600" dirty="0">
                <a:hlinkClick r:id="rId6"/>
              </a:rPr>
              <a:t>http://www.bssa.org.uk/cms/File/The%20Growing%20Market%20for%20Stainless%20Steel%20Roofing.pdf</a:t>
            </a:r>
            <a:r>
              <a:rPr lang="fr-FR" sz="1600" dirty="0"/>
              <a:t> </a:t>
            </a:r>
            <a:endParaRPr lang="fr-FR" sz="1600" dirty="0">
              <a:hlinkClick r:id="rId7"/>
            </a:endParaRPr>
          </a:p>
          <a:p>
            <a:pPr marL="514350" indent="-514350">
              <a:buFont typeface="+mj-lt"/>
              <a:buAutoNum type="arabicPeriod"/>
            </a:pPr>
            <a:r>
              <a:rPr lang="fr-FR" sz="1600" dirty="0"/>
              <a:t>O. </a:t>
            </a:r>
            <a:r>
              <a:rPr lang="fr-FR" sz="1600" dirty="0" err="1"/>
              <a:t>Wallinder</a:t>
            </a:r>
            <a:r>
              <a:rPr lang="fr-FR" sz="1600" dirty="0"/>
              <a:t> and C. </a:t>
            </a:r>
            <a:r>
              <a:rPr lang="fr-FR" sz="1600" dirty="0" err="1"/>
              <a:t>Leygraf</a:t>
            </a:r>
            <a:r>
              <a:rPr lang="fr-FR" sz="1600" dirty="0"/>
              <a:t> ASTM </a:t>
            </a:r>
            <a:r>
              <a:rPr lang="fr-FR" sz="1600" dirty="0" err="1"/>
              <a:t>Special</a:t>
            </a:r>
            <a:r>
              <a:rPr lang="fr-FR" sz="1600" dirty="0"/>
              <a:t> </a:t>
            </a:r>
            <a:r>
              <a:rPr lang="fr-FR" sz="1600" dirty="0" err="1"/>
              <a:t>Technical</a:t>
            </a:r>
            <a:r>
              <a:rPr lang="fr-FR" sz="1600" dirty="0"/>
              <a:t> Publication N°1421, « </a:t>
            </a:r>
            <a:r>
              <a:rPr lang="fr-FR" sz="1600" dirty="0" err="1"/>
              <a:t>Outdoor</a:t>
            </a:r>
            <a:r>
              <a:rPr lang="fr-FR" sz="1600" dirty="0"/>
              <a:t> </a:t>
            </a:r>
            <a:r>
              <a:rPr lang="fr-FR" sz="1600" dirty="0" err="1"/>
              <a:t>Atmospheric</a:t>
            </a:r>
            <a:r>
              <a:rPr lang="fr-FR" sz="1600" dirty="0"/>
              <a:t> Corrosion » pp 185-199</a:t>
            </a:r>
            <a:endParaRPr lang="fr-FR" sz="1600" dirty="0">
              <a:hlinkClick r:id="rId8"/>
            </a:endParaRPr>
          </a:p>
          <a:p>
            <a:pPr marL="514350" indent="-514350">
              <a:buFont typeface="+mj-lt"/>
              <a:buAutoNum type="arabicPeriod"/>
            </a:pPr>
            <a:r>
              <a:rPr lang="fr-FR" sz="1600" dirty="0">
                <a:hlinkClick r:id="rId9"/>
              </a:rPr>
              <a:t>https://www.worldstainless.org/Files/issf/non-image-files/PDF/Structural/Parliament_Library_Building_Domes.pdf</a:t>
            </a:r>
            <a:endParaRPr lang="fr-FR" sz="1600" dirty="0"/>
          </a:p>
          <a:p>
            <a:pPr marL="514350" indent="-514350">
              <a:buFont typeface="+mj-lt"/>
              <a:buAutoNum type="arabicPeriod"/>
            </a:pPr>
            <a:r>
              <a:rPr lang="fr-FR" sz="1600" dirty="0">
                <a:hlinkClick r:id="rId10"/>
              </a:rPr>
              <a:t>http://www.architectureweek.com/2003/1022/design_1-3.html</a:t>
            </a:r>
            <a:endParaRPr lang="fr-FR" sz="1600" dirty="0">
              <a:hlinkClick r:id="rId8"/>
            </a:endParaRPr>
          </a:p>
          <a:p>
            <a:pPr marL="514350" indent="-514350">
              <a:buFont typeface="+mj-lt"/>
              <a:buAutoNum type="arabicPeriod"/>
            </a:pPr>
            <a:r>
              <a:rPr lang="en-US" sz="1600" dirty="0">
                <a:hlinkClick r:id="rId11"/>
              </a:rPr>
              <a:t>http://www.fosterandpartners.com/projects/uae-pavilion-shanghai-expo-2010/</a:t>
            </a:r>
            <a:endParaRPr lang="en-US" sz="1600" dirty="0"/>
          </a:p>
          <a:p>
            <a:pPr marL="514350" indent="-514350">
              <a:buFont typeface="+mj-lt"/>
              <a:buAutoNum type="arabicPeriod"/>
            </a:pPr>
            <a:r>
              <a:rPr lang="fr-FR" sz="1600" dirty="0">
                <a:hlinkClick r:id="rId12"/>
              </a:rPr>
              <a:t>http://www.hok.com/design/service/engineering/hamad-international-airport/</a:t>
            </a:r>
            <a:r>
              <a:rPr lang="fr-FR" sz="1600" dirty="0"/>
              <a:t>   </a:t>
            </a:r>
          </a:p>
          <a:p>
            <a:pPr marL="514350" indent="-514350">
              <a:buFont typeface="+mj-lt"/>
              <a:buAutoNum type="arabicPeriod"/>
            </a:pPr>
            <a:r>
              <a:rPr lang="fr-FR" sz="1600" dirty="0">
                <a:hlinkClick r:id="rId13"/>
              </a:rPr>
              <a:t>https://www.rigidized.com/exteriorscmt.php</a:t>
            </a:r>
            <a:endParaRPr lang="fr-FR" sz="1600" dirty="0"/>
          </a:p>
          <a:p>
            <a:pPr marL="514350" indent="-514350">
              <a:buFont typeface="+mj-lt"/>
              <a:buAutoNum type="arabicPeriod"/>
            </a:pPr>
            <a:r>
              <a:rPr lang="fr-FR" sz="1600" dirty="0"/>
              <a:t>a) </a:t>
            </a:r>
            <a:r>
              <a:rPr lang="fr-FR" sz="1600" dirty="0">
                <a:hlinkClick r:id="rId14"/>
              </a:rPr>
              <a:t>http://www.stainlessindia.org/UploadPdf/Dec%202011%20wshop%20Part-I.pdf</a:t>
            </a:r>
            <a:br>
              <a:rPr lang="fr-FR" sz="1600" dirty="0"/>
            </a:br>
            <a:r>
              <a:rPr lang="fr-FR" sz="1600" dirty="0"/>
              <a:t>b) </a:t>
            </a:r>
            <a:r>
              <a:rPr lang="fr-FR" sz="1600" dirty="0">
                <a:hlinkClick r:id="rId15"/>
              </a:rPr>
              <a:t>http://www.wbdg.org/resources/cool-metal-roofing</a:t>
            </a:r>
            <a:r>
              <a:rPr lang="fr-FR" sz="1600" dirty="0"/>
              <a:t> </a:t>
            </a:r>
          </a:p>
          <a:p>
            <a:pPr marL="514350" indent="-514350">
              <a:buFont typeface="+mj-lt"/>
              <a:buAutoNum type="arabicPeriod"/>
            </a:pPr>
            <a:r>
              <a:rPr lang="fr-FR" sz="1600" dirty="0">
                <a:hlinkClick r:id="rId16"/>
              </a:rPr>
              <a:t>http://www.constructalia.com/repository/transfer/en/01921518ENLACE_PDF.pdf</a:t>
            </a:r>
            <a:r>
              <a:rPr lang="fr-FR" sz="1600" dirty="0"/>
              <a:t> </a:t>
            </a:r>
          </a:p>
          <a:p>
            <a:pPr marL="514350" indent="-514350">
              <a:buFont typeface="+mj-lt"/>
              <a:buAutoNum type="arabicPeriod"/>
            </a:pPr>
            <a:r>
              <a:rPr lang="fr-FR" sz="1600" dirty="0">
                <a:hlinkClick r:id="rId17"/>
              </a:rPr>
              <a:t>http://www.rigidized.com/saveenergy.php</a:t>
            </a:r>
            <a:endParaRPr lang="fr-FR" sz="1600" dirty="0">
              <a:solidFill>
                <a:srgbClr val="FF0000"/>
              </a:solidFill>
            </a:endParaRPr>
          </a:p>
          <a:p>
            <a:pPr marL="514350" indent="-514350">
              <a:buFont typeface="+mj-lt"/>
              <a:buAutoNum type="arabicPeriod"/>
            </a:pPr>
            <a:r>
              <a:rPr lang="fr-FR" sz="1600" dirty="0">
                <a:hlinkClick r:id="rId14"/>
              </a:rPr>
              <a:t>http://www.stainlessindia.org/UploadPdf/Dec%202011%20wshop%20Part-I.pdf</a:t>
            </a:r>
            <a:r>
              <a:rPr lang="fr-FR" sz="1600" dirty="0"/>
              <a:t> </a:t>
            </a:r>
          </a:p>
          <a:p>
            <a:pPr marL="514350" indent="-514350">
              <a:buFont typeface="+mj-lt"/>
              <a:buAutoNum type="arabicPeriod"/>
            </a:pPr>
            <a:r>
              <a:rPr lang="fr-FR" altLang="fr-FR" sz="1600" dirty="0">
                <a:hlinkClick r:id="rId18"/>
              </a:rPr>
              <a:t>www.cambridgearchitectural.com/</a:t>
            </a:r>
            <a:r>
              <a:rPr lang="fr-FR" altLang="fr-FR" sz="1600" dirty="0"/>
              <a:t> </a:t>
            </a:r>
            <a:endParaRPr lang="fr-FR" sz="16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Title 2"/>
          <p:cNvSpPr>
            <a:spLocks noGrp="1"/>
          </p:cNvSpPr>
          <p:nvPr>
            <p:ph type="ctrTitle"/>
          </p:nvPr>
        </p:nvSpPr>
        <p:spPr/>
        <p:txBody>
          <a:bodyPr/>
          <a:lstStyle/>
          <a:p>
            <a:pPr eaLnBrk="1" hangingPunct="1"/>
            <a:r>
              <a:rPr lang="it-IT"/>
              <a:t>4. Decorazione d'interni</a:t>
            </a:r>
          </a:p>
        </p:txBody>
      </p:sp>
      <p:sp>
        <p:nvSpPr>
          <p:cNvPr id="209922"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50A63C3-0331-4732-AC7A-6E378BCE0395}" type="slidenum">
              <a:rPr lang="fr-BE">
                <a:cs typeface="Arial" charset="0"/>
              </a:rPr>
              <a:pPr fontAlgn="base">
                <a:spcBef>
                  <a:spcPct val="0"/>
                </a:spcBef>
                <a:spcAft>
                  <a:spcPct val="0"/>
                </a:spcAft>
                <a:defRPr/>
              </a:pPr>
              <a:t>46</a:t>
            </a:fld>
            <a:endParaRPr lang="it-IT">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AutoShape 2" descr="Scala in legno e acciaio, moderna, personalizzat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8" name="Content Placeholder 2"/>
          <p:cNvSpPr txBox="1">
            <a:spLocks/>
          </p:cNvSpPr>
          <p:nvPr/>
        </p:nvSpPr>
        <p:spPr>
          <a:xfrm rot="16200000">
            <a:off x="-1984375" y="2890838"/>
            <a:ext cx="6142037" cy="1557338"/>
          </a:xfrm>
          <a:prstGeom prst="rect">
            <a:avLst/>
          </a:prstGeom>
        </p:spPr>
        <p:txBody>
          <a:bodyP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it-IT" sz="1400" dirty="0"/>
              <a:t>In senso orario, dall'alto a sinistra:</a:t>
            </a:r>
          </a:p>
          <a:p>
            <a:pPr fontAlgn="auto">
              <a:spcAft>
                <a:spcPts val="0"/>
              </a:spcAft>
              <a:buFont typeface="Arial" pitchFamily="34" charset="0"/>
              <a:buAutoNum type="arabicPeriod"/>
              <a:defRPr/>
            </a:pPr>
            <a:r>
              <a:rPr lang="it-IT" sz="1400" dirty="0"/>
              <a:t>Scala in legno e acciaio inossidabile</a:t>
            </a:r>
            <a:r>
              <a:rPr lang="it-IT"/>
              <a:t> </a:t>
            </a:r>
            <a:r>
              <a:rPr lang="it-IT" sz="1400" dirty="0"/>
              <a:t>(ubicazione non specificata)</a:t>
            </a:r>
          </a:p>
          <a:p>
            <a:pPr fontAlgn="auto">
              <a:spcAft>
                <a:spcPts val="0"/>
              </a:spcAft>
              <a:buFont typeface="Arial" pitchFamily="34" charset="0"/>
              <a:buAutoNum type="arabicPeriod"/>
              <a:defRPr/>
            </a:pPr>
            <a:r>
              <a:rPr lang="it-IT" sz="1400" dirty="0"/>
              <a:t>Soffitto</a:t>
            </a:r>
            <a:r>
              <a:rPr lang="it-IT"/>
              <a:t> </a:t>
            </a:r>
            <a:r>
              <a:rPr lang="it-IT" sz="1400" dirty="0"/>
              <a:t>con rete</a:t>
            </a:r>
            <a:r>
              <a:rPr lang="it-IT"/>
              <a:t> </a:t>
            </a:r>
            <a:r>
              <a:rPr lang="it-IT" sz="1400" dirty="0"/>
              <a:t>metallica</a:t>
            </a:r>
            <a:r>
              <a:rPr lang="it-IT"/>
              <a:t> </a:t>
            </a:r>
            <a:r>
              <a:rPr lang="it-IT" sz="1400" dirty="0"/>
              <a:t>incurvata (Louisiana State University)</a:t>
            </a:r>
          </a:p>
          <a:p>
            <a:pPr fontAlgn="auto">
              <a:spcAft>
                <a:spcPts val="0"/>
              </a:spcAft>
              <a:buFont typeface="Arial" pitchFamily="34" charset="0"/>
              <a:buAutoNum type="arabicPeriod"/>
              <a:defRPr/>
            </a:pPr>
            <a:r>
              <a:rPr lang="it-IT" sz="1400" dirty="0"/>
              <a:t>Ristorante in Finlandia</a:t>
            </a:r>
            <a:r>
              <a:rPr lang="it-IT"/>
              <a:t> </a:t>
            </a:r>
            <a:r>
              <a:rPr lang="it-IT" sz="1400" dirty="0"/>
              <a:t>con divisori trasparenti</a:t>
            </a:r>
          </a:p>
          <a:p>
            <a:pPr fontAlgn="auto">
              <a:spcAft>
                <a:spcPts val="0"/>
              </a:spcAft>
              <a:buFont typeface="Arial" pitchFamily="34" charset="0"/>
              <a:buAutoNum type="arabicPeriod"/>
              <a:defRPr/>
            </a:pPr>
            <a:r>
              <a:rPr lang="it-IT" sz="1400" dirty="0"/>
              <a:t>Maniglia</a:t>
            </a:r>
            <a:r>
              <a:rPr lang="it-IT"/>
              <a:t> </a:t>
            </a:r>
            <a:r>
              <a:rPr lang="it-IT" sz="1400" dirty="0"/>
              <a:t>della porta</a:t>
            </a:r>
          </a:p>
        </p:txBody>
      </p:sp>
      <p:sp>
        <p:nvSpPr>
          <p:cNvPr id="210947" name="AutoShape 8" descr="http://cambridgearchitectural.com/sites/default/files/styles/large-inline/public/LSU_theater_1-2011_30-W1600.jpg?itok=BUrPOrOo"/>
          <p:cNvSpPr>
            <a:spLocks noChangeAspect="1" noChangeArrowheads="1"/>
          </p:cNvSpPr>
          <p:nvPr/>
        </p:nvSpPr>
        <p:spPr bwMode="auto">
          <a:xfrm>
            <a:off x="155575" y="-2171700"/>
            <a:ext cx="4524375" cy="4524375"/>
          </a:xfrm>
          <a:prstGeom prst="rect">
            <a:avLst/>
          </a:prstGeom>
          <a:noFill/>
          <a:ln w="9525">
            <a:noFill/>
            <a:miter lim="800000"/>
            <a:headEnd/>
            <a:tailEnd/>
          </a:ln>
        </p:spPr>
        <p:txBody>
          <a:bodyPr/>
          <a:lstStyle/>
          <a:p>
            <a:endParaRPr lang="it-IT">
              <a:latin typeface="Calibri" pitchFamily="34" charset="0"/>
            </a:endParaRPr>
          </a:p>
        </p:txBody>
      </p:sp>
      <p:grpSp>
        <p:nvGrpSpPr>
          <p:cNvPr id="210948" name="Group 8"/>
          <p:cNvGrpSpPr>
            <a:grpSpLocks/>
          </p:cNvGrpSpPr>
          <p:nvPr/>
        </p:nvGrpSpPr>
        <p:grpSpPr bwMode="auto">
          <a:xfrm>
            <a:off x="2132013" y="90488"/>
            <a:ext cx="6611937" cy="6650037"/>
            <a:chOff x="2131414" y="90486"/>
            <a:chExt cx="6612712" cy="6649450"/>
          </a:xfrm>
        </p:grpSpPr>
        <p:pic>
          <p:nvPicPr>
            <p:cNvPr id="210950" name="Picture 13"/>
            <p:cNvPicPr>
              <a:picLocks noChangeAspect="1" noChangeArrowheads="1"/>
            </p:cNvPicPr>
            <p:nvPr/>
          </p:nvPicPr>
          <p:blipFill>
            <a:blip r:embed="rId3" cstate="email">
              <a:extLst>
                <a:ext uri="{28A0092B-C50C-407E-A947-70E740481C1C}">
                  <a14:useLocalDpi xmlns:a14="http://schemas.microsoft.com/office/drawing/2010/main"/>
                </a:ext>
              </a:extLst>
            </a:blip>
            <a:srcRect l="5579" r="4169"/>
            <a:stretch>
              <a:fillRect/>
            </a:stretch>
          </p:blipFill>
          <p:spPr bwMode="auto">
            <a:xfrm>
              <a:off x="2138405" y="3679936"/>
              <a:ext cx="2008538" cy="3060000"/>
            </a:xfrm>
            <a:prstGeom prst="rect">
              <a:avLst/>
            </a:prstGeom>
            <a:noFill/>
            <a:ln w="9525">
              <a:solidFill>
                <a:schemeClr val="tx1"/>
              </a:solidFill>
              <a:miter lim="800000"/>
              <a:headEnd/>
              <a:tailEnd/>
            </a:ln>
          </p:spPr>
        </p:pic>
        <p:pic>
          <p:nvPicPr>
            <p:cNvPr id="210951"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131414" y="90487"/>
              <a:ext cx="2940712" cy="3589450"/>
            </a:xfrm>
            <a:prstGeom prst="rect">
              <a:avLst/>
            </a:prstGeom>
            <a:noFill/>
            <a:ln w="9525">
              <a:solidFill>
                <a:schemeClr val="tx1"/>
              </a:solidFill>
              <a:miter lim="800000"/>
              <a:headEnd/>
              <a:tailEnd/>
            </a:ln>
          </p:spPr>
        </p:pic>
        <p:pic>
          <p:nvPicPr>
            <p:cNvPr id="210952" name="Picture 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72126" y="90486"/>
              <a:ext cx="3672000" cy="3589449"/>
            </a:xfrm>
            <a:prstGeom prst="rect">
              <a:avLst/>
            </a:prstGeom>
            <a:noFill/>
            <a:ln w="9525">
              <a:solidFill>
                <a:schemeClr val="tx1"/>
              </a:solidFill>
              <a:miter lim="800000"/>
              <a:headEnd/>
              <a:tailEnd/>
            </a:ln>
          </p:spPr>
        </p:pic>
        <p:pic>
          <p:nvPicPr>
            <p:cNvPr id="210953" name="Picture 10"/>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46943" y="3679936"/>
              <a:ext cx="4597183" cy="3060000"/>
            </a:xfrm>
            <a:prstGeom prst="rect">
              <a:avLst/>
            </a:prstGeom>
            <a:noFill/>
            <a:ln w="9525">
              <a:solidFill>
                <a:schemeClr val="tx1"/>
              </a:solidFill>
              <a:miter lim="800000"/>
              <a:headEnd/>
              <a:tailEnd/>
            </a:ln>
          </p:spPr>
        </p:pic>
      </p:grpSp>
      <p:sp>
        <p:nvSpPr>
          <p:cNvPr id="210949"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BF01652-A4B3-470B-8B71-461B6D721D31}" type="slidenum">
              <a:rPr lang="fr-BE">
                <a:cs typeface="Arial" charset="0"/>
              </a:rPr>
              <a:pPr fontAlgn="base">
                <a:spcBef>
                  <a:spcPct val="0"/>
                </a:spcBef>
                <a:spcAft>
                  <a:spcPct val="0"/>
                </a:spcAft>
                <a:defRPr/>
              </a:pPr>
              <a:t>47</a:t>
            </a:fld>
            <a:endParaRPr lang="it-IT">
              <a:cs typeface="Arial"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rtlCol="0">
            <a:normAutofit fontScale="90000"/>
          </a:bodyPr>
          <a:lstStyle/>
          <a:p>
            <a:pPr eaLnBrk="1" fontAlgn="auto" hangingPunct="1">
              <a:spcAft>
                <a:spcPts val="0"/>
              </a:spcAft>
              <a:defRPr/>
            </a:pPr>
            <a:r>
              <a:rPr lang="it-IT"/>
              <a:t>Banque de France, Parigi, Francia</a:t>
            </a:r>
            <a:r>
              <a:rPr lang="it-IT" baseline="50000" dirty="0"/>
              <a:t>4</a:t>
            </a:r>
            <a:br/>
            <a:r>
              <a:rPr lang="it-IT"/>
              <a:t>Architetti: Moati -Rivière</a:t>
            </a:r>
            <a:endParaRPr lang="it-IT" dirty="0"/>
          </a:p>
        </p:txBody>
      </p:sp>
      <p:pic>
        <p:nvPicPr>
          <p:cNvPr id="212994" name="Picture 11" descr="MOATTI-RIVIERE_BANQUE-FRANCE_0113_12"/>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212995" name="Text Placeholder 7"/>
          <p:cNvSpPr>
            <a:spLocks noGrp="1"/>
          </p:cNvSpPr>
          <p:nvPr>
            <p:ph type="body" sz="half" idx="2"/>
          </p:nvPr>
        </p:nvSpPr>
        <p:spPr/>
        <p:txBody>
          <a:bodyPr/>
          <a:lstStyle/>
          <a:p>
            <a:pPr eaLnBrk="1" hangingPunct="1"/>
            <a:r>
              <a:rPr lang="it-IT"/>
              <a:t>Finitura a specchio EN 1.4301 (AISI 304)</a:t>
            </a:r>
          </a:p>
          <a:p>
            <a:pPr eaLnBrk="1" hangingPunct="1"/>
            <a:endParaRPr lang="it-IT"/>
          </a:p>
        </p:txBody>
      </p:sp>
      <p:sp>
        <p:nvSpPr>
          <p:cNvPr id="212996" name="Espace réservé du numéro de diapositive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C0E2176-2164-49F8-AA76-D551F3FF6537}" type="slidenum">
              <a:rPr lang="fr-BE">
                <a:cs typeface="Arial" charset="0"/>
              </a:rPr>
              <a:pPr fontAlgn="base">
                <a:spcBef>
                  <a:spcPct val="0"/>
                </a:spcBef>
                <a:spcAft>
                  <a:spcPct val="0"/>
                </a:spcAft>
                <a:defRPr/>
              </a:pPr>
              <a:t>48</a:t>
            </a:fld>
            <a:endParaRPr lang="it-IT">
              <a:cs typeface="Arial"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Titre 1"/>
          <p:cNvSpPr>
            <a:spLocks noGrp="1"/>
          </p:cNvSpPr>
          <p:nvPr>
            <p:ph type="title"/>
          </p:nvPr>
        </p:nvSpPr>
        <p:spPr>
          <a:xfrm>
            <a:off x="1176338" y="4800600"/>
            <a:ext cx="6791325" cy="566738"/>
          </a:xfrm>
        </p:spPr>
        <p:txBody>
          <a:bodyPr/>
          <a:lstStyle/>
          <a:p>
            <a:pPr eaLnBrk="1" hangingPunct="1"/>
            <a:r>
              <a:rPr lang="it-IT"/>
              <a:t>Stazione metropolitana L5 El Carmel, Barcellona, Spagna</a:t>
            </a:r>
            <a:r>
              <a:rPr lang="it-IT" baseline="50000"/>
              <a:t>5</a:t>
            </a:r>
          </a:p>
        </p:txBody>
      </p:sp>
      <p:sp>
        <p:nvSpPr>
          <p:cNvPr id="215042" name="Picture Placeholder 4"/>
          <p:cNvSpPr>
            <a:spLocks noGrp="1"/>
          </p:cNvSpPr>
          <p:nvPr>
            <p:ph type="pic" idx="1"/>
          </p:nvPr>
        </p:nvSpPr>
        <p:spPr/>
      </p:sp>
      <p:sp>
        <p:nvSpPr>
          <p:cNvPr id="215043" name="Text Placeholder 7"/>
          <p:cNvSpPr>
            <a:spLocks noGrp="1"/>
          </p:cNvSpPr>
          <p:nvPr>
            <p:ph type="body" sz="half" idx="2"/>
          </p:nvPr>
        </p:nvSpPr>
        <p:spPr>
          <a:xfrm>
            <a:off x="1176338" y="5367338"/>
            <a:ext cx="6791325" cy="804862"/>
          </a:xfrm>
        </p:spPr>
        <p:txBody>
          <a:bodyPr/>
          <a:lstStyle/>
          <a:p>
            <a:pPr eaLnBrk="1" hangingPunct="1"/>
            <a:r>
              <a:rPr lang="it-IT" sz="1600"/>
              <a:t>Pannelli per pareti</a:t>
            </a:r>
            <a:r>
              <a:rPr lang="it-IT"/>
              <a:t> </a:t>
            </a:r>
            <a:r>
              <a:rPr lang="it-IT" sz="1600"/>
              <a:t>con rete</a:t>
            </a:r>
            <a:r>
              <a:rPr lang="it-IT"/>
              <a:t> </a:t>
            </a:r>
            <a:r>
              <a:rPr lang="it-IT" sz="1600"/>
              <a:t>intrecciata in acciaio</a:t>
            </a:r>
            <a:r>
              <a:rPr lang="it-IT"/>
              <a:t> </a:t>
            </a:r>
            <a:r>
              <a:rPr lang="it-IT" sz="1600"/>
              <a:t>inossidabile</a:t>
            </a:r>
          </a:p>
        </p:txBody>
      </p:sp>
      <p:sp>
        <p:nvSpPr>
          <p:cNvPr id="215044" name="Espace réservé du numéro de diapositive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F76EE6F-5499-4BFE-AB7E-034C29699772}" type="slidenum">
              <a:rPr lang="fr-BE">
                <a:cs typeface="Arial" charset="0"/>
              </a:rPr>
              <a:pPr fontAlgn="base">
                <a:spcBef>
                  <a:spcPct val="0"/>
                </a:spcBef>
                <a:spcAft>
                  <a:spcPct val="0"/>
                </a:spcAft>
                <a:defRPr/>
              </a:pPr>
              <a:t>49</a:t>
            </a:fld>
            <a:endParaRPr lang="it-IT">
              <a:cs typeface="Arial" charset="0"/>
            </a:endParaRPr>
          </a:p>
        </p:txBody>
      </p:sp>
      <p:pic>
        <p:nvPicPr>
          <p:cNvPr id="215045" name="Imag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6338" y="333375"/>
            <a:ext cx="6791325" cy="4573588"/>
          </a:xfrm>
          <a:prstGeom prst="rect">
            <a:avLst/>
          </a:prstGeom>
          <a:noFill/>
          <a:ln w="9525">
            <a:solidFill>
              <a:schemeClr val="tx1"/>
            </a:solid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AutoShape 5" descr="Westfield2---72dpiRGB"/>
          <p:cNvSpPr>
            <a:spLocks noChangeAspect="1" noChangeArrowheads="1"/>
          </p:cNvSpPr>
          <p:nvPr/>
        </p:nvSpPr>
        <p:spPr bwMode="auto">
          <a:xfrm>
            <a:off x="155575" y="-2057400"/>
            <a:ext cx="5715000" cy="4286250"/>
          </a:xfrm>
          <a:prstGeom prst="rect">
            <a:avLst/>
          </a:prstGeom>
          <a:noFill/>
          <a:ln w="9525">
            <a:noFill/>
            <a:miter lim="800000"/>
            <a:headEnd/>
            <a:tailEnd/>
          </a:ln>
        </p:spPr>
        <p:txBody>
          <a:bodyPr/>
          <a:lstStyle/>
          <a:p>
            <a:endParaRPr lang="it-IT">
              <a:latin typeface="Calibri" pitchFamily="34" charset="0"/>
            </a:endParaRPr>
          </a:p>
        </p:txBody>
      </p:sp>
      <p:sp>
        <p:nvSpPr>
          <p:cNvPr id="143362" name="Content Placeholder 2"/>
          <p:cNvSpPr txBox="1">
            <a:spLocks/>
          </p:cNvSpPr>
          <p:nvPr/>
        </p:nvSpPr>
        <p:spPr bwMode="auto">
          <a:xfrm rot="-5400000">
            <a:off x="-2760663" y="3233738"/>
            <a:ext cx="6480175" cy="679450"/>
          </a:xfrm>
          <a:prstGeom prst="rect">
            <a:avLst/>
          </a:prstGeom>
          <a:noFill/>
          <a:ln w="9525">
            <a:noFill/>
            <a:miter lim="800000"/>
            <a:headEnd/>
            <a:tailEnd/>
          </a:ln>
        </p:spPr>
        <p:txBody>
          <a:bodyPr/>
          <a:lstStyle/>
          <a:p>
            <a:pPr>
              <a:lnSpc>
                <a:spcPct val="80000"/>
              </a:lnSpc>
              <a:spcBef>
                <a:spcPct val="20000"/>
              </a:spcBef>
              <a:buFont typeface="Arial" charset="0"/>
              <a:buNone/>
            </a:pPr>
            <a:r>
              <a:rPr lang="it-IT" sz="1700">
                <a:latin typeface="Calibri" pitchFamily="34" charset="0"/>
              </a:rPr>
              <a:t>Facciata in acciaio inossidabile</a:t>
            </a:r>
            <a:r>
              <a:rPr lang="it-IT" sz="3000">
                <a:latin typeface="Calibri" pitchFamily="34" charset="0"/>
              </a:rPr>
              <a:t> </a:t>
            </a:r>
            <a:r>
              <a:rPr lang="it-IT" sz="1700">
                <a:latin typeface="Calibri" pitchFamily="34" charset="0"/>
              </a:rPr>
              <a:t>del condominio alto 285 m, New York, USA. Architetto: Frank Gehry</a:t>
            </a:r>
            <a:r>
              <a:rPr lang="it-IT" sz="1700" baseline="50000">
                <a:latin typeface="Calibri" pitchFamily="34" charset="0"/>
              </a:rPr>
              <a:t> 7</a:t>
            </a:r>
          </a:p>
        </p:txBody>
      </p:sp>
      <p:sp>
        <p:nvSpPr>
          <p:cNvPr id="143363" name="AutoShape 2" descr="http://www.archi-europe.com/pictures/gehrys1.jpg"/>
          <p:cNvSpPr>
            <a:spLocks noChangeAspect="1" noChangeArrowheads="1"/>
          </p:cNvSpPr>
          <p:nvPr/>
        </p:nvSpPr>
        <p:spPr bwMode="auto">
          <a:xfrm>
            <a:off x="155575" y="-2278063"/>
            <a:ext cx="4752975" cy="4752976"/>
          </a:xfrm>
          <a:prstGeom prst="rect">
            <a:avLst/>
          </a:prstGeom>
          <a:noFill/>
          <a:ln w="9525">
            <a:noFill/>
            <a:miter lim="800000"/>
            <a:headEnd/>
            <a:tailEnd/>
          </a:ln>
        </p:spPr>
        <p:txBody>
          <a:bodyPr/>
          <a:lstStyle/>
          <a:p>
            <a:endParaRPr lang="it-IT">
              <a:latin typeface="Calibri" pitchFamily="34" charset="0"/>
            </a:endParaRPr>
          </a:p>
        </p:txBody>
      </p:sp>
      <p:pic>
        <p:nvPicPr>
          <p:cNvPr id="143364"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87450" y="0"/>
            <a:ext cx="7129463" cy="6858000"/>
          </a:xfrm>
          <a:prstGeom prst="rect">
            <a:avLst/>
          </a:prstGeom>
          <a:noFill/>
          <a:ln w="9525">
            <a:solidFill>
              <a:schemeClr val="tx1"/>
            </a:solidFill>
            <a:miter lim="800000"/>
            <a:headEnd/>
            <a:tailEnd/>
          </a:ln>
        </p:spPr>
      </p:pic>
      <p:sp>
        <p:nvSpPr>
          <p:cNvPr id="143365" name="AutoShape 5" descr="http://www.lemoniteur.fr/media/IMAGE/2010/09/27/378x505xIMAGE_2010_09_27_12174917-380x505.jpg.pagespeed.ic.hCsU1O0L-M.jpg"/>
          <p:cNvSpPr>
            <a:spLocks noChangeAspect="1" noChangeArrowheads="1"/>
          </p:cNvSpPr>
          <p:nvPr/>
        </p:nvSpPr>
        <p:spPr bwMode="auto">
          <a:xfrm>
            <a:off x="155575" y="-2308225"/>
            <a:ext cx="3600450" cy="4810125"/>
          </a:xfrm>
          <a:prstGeom prst="rect">
            <a:avLst/>
          </a:prstGeom>
          <a:noFill/>
          <a:ln w="9525">
            <a:noFill/>
            <a:miter lim="800000"/>
            <a:headEnd/>
            <a:tailEnd/>
          </a:ln>
        </p:spPr>
        <p:txBody>
          <a:bodyPr/>
          <a:lstStyle/>
          <a:p>
            <a:endParaRPr lang="it-IT">
              <a:latin typeface="Calibri" pitchFamily="34" charset="0"/>
            </a:endParaRPr>
          </a:p>
        </p:txBody>
      </p:sp>
      <p:sp>
        <p:nvSpPr>
          <p:cNvPr id="143366" name="Slide Number Placeholder 6"/>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29F09AA0-13BD-4940-8CC6-E4C43389CC79}" type="slidenum">
              <a:rPr lang="fr-BE">
                <a:cs typeface="Arial" charset="0"/>
              </a:rPr>
              <a:pPr fontAlgn="base">
                <a:spcBef>
                  <a:spcPct val="0"/>
                </a:spcBef>
                <a:spcAft>
                  <a:spcPct val="0"/>
                </a:spcAft>
                <a:defRPr/>
              </a:pPr>
              <a:t>5</a:t>
            </a:fld>
            <a:endParaRPr lang="it-IT">
              <a:cs typeface="Arial"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re 1"/>
          <p:cNvSpPr>
            <a:spLocks noGrp="1"/>
          </p:cNvSpPr>
          <p:nvPr>
            <p:ph type="title"/>
          </p:nvPr>
        </p:nvSpPr>
        <p:spPr>
          <a:xfrm>
            <a:off x="1290638" y="4724400"/>
            <a:ext cx="6562725" cy="566738"/>
          </a:xfrm>
        </p:spPr>
        <p:txBody>
          <a:bodyPr/>
          <a:lstStyle/>
          <a:p>
            <a:pPr eaLnBrk="1" hangingPunct="1"/>
            <a:r>
              <a:rPr lang="it-IT"/>
              <a:t>Monastero di Batalha, Portogallo</a:t>
            </a:r>
            <a:r>
              <a:rPr lang="it-IT" baseline="50000"/>
              <a:t>6</a:t>
            </a:r>
          </a:p>
        </p:txBody>
      </p:sp>
      <p:sp>
        <p:nvSpPr>
          <p:cNvPr id="8" name="Text Placeholder 7"/>
          <p:cNvSpPr>
            <a:spLocks noGrp="1"/>
          </p:cNvSpPr>
          <p:nvPr>
            <p:ph type="body" sz="half" idx="2"/>
          </p:nvPr>
        </p:nvSpPr>
        <p:spPr>
          <a:xfrm>
            <a:off x="1290638" y="5291138"/>
            <a:ext cx="6562725" cy="804862"/>
          </a:xfrm>
        </p:spPr>
        <p:txBody>
          <a:bodyPr rtlCol="0">
            <a:normAutofit fontScale="77500" lnSpcReduction="20000"/>
          </a:bodyPr>
          <a:lstStyle/>
          <a:p>
            <a:pPr eaLnBrk="1" fontAlgn="auto" hangingPunct="1">
              <a:spcAft>
                <a:spcPts val="0"/>
              </a:spcAft>
              <a:defRPr/>
            </a:pPr>
            <a:r>
              <a:rPr lang="it-IT"/>
              <a:t>Tenda con griglia di acciaio inossidabile</a:t>
            </a:r>
          </a:p>
          <a:p>
            <a:pPr eaLnBrk="1" fontAlgn="auto" hangingPunct="1">
              <a:spcAft>
                <a:spcPts val="0"/>
              </a:spcAft>
              <a:defRPr/>
            </a:pPr>
            <a:r>
              <a:rPr lang="it-IT"/>
              <a:t>Superficie aperta 36%</a:t>
            </a:r>
            <a:br/>
            <a:r>
              <a:rPr lang="it-IT"/>
              <a:t>Peso 0,25 kg/m</a:t>
            </a:r>
            <a:r>
              <a:rPr lang="it-IT" baseline="30000" dirty="0"/>
              <a:t>2</a:t>
            </a:r>
            <a:br/>
            <a:r>
              <a:rPr lang="it-IT"/>
              <a:t>Diametro barre 0,05 mm.</a:t>
            </a:r>
            <a:br/>
            <a:r>
              <a:rPr lang="it-IT"/>
              <a:t>Passo filo 0,13 x 0,13 mm.</a:t>
            </a:r>
            <a:endParaRPr lang="it-IT" dirty="0"/>
          </a:p>
        </p:txBody>
      </p:sp>
      <p:sp>
        <p:nvSpPr>
          <p:cNvPr id="216067" name="Espace réservé du numéro de diapositive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E00B0C0-CD91-4651-A825-211937F99BB4}" type="slidenum">
              <a:rPr lang="fr-BE">
                <a:cs typeface="Arial" charset="0"/>
              </a:rPr>
              <a:pPr fontAlgn="base">
                <a:spcBef>
                  <a:spcPct val="0"/>
                </a:spcBef>
                <a:spcAft>
                  <a:spcPct val="0"/>
                </a:spcAft>
                <a:defRPr/>
              </a:pPr>
              <a:t>50</a:t>
            </a:fld>
            <a:endParaRPr lang="it-IT">
              <a:cs typeface="Arial" charset="0"/>
            </a:endParaRPr>
          </a:p>
        </p:txBody>
      </p:sp>
      <p:pic>
        <p:nvPicPr>
          <p:cNvPr id="216068" name="Imag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90638" y="223838"/>
            <a:ext cx="6562725" cy="4275137"/>
          </a:xfrm>
          <a:prstGeom prst="rect">
            <a:avLst/>
          </a:prstGeom>
          <a:noFill/>
          <a:ln w="9525">
            <a:solidFill>
              <a:schemeClr val="tx1"/>
            </a:solidFill>
            <a:miter lim="800000"/>
            <a:headEnd/>
            <a:tailEnd/>
          </a:ln>
        </p:spPr>
      </p:pic>
      <p:pic>
        <p:nvPicPr>
          <p:cNvPr id="216069" name="Picture 2" descr="Monastero di Batalh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822950" y="3135313"/>
            <a:ext cx="2030413" cy="1363662"/>
          </a:xfrm>
          <a:prstGeom prst="rect">
            <a:avLst/>
          </a:prstGeom>
          <a:noFill/>
          <a:ln w="9525">
            <a:solidFill>
              <a:schemeClr val="tx1"/>
            </a:solid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re 1"/>
          <p:cNvSpPr>
            <a:spLocks noGrp="1"/>
          </p:cNvSpPr>
          <p:nvPr>
            <p:ph type="title"/>
          </p:nvPr>
        </p:nvSpPr>
        <p:spPr>
          <a:xfrm>
            <a:off x="5003800" y="2420938"/>
            <a:ext cx="3455988" cy="1069975"/>
          </a:xfrm>
        </p:spPr>
        <p:txBody>
          <a:bodyPr/>
          <a:lstStyle/>
          <a:p>
            <a:pPr eaLnBrk="1" hangingPunct="1"/>
            <a:r>
              <a:rPr lang="it-IT"/>
              <a:t>Tenda/ringhiera di sicurezza domestica</a:t>
            </a:r>
            <a:r>
              <a:rPr lang="it-IT" baseline="50000"/>
              <a:t>7</a:t>
            </a:r>
          </a:p>
        </p:txBody>
      </p:sp>
      <p:sp>
        <p:nvSpPr>
          <p:cNvPr id="218114" name="Text Placeholder 5"/>
          <p:cNvSpPr>
            <a:spLocks noGrp="1"/>
          </p:cNvSpPr>
          <p:nvPr>
            <p:ph type="body" sz="half" idx="2"/>
          </p:nvPr>
        </p:nvSpPr>
        <p:spPr>
          <a:xfrm>
            <a:off x="5003800" y="3500438"/>
            <a:ext cx="3816350" cy="1657350"/>
          </a:xfrm>
        </p:spPr>
        <p:txBody>
          <a:bodyPr/>
          <a:lstStyle/>
          <a:p>
            <a:pPr eaLnBrk="1" hangingPunct="1"/>
            <a:r>
              <a:rPr lang="it-IT"/>
              <a:t>Acciaio inossidabile</a:t>
            </a:r>
          </a:p>
          <a:p>
            <a:pPr eaLnBrk="1" hangingPunct="1"/>
            <a:r>
              <a:rPr lang="it-IT"/>
              <a:t>Superficie aperta 44%</a:t>
            </a:r>
            <a:br>
              <a:rPr lang="it-IT"/>
            </a:br>
            <a:r>
              <a:rPr lang="it-IT"/>
              <a:t>Peso 5,2 kg/m</a:t>
            </a:r>
            <a:r>
              <a:rPr lang="it-IT" baseline="30000"/>
              <a:t>2</a:t>
            </a:r>
            <a:br>
              <a:rPr lang="it-IT"/>
            </a:br>
            <a:r>
              <a:rPr lang="it-IT"/>
              <a:t>Diametro cavo 4 x 0,75 mm.</a:t>
            </a:r>
            <a:br>
              <a:rPr lang="it-IT"/>
            </a:br>
            <a:r>
              <a:rPr lang="it-IT"/>
              <a:t>Diametro barra 1,5 mm.</a:t>
            </a:r>
            <a:br>
              <a:rPr lang="it-IT"/>
            </a:br>
            <a:r>
              <a:rPr lang="it-IT"/>
              <a:t>Passo cavi 26,4 mm.</a:t>
            </a:r>
            <a:br>
              <a:rPr lang="it-IT"/>
            </a:br>
            <a:r>
              <a:rPr lang="it-IT"/>
              <a:t>Passo filo 3 mm.</a:t>
            </a:r>
          </a:p>
          <a:p>
            <a:pPr eaLnBrk="1" hangingPunct="1"/>
            <a:endParaRPr lang="it-IT"/>
          </a:p>
        </p:txBody>
      </p:sp>
      <p:sp>
        <p:nvSpPr>
          <p:cNvPr id="218115" name="Espace réservé du numéro de diapositive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CEBA0FB-795F-4436-8F34-DEBF3F1E9CEA}" type="slidenum">
              <a:rPr lang="fr-BE">
                <a:cs typeface="Arial" charset="0"/>
              </a:rPr>
              <a:pPr fontAlgn="base">
                <a:spcBef>
                  <a:spcPct val="0"/>
                </a:spcBef>
                <a:spcAft>
                  <a:spcPct val="0"/>
                </a:spcAft>
                <a:defRPr/>
              </a:pPr>
              <a:t>51</a:t>
            </a:fld>
            <a:endParaRPr lang="it-IT">
              <a:cs typeface="Arial" charset="0"/>
            </a:endParaRPr>
          </a:p>
        </p:txBody>
      </p:sp>
      <p:pic>
        <p:nvPicPr>
          <p:cNvPr id="218116" name="Picture 2" descr="Vivienda Unifamilia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26988"/>
            <a:ext cx="4910138" cy="6884988"/>
          </a:xfrm>
          <a:prstGeom prst="rect">
            <a:avLst/>
          </a:prstGeom>
          <a:noFill/>
          <a:ln w="9525">
            <a:solidFill>
              <a:schemeClr val="tx1"/>
            </a:solidFill>
            <a:miter lim="800000"/>
            <a:headEnd/>
            <a:tailEnd/>
          </a:ln>
        </p:spPr>
      </p:pic>
      <p:pic>
        <p:nvPicPr>
          <p:cNvPr id="218117" name="Picture 4" descr="WEBER-44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73625" y="5240338"/>
            <a:ext cx="2501900" cy="1617662"/>
          </a:xfrm>
          <a:prstGeom prst="rect">
            <a:avLst/>
          </a:prstGeom>
          <a:noFill/>
          <a:ln w="9525">
            <a:solidFill>
              <a:schemeClr val="tx1"/>
            </a:solid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50" y="5013325"/>
            <a:ext cx="8748713" cy="719138"/>
          </a:xfrm>
        </p:spPr>
        <p:txBody>
          <a:bodyPr rtlCol="0">
            <a:normAutofit fontScale="90000"/>
          </a:bodyPr>
          <a:lstStyle/>
          <a:p>
            <a:pPr eaLnBrk="1" fontAlgn="auto" hangingPunct="1">
              <a:spcAft>
                <a:spcPts val="0"/>
              </a:spcAft>
              <a:defRPr/>
            </a:pPr>
            <a:r>
              <a:rPr lang="it-IT"/>
              <a:t>Museum of contemporary art planning exhibition, Shenzhen, China</a:t>
            </a:r>
            <a:r>
              <a:rPr lang="it-IT" baseline="50000" dirty="0"/>
              <a:t>8</a:t>
            </a:r>
            <a:r>
              <a:rPr lang="it-IT"/>
              <a:t>  (in costruzione)</a:t>
            </a:r>
            <a:br/>
            <a:r>
              <a:rPr lang="it-IT"/>
              <a:t>Architetto: CoopHimmelblau</a:t>
            </a:r>
            <a:endParaRPr lang="it-IT" dirty="0"/>
          </a:p>
        </p:txBody>
      </p:sp>
      <p:sp>
        <p:nvSpPr>
          <p:cNvPr id="220162" name="Picture Placeholder 3"/>
          <p:cNvSpPr>
            <a:spLocks noGrp="1"/>
          </p:cNvSpPr>
          <p:nvPr>
            <p:ph type="pic" idx="1"/>
          </p:nvPr>
        </p:nvSpPr>
        <p:spPr/>
      </p:sp>
      <p:sp>
        <p:nvSpPr>
          <p:cNvPr id="220163"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5AB30A0-15B9-41F7-BE2F-8F54E2099ACE}" type="slidenum">
              <a:rPr lang="fr-BE">
                <a:cs typeface="Arial" charset="0"/>
              </a:rPr>
              <a:pPr fontAlgn="base">
                <a:spcBef>
                  <a:spcPct val="0"/>
                </a:spcBef>
                <a:spcAft>
                  <a:spcPct val="0"/>
                </a:spcAft>
                <a:defRPr/>
              </a:pPr>
              <a:t>52</a:t>
            </a:fld>
            <a:endParaRPr lang="it-IT">
              <a:cs typeface="Arial" charset="0"/>
            </a:endParaRPr>
          </a:p>
        </p:txBody>
      </p:sp>
      <p:pic>
        <p:nvPicPr>
          <p:cNvPr id="22016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950" y="554038"/>
            <a:ext cx="8748713" cy="4314825"/>
          </a:xfrm>
          <a:prstGeom prst="rect">
            <a:avLst/>
          </a:prstGeom>
          <a:noFill/>
          <a:ln w="9525">
            <a:solidFill>
              <a:schemeClr val="tx1"/>
            </a:solid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Title 1"/>
          <p:cNvSpPr>
            <a:spLocks noGrp="1"/>
          </p:cNvSpPr>
          <p:nvPr>
            <p:ph type="title"/>
          </p:nvPr>
        </p:nvSpPr>
        <p:spPr/>
        <p:txBody>
          <a:bodyPr/>
          <a:lstStyle/>
          <a:p>
            <a:pPr eaLnBrk="1" hangingPunct="1"/>
            <a:r>
              <a:rPr lang="it-IT"/>
              <a:t>Riferimenti decorazione d'interni</a:t>
            </a:r>
          </a:p>
        </p:txBody>
      </p:sp>
      <p:sp>
        <p:nvSpPr>
          <p:cNvPr id="3" name="Content Placeholder 2"/>
          <p:cNvSpPr>
            <a:spLocks noGrp="1"/>
          </p:cNvSpPr>
          <p:nvPr>
            <p:ph idx="1"/>
          </p:nvPr>
        </p:nvSpPr>
        <p:spPr>
          <a:xfrm>
            <a:off x="323850" y="1600200"/>
            <a:ext cx="8362950" cy="4997450"/>
          </a:xfrm>
        </p:spPr>
        <p:txBody>
          <a:bodyPr rtlCol="0">
            <a:normAutofit/>
          </a:bodyPr>
          <a:lstStyle/>
          <a:p>
            <a:pPr marL="514350" indent="-514350">
              <a:buFont typeface="+mj-lt"/>
              <a:buAutoNum type="arabicPeriod"/>
            </a:pPr>
            <a:r>
              <a:rPr lang="fr-FR" sz="2000" dirty="0">
                <a:hlinkClick r:id="rId2"/>
              </a:rPr>
              <a:t>http://www.seoic.com/cable_railing.htm</a:t>
            </a:r>
            <a:endParaRPr lang="fr-FR" sz="2000" b="1" dirty="0">
              <a:solidFill>
                <a:srgbClr val="FF0000"/>
              </a:solidFill>
            </a:endParaRPr>
          </a:p>
          <a:p>
            <a:pPr marL="514350" indent="-514350">
              <a:buFont typeface="+mj-lt"/>
              <a:buAutoNum type="arabicPeriod"/>
            </a:pPr>
            <a:r>
              <a:rPr lang="fr-FR" sz="2000" dirty="0">
                <a:hlinkClick r:id="rId3"/>
              </a:rPr>
              <a:t>http://cambridgearchitectural.com/projects/louisiana-state-university-lsu-student-union-theater</a:t>
            </a:r>
            <a:endParaRPr lang="fr-FR" sz="2000" dirty="0"/>
          </a:p>
          <a:p>
            <a:pPr marL="514350" indent="-514350">
              <a:buFont typeface="+mj-lt"/>
              <a:buAutoNum type="arabicPeriod"/>
            </a:pPr>
            <a:r>
              <a:rPr lang="fr-FR" sz="2000" dirty="0">
                <a:hlinkClick r:id="rId4"/>
              </a:rPr>
              <a:t>http://www.twentinox.com/projects/item/36/Transparent+stainless+steel+curtain+panels</a:t>
            </a:r>
            <a:r>
              <a:rPr lang="fr-FR" sz="2000" dirty="0"/>
              <a:t> </a:t>
            </a:r>
          </a:p>
          <a:p>
            <a:pPr marL="514350" indent="-514350">
              <a:buFont typeface="+mj-lt"/>
              <a:buAutoNum type="arabicPeriod"/>
            </a:pPr>
            <a:r>
              <a:rPr lang="fr-FR" sz="2000" dirty="0">
                <a:hlinkClick r:id="rId5"/>
              </a:rPr>
              <a:t>http://www.uginox.com/fr/node/180</a:t>
            </a:r>
            <a:r>
              <a:rPr lang="fr-FR" sz="2000" dirty="0"/>
              <a:t> </a:t>
            </a:r>
          </a:p>
          <a:p>
            <a:pPr marL="514350" indent="-514350">
              <a:buFont typeface="+mj-lt"/>
              <a:buAutoNum type="arabicPeriod"/>
            </a:pPr>
            <a:r>
              <a:rPr lang="fr-FR" sz="2000" dirty="0"/>
              <a:t>Origine: </a:t>
            </a:r>
            <a:r>
              <a:rPr lang="fr-FR" sz="2000" dirty="0">
                <a:hlinkClick r:id="rId6"/>
              </a:rPr>
              <a:t>http://www.cedinox.es</a:t>
            </a:r>
            <a:endParaRPr lang="fr-FR" sz="2000" dirty="0"/>
          </a:p>
          <a:p>
            <a:pPr marL="514350" indent="-514350">
              <a:buFont typeface="+mj-lt"/>
              <a:buAutoNum type="arabicPeriod"/>
            </a:pPr>
            <a:r>
              <a:rPr lang="fr-FR" sz="2000" dirty="0">
                <a:hlinkClick r:id="rId7"/>
              </a:rPr>
              <a:t>http://www.archilovers.com/projects/58425/mosteiro-da-batalha.html</a:t>
            </a:r>
            <a:r>
              <a:rPr lang="fr-FR" sz="2000" dirty="0"/>
              <a:t> </a:t>
            </a:r>
          </a:p>
          <a:p>
            <a:pPr marL="514350" indent="-514350">
              <a:buFont typeface="+mj-lt"/>
              <a:buAutoNum type="arabicPeriod"/>
            </a:pPr>
            <a:r>
              <a:rPr lang="fr-FR" sz="2000" dirty="0">
                <a:hlinkClick r:id="rId8"/>
              </a:rPr>
              <a:t>http://www.theinoxincolor.com/portfolio_category/decorative-mesh-projects/</a:t>
            </a:r>
            <a:r>
              <a:rPr lang="fr-FR" sz="2000" dirty="0"/>
              <a:t> </a:t>
            </a:r>
          </a:p>
          <a:p>
            <a:pPr marL="514350" indent="-514350">
              <a:buFont typeface="+mj-lt"/>
              <a:buAutoNum type="arabicPeriod"/>
            </a:pPr>
            <a:r>
              <a:rPr lang="fr-FR" sz="2000" dirty="0">
                <a:hlinkClick r:id="rId9"/>
              </a:rPr>
              <a:t>http://www.coop-himmelblau.at/architecture/projects/museum-of-contemporary-art-planning-exhibition</a:t>
            </a:r>
            <a:r>
              <a:rPr lang="fr-FR" sz="2000" dirty="0"/>
              <a:t> </a:t>
            </a:r>
          </a:p>
        </p:txBody>
      </p:sp>
      <p:sp>
        <p:nvSpPr>
          <p:cNvPr id="221187"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E50153F-AFBE-4800-9879-A9D49E123796}" type="slidenum">
              <a:rPr lang="fr-BE">
                <a:cs typeface="Arial" charset="0"/>
              </a:rPr>
              <a:pPr fontAlgn="base">
                <a:spcBef>
                  <a:spcPct val="0"/>
                </a:spcBef>
                <a:spcAft>
                  <a:spcPct val="0"/>
                </a:spcAft>
                <a:defRPr/>
              </a:pPr>
              <a:t>53</a:t>
            </a:fld>
            <a:endParaRPr lang="it-IT">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2"/>
          <p:cNvSpPr>
            <a:spLocks noGrp="1"/>
          </p:cNvSpPr>
          <p:nvPr>
            <p:ph type="ctrTitle"/>
          </p:nvPr>
        </p:nvSpPr>
        <p:spPr/>
        <p:txBody>
          <a:bodyPr/>
          <a:lstStyle/>
          <a:p>
            <a:pPr eaLnBrk="1" hangingPunct="1"/>
            <a:r>
              <a:rPr lang="it-IT"/>
              <a:t>5. Tubazioni in acciaio inossidabile</a:t>
            </a:r>
          </a:p>
        </p:txBody>
      </p:sp>
      <p:sp>
        <p:nvSpPr>
          <p:cNvPr id="222210"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48F4F11-57D8-4CF0-9165-AE74F86B6068}" type="slidenum">
              <a:rPr lang="fr-BE">
                <a:cs typeface="Arial" charset="0"/>
              </a:rPr>
              <a:pPr fontAlgn="base">
                <a:spcBef>
                  <a:spcPct val="0"/>
                </a:spcBef>
                <a:spcAft>
                  <a:spcPct val="0"/>
                </a:spcAft>
                <a:defRPr/>
              </a:pPr>
              <a:t>54</a:t>
            </a:fld>
            <a:endParaRPr lang="it-IT">
              <a:cs typeface="Arial"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AutoShape 2" descr="http://www.kenco-services.com/images/aboutpic4b.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223234" name="Content Placeholder 2"/>
          <p:cNvSpPr txBox="1">
            <a:spLocks/>
          </p:cNvSpPr>
          <p:nvPr/>
        </p:nvSpPr>
        <p:spPr bwMode="auto">
          <a:xfrm>
            <a:off x="1303338" y="4722813"/>
            <a:ext cx="3773487" cy="2135187"/>
          </a:xfrm>
          <a:prstGeom prst="rect">
            <a:avLst/>
          </a:prstGeom>
          <a:noFill/>
          <a:ln w="9525">
            <a:noFill/>
            <a:miter lim="800000"/>
            <a:headEnd/>
            <a:tailEnd/>
          </a:ln>
        </p:spPr>
        <p:txBody>
          <a:bodyPr/>
          <a:lstStyle/>
          <a:p>
            <a:pPr>
              <a:lnSpc>
                <a:spcPct val="80000"/>
              </a:lnSpc>
              <a:spcBef>
                <a:spcPct val="20000"/>
              </a:spcBef>
              <a:buFont typeface="Arial" charset="0"/>
              <a:buNone/>
            </a:pPr>
            <a:r>
              <a:rPr lang="it-IT" sz="1900">
                <a:latin typeface="Calibri" pitchFamily="34" charset="0"/>
              </a:rPr>
              <a:t>In senso orario, dall'alto a sinistra:</a:t>
            </a:r>
          </a:p>
          <a:p>
            <a:pPr>
              <a:lnSpc>
                <a:spcPct val="80000"/>
              </a:lnSpc>
              <a:spcBef>
                <a:spcPct val="20000"/>
              </a:spcBef>
              <a:buFont typeface="Arial" charset="0"/>
              <a:buAutoNum type="arabicPeriod"/>
            </a:pPr>
            <a:r>
              <a:rPr lang="it-IT" sz="1900">
                <a:latin typeface="Calibri" pitchFamily="34" charset="0"/>
              </a:rPr>
              <a:t>Condutture</a:t>
            </a:r>
            <a:r>
              <a:rPr lang="it-IT" sz="3000">
                <a:latin typeface="Calibri" pitchFamily="34" charset="0"/>
              </a:rPr>
              <a:t> </a:t>
            </a:r>
            <a:r>
              <a:rPr lang="it-IT" sz="1900">
                <a:latin typeface="Calibri" pitchFamily="34" charset="0"/>
              </a:rPr>
              <a:t>sanitarie</a:t>
            </a:r>
          </a:p>
          <a:p>
            <a:pPr>
              <a:lnSpc>
                <a:spcPct val="80000"/>
              </a:lnSpc>
              <a:spcBef>
                <a:spcPct val="20000"/>
              </a:spcBef>
              <a:buFont typeface="Arial" charset="0"/>
              <a:buAutoNum type="arabicPeriod"/>
            </a:pPr>
            <a:r>
              <a:rPr lang="it-IT" sz="1900">
                <a:latin typeface="Calibri" pitchFamily="34" charset="0"/>
              </a:rPr>
              <a:t>Tubi montati a pressione</a:t>
            </a:r>
          </a:p>
          <a:p>
            <a:pPr>
              <a:lnSpc>
                <a:spcPct val="80000"/>
              </a:lnSpc>
              <a:spcBef>
                <a:spcPct val="20000"/>
              </a:spcBef>
              <a:buFont typeface="Arial" charset="0"/>
              <a:buAutoNum type="arabicPeriod"/>
            </a:pPr>
            <a:r>
              <a:rPr lang="it-IT" sz="1900">
                <a:latin typeface="Calibri" pitchFamily="34" charset="0"/>
              </a:rPr>
              <a:t>Rubinetto</a:t>
            </a:r>
            <a:r>
              <a:rPr lang="it-IT" sz="3000">
                <a:latin typeface="Calibri" pitchFamily="34" charset="0"/>
              </a:rPr>
              <a:t> </a:t>
            </a:r>
            <a:r>
              <a:rPr lang="it-IT" sz="1900">
                <a:latin typeface="Calibri" pitchFamily="34" charset="0"/>
              </a:rPr>
              <a:t>per cucina</a:t>
            </a:r>
          </a:p>
          <a:p>
            <a:pPr>
              <a:lnSpc>
                <a:spcPct val="80000"/>
              </a:lnSpc>
              <a:spcBef>
                <a:spcPct val="20000"/>
              </a:spcBef>
              <a:buFont typeface="Arial" charset="0"/>
              <a:buAutoNum type="arabicPeriod"/>
            </a:pPr>
            <a:r>
              <a:rPr lang="it-IT" sz="1900">
                <a:latin typeface="Calibri" pitchFamily="34" charset="0"/>
              </a:rPr>
              <a:t>Soffione</a:t>
            </a:r>
            <a:r>
              <a:rPr lang="it-IT" sz="3000">
                <a:latin typeface="Calibri" pitchFamily="34" charset="0"/>
              </a:rPr>
              <a:t> </a:t>
            </a:r>
            <a:r>
              <a:rPr lang="it-IT" sz="1900">
                <a:latin typeface="Calibri" pitchFamily="34" charset="0"/>
              </a:rPr>
              <a:t>della doccia</a:t>
            </a:r>
            <a:r>
              <a:rPr lang="it-IT" sz="3000">
                <a:latin typeface="Calibri" pitchFamily="34" charset="0"/>
              </a:rPr>
              <a:t> </a:t>
            </a:r>
            <a:r>
              <a:rPr lang="it-IT" sz="1900">
                <a:latin typeface="Calibri" pitchFamily="34" charset="0"/>
              </a:rPr>
              <a:t>con luce</a:t>
            </a:r>
          </a:p>
        </p:txBody>
      </p:sp>
      <p:grpSp>
        <p:nvGrpSpPr>
          <p:cNvPr id="223235" name="Group 6"/>
          <p:cNvGrpSpPr>
            <a:grpSpLocks/>
          </p:cNvGrpSpPr>
          <p:nvPr/>
        </p:nvGrpSpPr>
        <p:grpSpPr bwMode="auto">
          <a:xfrm>
            <a:off x="1331913" y="188913"/>
            <a:ext cx="6480175" cy="4533900"/>
            <a:chOff x="2172881" y="1738977"/>
            <a:chExt cx="6479621" cy="4534554"/>
          </a:xfrm>
        </p:grpSpPr>
        <p:pic>
          <p:nvPicPr>
            <p:cNvPr id="22323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72881" y="1738977"/>
              <a:ext cx="3265897" cy="2158554"/>
            </a:xfrm>
            <a:prstGeom prst="rect">
              <a:avLst/>
            </a:prstGeom>
            <a:noFill/>
            <a:ln w="9525">
              <a:solidFill>
                <a:schemeClr val="tx1"/>
              </a:solidFill>
              <a:miter lim="800000"/>
              <a:headEnd/>
              <a:tailEnd/>
            </a:ln>
          </p:spPr>
        </p:pic>
        <p:pic>
          <p:nvPicPr>
            <p:cNvPr id="223238"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38778" y="1738977"/>
              <a:ext cx="3213724" cy="2160000"/>
            </a:xfrm>
            <a:prstGeom prst="rect">
              <a:avLst/>
            </a:prstGeom>
            <a:noFill/>
            <a:ln w="9525">
              <a:solidFill>
                <a:schemeClr val="tx1"/>
              </a:solidFill>
              <a:miter lim="800000"/>
              <a:headEnd/>
              <a:tailEnd/>
            </a:ln>
          </p:spPr>
        </p:pic>
        <p:pic>
          <p:nvPicPr>
            <p:cNvPr id="223239"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0103" y="3897531"/>
              <a:ext cx="3722399" cy="2376000"/>
            </a:xfrm>
            <a:prstGeom prst="rect">
              <a:avLst/>
            </a:prstGeom>
            <a:noFill/>
            <a:ln w="9525">
              <a:solidFill>
                <a:schemeClr val="tx1"/>
              </a:solidFill>
              <a:miter lim="800000"/>
              <a:headEnd/>
              <a:tailEnd/>
            </a:ln>
          </p:spPr>
        </p:pic>
        <p:pic>
          <p:nvPicPr>
            <p:cNvPr id="223240"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72881" y="3897531"/>
              <a:ext cx="2757222" cy="2376000"/>
            </a:xfrm>
            <a:prstGeom prst="rect">
              <a:avLst/>
            </a:prstGeom>
            <a:noFill/>
            <a:ln w="9525">
              <a:solidFill>
                <a:schemeClr val="tx1"/>
              </a:solidFill>
              <a:miter lim="800000"/>
              <a:headEnd/>
              <a:tailEnd/>
            </a:ln>
          </p:spPr>
        </p:pic>
      </p:grpSp>
      <p:sp>
        <p:nvSpPr>
          <p:cNvPr id="223236"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A864251-3FB8-40C2-8EEB-0BC493F6F49D}" type="slidenum">
              <a:rPr lang="fr-BE">
                <a:cs typeface="Arial" charset="0"/>
              </a:rPr>
              <a:pPr fontAlgn="base">
                <a:spcBef>
                  <a:spcPct val="0"/>
                </a:spcBef>
                <a:spcAft>
                  <a:spcPct val="0"/>
                </a:spcAft>
                <a:defRPr/>
              </a:pPr>
              <a:t>55</a:t>
            </a:fld>
            <a:endParaRPr lang="it-IT">
              <a:cs typeface="Arial"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re 2"/>
          <p:cNvSpPr>
            <a:spLocks noGrp="1"/>
          </p:cNvSpPr>
          <p:nvPr>
            <p:ph type="title"/>
          </p:nvPr>
        </p:nvSpPr>
        <p:spPr>
          <a:xfrm>
            <a:off x="704850" y="5597525"/>
            <a:ext cx="5486400" cy="566738"/>
          </a:xfrm>
        </p:spPr>
        <p:txBody>
          <a:bodyPr/>
          <a:lstStyle/>
          <a:p>
            <a:pPr eaLnBrk="1" hangingPunct="1"/>
            <a:r>
              <a:rPr lang="it-IT"/>
              <a:t>Sistema di tubature in acciaio inossidabile</a:t>
            </a:r>
          </a:p>
        </p:txBody>
      </p:sp>
      <p:sp>
        <p:nvSpPr>
          <p:cNvPr id="225282" name="Espace réservé du numéro de diapositive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593B077-15A2-4E7D-8970-B015A6DFE97D}" type="slidenum">
              <a:rPr lang="fr-BE">
                <a:cs typeface="Arial" charset="0"/>
              </a:rPr>
              <a:pPr fontAlgn="base">
                <a:spcBef>
                  <a:spcPct val="0"/>
                </a:spcBef>
                <a:spcAft>
                  <a:spcPct val="0"/>
                </a:spcAft>
                <a:defRPr/>
              </a:pPr>
              <a:t>56</a:t>
            </a:fld>
            <a:endParaRPr lang="it-IT">
              <a:cs typeface="Arial" charset="0"/>
            </a:endParaRPr>
          </a:p>
        </p:txBody>
      </p:sp>
      <p:pic>
        <p:nvPicPr>
          <p:cNvPr id="225283" name="Picture 2" descr="http://www.palardy-inox.com/TUYAUTERIE_SANITAIRE/content/bin/images/large/2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04850" y="431800"/>
            <a:ext cx="7734300" cy="5157788"/>
          </a:xfrm>
          <a:prstGeom prst="rect">
            <a:avLst/>
          </a:prstGeom>
          <a:noFill/>
          <a:ln w="9525">
            <a:solidFill>
              <a:schemeClr val="tx1"/>
            </a:solid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it-IT"/>
              <a:t>Riferimenti per tubazioni in acciaio inossidabile</a:t>
            </a:r>
            <a:endParaRPr lang="it-IT" dirty="0"/>
          </a:p>
        </p:txBody>
      </p:sp>
      <p:sp>
        <p:nvSpPr>
          <p:cNvPr id="226306" name="Content Placeholder 2"/>
          <p:cNvSpPr>
            <a:spLocks noGrp="1"/>
          </p:cNvSpPr>
          <p:nvPr>
            <p:ph idx="1"/>
          </p:nvPr>
        </p:nvSpPr>
        <p:spPr/>
        <p:txBody>
          <a:bodyPr/>
          <a:lstStyle/>
          <a:p>
            <a:pPr marL="514350" indent="-514350">
              <a:buFont typeface="+mj-lt"/>
              <a:buAutoNum type="arabicPeriod"/>
            </a:pPr>
            <a:r>
              <a:rPr lang="fr-FR" sz="2000" dirty="0">
                <a:hlinkClick r:id="rId3"/>
              </a:rPr>
              <a:t>https://www.worldstainless.org/Files/issf/non-image-files/PDF/Euro_Inox/PressFittingSystems_IT.pdf</a:t>
            </a:r>
            <a:endParaRPr lang="fr-FR" sz="2000" dirty="0"/>
          </a:p>
          <a:p>
            <a:pPr marL="514350" indent="-514350">
              <a:buFont typeface="+mj-lt"/>
              <a:buAutoNum type="arabicPeriod"/>
            </a:pPr>
            <a:r>
              <a:rPr lang="fr-FR" sz="2000" dirty="0">
                <a:hlinkClick r:id="rId4"/>
              </a:rPr>
              <a:t>http://www.nickelinstitute.org/~/media/Files/TechnicalLiterature/StainlessSteelPlumbing-color-EN_11019_.ashx</a:t>
            </a:r>
            <a:endParaRPr lang="fr-FR" sz="2000" dirty="0"/>
          </a:p>
          <a:p>
            <a:pPr marL="514350" indent="-514350">
              <a:buFont typeface="+mj-lt"/>
              <a:buAutoNum type="arabicPeriod"/>
            </a:pPr>
            <a:r>
              <a:rPr lang="fr-FR" sz="2000" dirty="0">
                <a:hlinkClick r:id="rId5"/>
              </a:rPr>
              <a:t>https://nickelinstitute.org/library/?opt_perpage=20&amp;opt_layout=grid&amp;searchTerm=pipes%20for%20buildings&amp;page=1</a:t>
            </a:r>
            <a:endParaRPr lang="fr-FR" sz="2000" dirty="0"/>
          </a:p>
          <a:p>
            <a:pPr marL="514350" indent="-514350">
              <a:buFont typeface="+mj-lt"/>
              <a:buAutoNum type="arabicPeriod"/>
            </a:pPr>
            <a:r>
              <a:rPr lang="fr-FR" sz="2000" dirty="0">
                <a:hlinkClick r:id="rId6"/>
              </a:rPr>
              <a:t>http://www.bssa.org.uk/cms/File/BSSA%20PLUMBING%20P.1-4.pdf</a:t>
            </a:r>
            <a:r>
              <a:rPr lang="fr-FR" sz="2000" dirty="0"/>
              <a:t> </a:t>
            </a:r>
          </a:p>
          <a:p>
            <a:pPr marL="514350" indent="-514350">
              <a:buFont typeface="+mj-lt"/>
              <a:buAutoNum type="arabicPeriod"/>
            </a:pPr>
            <a:r>
              <a:rPr lang="fr-FR" sz="2000" dirty="0">
                <a:hlinkClick r:id="rId7"/>
              </a:rPr>
              <a:t>https://www.grohe.de/de_de/badezimmer.html</a:t>
            </a:r>
            <a:endParaRPr lang="fr-FR" sz="2000" dirty="0">
              <a:solidFill>
                <a:srgbClr val="FF0000"/>
              </a:solidFill>
            </a:endParaRPr>
          </a:p>
        </p:txBody>
      </p:sp>
      <p:sp>
        <p:nvSpPr>
          <p:cNvPr id="226307"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50F05B3-3707-4A57-84E6-AB5C4821156C}" type="slidenum">
              <a:rPr lang="fr-BE">
                <a:cs typeface="Arial" charset="0"/>
              </a:rPr>
              <a:pPr fontAlgn="base">
                <a:spcBef>
                  <a:spcPct val="0"/>
                </a:spcBef>
                <a:spcAft>
                  <a:spcPct val="0"/>
                </a:spcAft>
                <a:defRPr/>
              </a:pPr>
              <a:t>57</a:t>
            </a:fld>
            <a:endParaRPr lang="it-IT">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Title 2"/>
          <p:cNvSpPr>
            <a:spLocks noGrp="1"/>
          </p:cNvSpPr>
          <p:nvPr>
            <p:ph type="ctrTitle"/>
          </p:nvPr>
        </p:nvSpPr>
        <p:spPr/>
        <p:txBody>
          <a:bodyPr/>
          <a:lstStyle/>
          <a:p>
            <a:pPr eaLnBrk="1" hangingPunct="1"/>
            <a:r>
              <a:rPr lang="it-IT"/>
              <a:t>6. Scale mobili e ascensori</a:t>
            </a:r>
          </a:p>
        </p:txBody>
      </p:sp>
      <p:sp>
        <p:nvSpPr>
          <p:cNvPr id="228354"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74E16BC2-4EEF-466A-8833-8F36146A41F7}" type="slidenum">
              <a:rPr lang="fr-BE">
                <a:cs typeface="Arial" charset="0"/>
              </a:rPr>
              <a:pPr fontAlgn="base">
                <a:spcBef>
                  <a:spcPct val="0"/>
                </a:spcBef>
                <a:spcAft>
                  <a:spcPct val="0"/>
                </a:spcAft>
                <a:defRPr/>
              </a:pPr>
              <a:t>58</a:t>
            </a:fld>
            <a:endParaRPr lang="it-IT">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rot="16200000">
            <a:off x="-1985963" y="3233738"/>
            <a:ext cx="5483225" cy="1295400"/>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Font typeface="Arial" pitchFamily="34" charset="0"/>
              <a:buNone/>
              <a:defRPr/>
            </a:pPr>
            <a:r>
              <a:rPr lang="it-IT" sz="1800" dirty="0"/>
              <a:t>In senso orario, dall'alto a sinistra:</a:t>
            </a:r>
          </a:p>
          <a:p>
            <a:pPr fontAlgn="auto">
              <a:spcAft>
                <a:spcPts val="0"/>
              </a:spcAft>
              <a:buFont typeface="Arial" pitchFamily="34" charset="0"/>
              <a:buAutoNum type="arabicPeriod"/>
              <a:defRPr/>
            </a:pPr>
            <a:r>
              <a:rPr lang="it-IT" sz="1800" dirty="0"/>
              <a:t>Scala mobile (ubicazione non specificata)</a:t>
            </a:r>
          </a:p>
          <a:p>
            <a:pPr fontAlgn="auto">
              <a:spcAft>
                <a:spcPts val="0"/>
              </a:spcAft>
              <a:buFont typeface="Arial" pitchFamily="34" charset="0"/>
              <a:buAutoNum type="arabicPeriod"/>
              <a:defRPr/>
            </a:pPr>
            <a:r>
              <a:rPr lang="it-IT" sz="1800" dirty="0"/>
              <a:t>Scala mobile (metropolitana di Praga)</a:t>
            </a:r>
          </a:p>
          <a:p>
            <a:pPr fontAlgn="auto">
              <a:spcBef>
                <a:spcPts val="0"/>
              </a:spcBef>
              <a:spcAft>
                <a:spcPts val="0"/>
              </a:spcAft>
              <a:buFont typeface="Arial" pitchFamily="34" charset="0"/>
              <a:buAutoNum type="arabicPeriod"/>
              <a:defRPr/>
            </a:pPr>
            <a:r>
              <a:rPr lang="it-IT" sz="1800" dirty="0"/>
              <a:t>Marciapiede</a:t>
            </a:r>
            <a:r>
              <a:rPr lang="it-IT" dirty="0"/>
              <a:t> </a:t>
            </a:r>
            <a:r>
              <a:rPr lang="it-IT" sz="1800" dirty="0"/>
              <a:t>mobile (metropolitana di Bruxelles)</a:t>
            </a:r>
          </a:p>
        </p:txBody>
      </p:sp>
      <p:sp>
        <p:nvSpPr>
          <p:cNvPr id="229378" name="AutoShape 2" descr="https://www.forms-surfaces.com/sites/default/files/imagecache/gal-reg-2x/images/6.1_MB_1830_01312013_0.jpg"/>
          <p:cNvSpPr>
            <a:spLocks noChangeAspect="1" noChangeArrowheads="1"/>
          </p:cNvSpPr>
          <p:nvPr/>
        </p:nvSpPr>
        <p:spPr bwMode="auto">
          <a:xfrm>
            <a:off x="155575" y="-2065338"/>
            <a:ext cx="6457950" cy="4305301"/>
          </a:xfrm>
          <a:prstGeom prst="rect">
            <a:avLst/>
          </a:prstGeom>
          <a:noFill/>
          <a:ln w="9525">
            <a:noFill/>
            <a:miter lim="800000"/>
            <a:headEnd/>
            <a:tailEnd/>
          </a:ln>
        </p:spPr>
        <p:txBody>
          <a:bodyPr/>
          <a:lstStyle/>
          <a:p>
            <a:endParaRPr lang="it-IT">
              <a:latin typeface="Calibri" pitchFamily="34" charset="0"/>
            </a:endParaRPr>
          </a:p>
        </p:txBody>
      </p:sp>
      <p:grpSp>
        <p:nvGrpSpPr>
          <p:cNvPr id="229379" name="Group 2"/>
          <p:cNvGrpSpPr>
            <a:grpSpLocks/>
          </p:cNvGrpSpPr>
          <p:nvPr/>
        </p:nvGrpSpPr>
        <p:grpSpPr bwMode="auto">
          <a:xfrm>
            <a:off x="1547813" y="1139825"/>
            <a:ext cx="7237412" cy="5483225"/>
            <a:chOff x="1666032" y="87312"/>
            <a:chExt cx="7237658" cy="5481699"/>
          </a:xfrm>
        </p:grpSpPr>
        <p:pic>
          <p:nvPicPr>
            <p:cNvPr id="229381" name="Picture 2" descr="D:\Mes docs\Mes images\2013\Prague042013\2013-04-22-05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826952" y="87312"/>
              <a:ext cx="3076738" cy="5481699"/>
            </a:xfrm>
            <a:prstGeom prst="rect">
              <a:avLst/>
            </a:prstGeom>
            <a:noFill/>
            <a:ln w="9525">
              <a:solidFill>
                <a:schemeClr val="tx1"/>
              </a:solidFill>
              <a:miter lim="800000"/>
              <a:headEnd/>
              <a:tailEnd/>
            </a:ln>
          </p:spPr>
        </p:pic>
        <p:pic>
          <p:nvPicPr>
            <p:cNvPr id="2293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66032" y="92936"/>
              <a:ext cx="4140000" cy="2760000"/>
            </a:xfrm>
            <a:prstGeom prst="rect">
              <a:avLst/>
            </a:prstGeom>
            <a:noFill/>
            <a:ln w="9525">
              <a:solidFill>
                <a:schemeClr val="tx1"/>
              </a:solidFill>
              <a:miter lim="800000"/>
              <a:headEnd/>
              <a:tailEnd/>
            </a:ln>
          </p:spPr>
        </p:pic>
        <p:pic>
          <p:nvPicPr>
            <p:cNvPr id="2293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66032" y="2820051"/>
              <a:ext cx="4140000" cy="2748960"/>
            </a:xfrm>
            <a:prstGeom prst="rect">
              <a:avLst/>
            </a:prstGeom>
            <a:noFill/>
            <a:ln w="9525">
              <a:solidFill>
                <a:schemeClr val="tx1"/>
              </a:solidFill>
              <a:miter lim="800000"/>
              <a:headEnd/>
              <a:tailEnd/>
            </a:ln>
          </p:spPr>
        </p:pic>
      </p:grpSp>
      <p:sp>
        <p:nvSpPr>
          <p:cNvPr id="229380" name="Slide Number Placeholder 6"/>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99B101C-5737-4895-AC59-14A2FA621CE0}" type="slidenum">
              <a:rPr lang="fr-BE">
                <a:cs typeface="Arial" charset="0"/>
              </a:rPr>
              <a:pPr fontAlgn="base">
                <a:spcBef>
                  <a:spcPct val="0"/>
                </a:spcBef>
                <a:spcAft>
                  <a:spcPct val="0"/>
                </a:spcAft>
                <a:defRPr/>
              </a:pPr>
              <a:t>59</a:t>
            </a:fld>
            <a:endParaRPr lang="it-IT">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itle 1"/>
          <p:cNvSpPr>
            <a:spLocks noGrp="1"/>
          </p:cNvSpPr>
          <p:nvPr>
            <p:ph type="title" idx="4294967295"/>
          </p:nvPr>
        </p:nvSpPr>
        <p:spPr>
          <a:xfrm rot="16200000">
            <a:off x="-2327274" y="3271837"/>
            <a:ext cx="6837362" cy="334963"/>
          </a:xfrm>
        </p:spPr>
        <p:txBody>
          <a:bodyPr/>
          <a:lstStyle/>
          <a:p>
            <a:pPr algn="just" eaLnBrk="1" hangingPunct="1"/>
            <a:r>
              <a:rPr lang="it-IT" sz="1800"/>
              <a:t>Inserti</a:t>
            </a:r>
            <a:r>
              <a:rPr lang="it-IT"/>
              <a:t> </a:t>
            </a:r>
            <a:r>
              <a:rPr lang="it-IT" sz="1800"/>
              <a:t>in acciaio inossidabile</a:t>
            </a:r>
            <a:r>
              <a:rPr lang="it-IT"/>
              <a:t> </a:t>
            </a:r>
            <a:r>
              <a:rPr lang="it-IT" sz="1800"/>
              <a:t>a specchio</a:t>
            </a:r>
            <a:r>
              <a:rPr lang="it-IT"/>
              <a:t> </a:t>
            </a:r>
            <a:r>
              <a:rPr lang="it-IT" sz="1800"/>
              <a:t>nella parete in</a:t>
            </a:r>
            <a:r>
              <a:rPr lang="it-IT"/>
              <a:t> </a:t>
            </a:r>
            <a:r>
              <a:rPr lang="it-IT" sz="1800"/>
              <a:t>calcestruzzo di un archivio, Bure-Saudron</a:t>
            </a:r>
            <a:r>
              <a:rPr lang="it-IT"/>
              <a:t> </a:t>
            </a:r>
            <a:r>
              <a:rPr lang="it-IT" sz="1800"/>
              <a:t>(51), Francia</a:t>
            </a:r>
            <a:r>
              <a:rPr lang="it-IT" sz="1800" baseline="50000"/>
              <a:t>8</a:t>
            </a:r>
          </a:p>
        </p:txBody>
      </p:sp>
      <p:pic>
        <p:nvPicPr>
          <p:cNvPr id="145410"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71663" y="-9525"/>
            <a:ext cx="5400675" cy="6867525"/>
          </a:xfrm>
          <a:prstGeom prst="rect">
            <a:avLst/>
          </a:prstGeom>
          <a:noFill/>
          <a:ln w="9525">
            <a:solidFill>
              <a:schemeClr val="tx1"/>
            </a:solidFill>
            <a:miter lim="800000"/>
            <a:headEnd/>
            <a:tailEnd/>
          </a:ln>
        </p:spPr>
      </p:pic>
      <p:sp>
        <p:nvSpPr>
          <p:cNvPr id="145411"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AF143F0-53CF-4462-85E2-2E980AB87A7A}" type="slidenum">
              <a:rPr lang="fr-BE">
                <a:cs typeface="Arial" charset="0"/>
              </a:rPr>
              <a:pPr fontAlgn="base">
                <a:spcBef>
                  <a:spcPct val="0"/>
                </a:spcBef>
                <a:spcAft>
                  <a:spcPct val="0"/>
                </a:spcAft>
                <a:defRPr/>
              </a:pPr>
              <a:t>6</a:t>
            </a:fld>
            <a:endParaRPr lang="it-IT">
              <a:cs typeface="Arial"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re 2"/>
          <p:cNvSpPr>
            <a:spLocks noGrp="1"/>
          </p:cNvSpPr>
          <p:nvPr>
            <p:ph type="title"/>
          </p:nvPr>
        </p:nvSpPr>
        <p:spPr/>
        <p:txBody>
          <a:bodyPr/>
          <a:lstStyle/>
          <a:p>
            <a:pPr eaLnBrk="1" hangingPunct="1"/>
            <a:r>
              <a:rPr lang="it-IT"/>
              <a:t>Ascensore rivestito con rete</a:t>
            </a:r>
            <a:r>
              <a:rPr lang="it-IT" baseline="50000"/>
              <a:t>3</a:t>
            </a:r>
          </a:p>
        </p:txBody>
      </p:sp>
      <p:pic>
        <p:nvPicPr>
          <p:cNvPr id="230402" name="Picture 2" descr="http://cambridgearchitectural.com/sites/default/files/styles/large/public/project/FtLauderdale3-W1600.jpg?itok=1LhSuej7"/>
          <p:cNvPicPr>
            <a:picLocks noGrp="1" noChangeAspect="1" noChangeArrowheads="1"/>
          </p:cNvPicPr>
          <p:nvPr>
            <p:ph type="pic" idx="1"/>
          </p:nvPr>
        </p:nvPicPr>
        <p:blipFill>
          <a:blip r:embed="rId3" cstate="print">
            <a:extLst>
              <a:ext uri="{28A0092B-C50C-407E-A947-70E740481C1C}">
                <a14:useLocalDpi xmlns:a14="http://schemas.microsoft.com/office/drawing/2010/main"/>
              </a:ext>
            </a:extLst>
          </a:blip>
          <a:srcRect/>
          <a:stretch>
            <a:fillRect/>
          </a:stretch>
        </p:blipFill>
        <p:spPr>
          <a:ln>
            <a:solidFill>
              <a:schemeClr val="tx1"/>
            </a:solidFill>
          </a:ln>
        </p:spPr>
      </p:pic>
      <p:sp>
        <p:nvSpPr>
          <p:cNvPr id="230403" name="Espace réservé du numéro de diapositive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4A66B9B-8845-4F5D-A525-B4FEC5A854F0}" type="slidenum">
              <a:rPr lang="fr-BE">
                <a:cs typeface="Arial" charset="0"/>
              </a:rPr>
              <a:pPr fontAlgn="base">
                <a:spcBef>
                  <a:spcPct val="0"/>
                </a:spcBef>
                <a:spcAft>
                  <a:spcPct val="0"/>
                </a:spcAft>
                <a:defRPr/>
              </a:pPr>
              <a:t>60</a:t>
            </a:fld>
            <a:endParaRPr lang="it-IT">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1333500" y="4602163"/>
            <a:ext cx="5486400" cy="566737"/>
          </a:xfrm>
        </p:spPr>
        <p:txBody>
          <a:bodyPr rtlCol="0">
            <a:normAutofit fontScale="90000"/>
          </a:bodyPr>
          <a:lstStyle/>
          <a:p>
            <a:pPr eaLnBrk="1" fontAlgn="auto" hangingPunct="1">
              <a:spcAft>
                <a:spcPts val="0"/>
              </a:spcAft>
              <a:defRPr/>
            </a:pPr>
            <a:r>
              <a:rPr lang="it-IT"/>
              <a:t>Ingresso della stazione metropolitana di Kraaiennest, Amsterdam, Paesi Bassi</a:t>
            </a:r>
            <a:r>
              <a:rPr lang="it-IT" baseline="50000" dirty="0"/>
              <a:t>4</a:t>
            </a:r>
          </a:p>
        </p:txBody>
      </p:sp>
      <p:sp>
        <p:nvSpPr>
          <p:cNvPr id="232450" name="Espace réservé du numéro de diapositive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CB2C7FD-5CCB-48FA-9CDC-802EE2E3D416}" type="slidenum">
              <a:rPr lang="fr-BE">
                <a:cs typeface="Arial" charset="0"/>
              </a:rPr>
              <a:pPr fontAlgn="base">
                <a:spcBef>
                  <a:spcPct val="0"/>
                </a:spcBef>
                <a:spcAft>
                  <a:spcPct val="0"/>
                </a:spcAft>
                <a:defRPr/>
              </a:pPr>
              <a:t>61</a:t>
            </a:fld>
            <a:endParaRPr lang="it-IT">
              <a:cs typeface="Arial" charset="0"/>
            </a:endParaRPr>
          </a:p>
        </p:txBody>
      </p:sp>
      <p:pic>
        <p:nvPicPr>
          <p:cNvPr id="232451" name="Imag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333500" y="260350"/>
            <a:ext cx="6477000" cy="4314825"/>
          </a:xfrm>
          <a:prstGeom prst="rect">
            <a:avLst/>
          </a:prstGeom>
          <a:noFill/>
          <a:ln w="9525">
            <a:solidFill>
              <a:schemeClr val="tx1"/>
            </a:solid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p:nvPr>
        </p:nvSpPr>
        <p:spPr/>
        <p:txBody>
          <a:bodyPr/>
          <a:lstStyle/>
          <a:p>
            <a:pPr eaLnBrk="1" hangingPunct="1"/>
            <a:r>
              <a:rPr lang="it-IT"/>
              <a:t>Referimenti:</a:t>
            </a:r>
          </a:p>
        </p:txBody>
      </p:sp>
      <p:sp>
        <p:nvSpPr>
          <p:cNvPr id="3" name="Content Placeholder 2"/>
          <p:cNvSpPr>
            <a:spLocks noGrp="1"/>
          </p:cNvSpPr>
          <p:nvPr>
            <p:ph idx="1"/>
          </p:nvPr>
        </p:nvSpPr>
        <p:spPr/>
        <p:txBody>
          <a:bodyPr rtlCol="0">
            <a:noAutofit/>
          </a:bodyPr>
          <a:lstStyle/>
          <a:p>
            <a:pPr eaLnBrk="1" fontAlgn="auto" hangingPunct="1">
              <a:spcAft>
                <a:spcPts val="0"/>
              </a:spcAft>
              <a:defRPr/>
            </a:pPr>
            <a:endParaRPr lang="it-IT" sz="2400" dirty="0"/>
          </a:p>
          <a:p>
            <a:pPr marL="514350" indent="-514350" eaLnBrk="1" fontAlgn="auto" hangingPunct="1">
              <a:spcAft>
                <a:spcPts val="0"/>
              </a:spcAft>
              <a:buFont typeface="+mj-lt"/>
              <a:buAutoNum type="arabicPeriod"/>
              <a:defRPr/>
            </a:pPr>
            <a:r>
              <a:rPr lang="it-IT" sz="2400" dirty="0">
                <a:hlinkClick r:id="rId3"/>
              </a:rPr>
              <a:t>https://www.forms-surfaces.com/elevator-ceilings</a:t>
            </a:r>
            <a:r>
              <a:rPr lang="it-IT"/>
              <a:t> </a:t>
            </a:r>
          </a:p>
          <a:p>
            <a:pPr marL="514350" indent="-514350" eaLnBrk="1" fontAlgn="auto" hangingPunct="1">
              <a:spcAft>
                <a:spcPts val="0"/>
              </a:spcAft>
              <a:buFont typeface="+mj-lt"/>
              <a:buAutoNum type="arabicPeriod"/>
              <a:defRPr/>
            </a:pPr>
            <a:r>
              <a:rPr lang="it-IT" sz="2400" dirty="0">
                <a:hlinkClick r:id="rId4"/>
              </a:rPr>
              <a:t>http://commons.wikimedia.org/wiki/File:Metro_bruxelles_laufband.jpg</a:t>
            </a:r>
            <a:endParaRPr lang="it-IT" sz="2400" dirty="0"/>
          </a:p>
          <a:p>
            <a:pPr marL="514350" indent="-514350" eaLnBrk="1" fontAlgn="auto" hangingPunct="1">
              <a:spcAft>
                <a:spcPts val="0"/>
              </a:spcAft>
              <a:buFont typeface="+mj-lt"/>
              <a:buAutoNum type="arabicPeriod"/>
              <a:defRPr/>
            </a:pPr>
            <a:r>
              <a:rPr lang="it-IT" sz="2400" dirty="0">
                <a:hlinkClick r:id="rId5"/>
              </a:rPr>
              <a:t>http://cambridgearchitectural.com/projects/ft-lauderdale-hollywood-international-airport-rental-car-center</a:t>
            </a:r>
            <a:r>
              <a:rPr lang="it-IT"/>
              <a:t> </a:t>
            </a:r>
          </a:p>
          <a:p>
            <a:pPr marL="514350" indent="-514350" eaLnBrk="1" fontAlgn="auto" hangingPunct="1">
              <a:spcAft>
                <a:spcPts val="0"/>
              </a:spcAft>
              <a:buFont typeface="+mj-lt"/>
              <a:buAutoNum type="arabicPeriod"/>
              <a:defRPr/>
            </a:pPr>
            <a:r>
              <a:rPr lang="it-IT" sz="2400" dirty="0">
                <a:hlinkClick r:id="rId6"/>
              </a:rPr>
              <a:t>http://www.cabworks.com/</a:t>
            </a:r>
            <a:r>
              <a:rPr lang="it-IT"/>
              <a:t> </a:t>
            </a:r>
            <a:endParaRPr lang="it-IT" sz="2400" b="1" dirty="0">
              <a:solidFill>
                <a:srgbClr val="FF0000"/>
              </a:solidFill>
            </a:endParaRPr>
          </a:p>
        </p:txBody>
      </p:sp>
      <p:sp>
        <p:nvSpPr>
          <p:cNvPr id="234499"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B7C9911-51C1-452A-8184-4EBD2A4E9781}" type="slidenum">
              <a:rPr lang="fr-BE">
                <a:cs typeface="Arial" charset="0"/>
              </a:rPr>
              <a:pPr fontAlgn="base">
                <a:spcBef>
                  <a:spcPct val="0"/>
                </a:spcBef>
                <a:spcAft>
                  <a:spcPct val="0"/>
                </a:spcAft>
                <a:defRPr/>
              </a:pPr>
              <a:t>62</a:t>
            </a:fld>
            <a:endParaRPr lang="it-IT">
              <a:cs typeface="Arial"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Title 2"/>
          <p:cNvSpPr>
            <a:spLocks noGrp="1"/>
          </p:cNvSpPr>
          <p:nvPr>
            <p:ph type="ctrTitle"/>
          </p:nvPr>
        </p:nvSpPr>
        <p:spPr/>
        <p:txBody>
          <a:bodyPr/>
          <a:lstStyle/>
          <a:p>
            <a:pPr eaLnBrk="1" hangingPunct="1"/>
            <a:r>
              <a:rPr lang="it-IT"/>
              <a:t>7. Aeroporti</a:t>
            </a:r>
          </a:p>
        </p:txBody>
      </p:sp>
      <p:sp>
        <p:nvSpPr>
          <p:cNvPr id="236546"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2A5E558-242A-4633-9E73-E108F2E0C7B2}" type="slidenum">
              <a:rPr lang="fr-BE">
                <a:cs typeface="Arial" charset="0"/>
              </a:rPr>
              <a:pPr fontAlgn="base">
                <a:spcBef>
                  <a:spcPct val="0"/>
                </a:spcBef>
                <a:spcAft>
                  <a:spcPct val="0"/>
                </a:spcAft>
                <a:defRPr/>
              </a:pPr>
              <a:t>63</a:t>
            </a:fld>
            <a:endParaRPr lang="it-IT">
              <a:cs typeface="Arial"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397F858C-31A7-4CA6-9DF1-9DD822398094}" type="slidenum">
              <a:rPr lang="fr-BE">
                <a:cs typeface="Arial" charset="0"/>
              </a:rPr>
              <a:pPr fontAlgn="base">
                <a:spcBef>
                  <a:spcPct val="0"/>
                </a:spcBef>
                <a:spcAft>
                  <a:spcPct val="0"/>
                </a:spcAft>
                <a:defRPr/>
              </a:pPr>
              <a:t>64</a:t>
            </a:fld>
            <a:endParaRPr lang="it-IT">
              <a:cs typeface="Arial" charset="0"/>
            </a:endParaRPr>
          </a:p>
        </p:txBody>
      </p:sp>
      <p:sp>
        <p:nvSpPr>
          <p:cNvPr id="237570" name="Content Placeholder 2"/>
          <p:cNvSpPr>
            <a:spLocks noGrp="1"/>
          </p:cNvSpPr>
          <p:nvPr>
            <p:ph idx="4294967295"/>
          </p:nvPr>
        </p:nvSpPr>
        <p:spPr>
          <a:xfrm rot="16200000">
            <a:off x="-1186656" y="1759744"/>
            <a:ext cx="6176963" cy="3756025"/>
          </a:xfrm>
        </p:spPr>
        <p:txBody>
          <a:bodyPr/>
          <a:lstStyle/>
          <a:p>
            <a:pPr marL="0" indent="0" eaLnBrk="1" hangingPunct="1">
              <a:spcBef>
                <a:spcPct val="0"/>
              </a:spcBef>
              <a:buFont typeface="Wingdings" pitchFamily="2" charset="2"/>
              <a:buNone/>
            </a:pPr>
            <a:r>
              <a:rPr lang="it-IT" sz="1200">
                <a:solidFill>
                  <a:schemeClr val="accent1"/>
                </a:solidFill>
              </a:rPr>
              <a:t>In senso orario, dall'alto a sinistra: stainless</a:t>
            </a:r>
            <a:r>
              <a:rPr lang="it-IT" sz="2000"/>
              <a:t> </a:t>
            </a:r>
            <a:r>
              <a:rPr lang="it-IT" sz="1200">
                <a:solidFill>
                  <a:schemeClr val="accent1"/>
                </a:solidFill>
              </a:rPr>
              <a:t>impianto in acciaio inossidabile all'aeroporto di Montreal, Canada</a:t>
            </a:r>
          </a:p>
          <a:p>
            <a:pPr marL="0" indent="0" eaLnBrk="1" hangingPunct="1">
              <a:spcBef>
                <a:spcPct val="0"/>
              </a:spcBef>
              <a:buFont typeface="Wingdings" pitchFamily="2" charset="2"/>
              <a:buAutoNum type="arabicPeriod"/>
            </a:pPr>
            <a:r>
              <a:rPr lang="it-IT" sz="1200">
                <a:solidFill>
                  <a:schemeClr val="accent1"/>
                </a:solidFill>
              </a:rPr>
              <a:t>Bancone</a:t>
            </a:r>
            <a:r>
              <a:rPr lang="it-IT" sz="2000"/>
              <a:t> </a:t>
            </a:r>
            <a:r>
              <a:rPr lang="it-IT" sz="1200">
                <a:solidFill>
                  <a:schemeClr val="accent1"/>
                </a:solidFill>
              </a:rPr>
              <a:t>imbarco, balaustra e cestino della spazzatura</a:t>
            </a:r>
          </a:p>
          <a:p>
            <a:pPr marL="0" indent="0" eaLnBrk="1" hangingPunct="1">
              <a:spcBef>
                <a:spcPct val="0"/>
              </a:spcBef>
              <a:buFont typeface="Wingdings" pitchFamily="2" charset="2"/>
              <a:buAutoNum type="arabicPeriod"/>
            </a:pPr>
            <a:r>
              <a:rPr lang="it-IT" sz="1200">
                <a:solidFill>
                  <a:schemeClr val="accent1"/>
                </a:solidFill>
              </a:rPr>
              <a:t>Fontanella</a:t>
            </a:r>
            <a:r>
              <a:rPr lang="it-IT" sz="2000"/>
              <a:t> </a:t>
            </a:r>
            <a:endParaRPr lang="it-IT" sz="1200">
              <a:solidFill>
                <a:schemeClr val="accent1"/>
              </a:solidFill>
            </a:endParaRPr>
          </a:p>
          <a:p>
            <a:pPr marL="0" indent="0" eaLnBrk="1" hangingPunct="1">
              <a:spcBef>
                <a:spcPct val="0"/>
              </a:spcBef>
              <a:buFont typeface="Wingdings" pitchFamily="2" charset="2"/>
              <a:buAutoNum type="arabicPeriod"/>
            </a:pPr>
            <a:r>
              <a:rPr lang="it-IT" sz="1200">
                <a:solidFill>
                  <a:schemeClr val="accent1"/>
                </a:solidFill>
              </a:rPr>
              <a:t>Bancone</a:t>
            </a:r>
            <a:r>
              <a:rPr lang="it-IT" sz="1000">
                <a:solidFill>
                  <a:schemeClr val="accent1"/>
                </a:solidFill>
              </a:rPr>
              <a:t> bar e</a:t>
            </a:r>
            <a:r>
              <a:rPr lang="it-IT" sz="1200">
                <a:solidFill>
                  <a:schemeClr val="accent1"/>
                </a:solidFill>
              </a:rPr>
              <a:t> poggiapiedi</a:t>
            </a:r>
            <a:r>
              <a:rPr lang="it-IT" sz="2000"/>
              <a:t> </a:t>
            </a:r>
          </a:p>
        </p:txBody>
      </p:sp>
      <p:grpSp>
        <p:nvGrpSpPr>
          <p:cNvPr id="237571" name="Group 1"/>
          <p:cNvGrpSpPr>
            <a:grpSpLocks/>
          </p:cNvGrpSpPr>
          <p:nvPr/>
        </p:nvGrpSpPr>
        <p:grpSpPr bwMode="auto">
          <a:xfrm>
            <a:off x="1547813" y="912813"/>
            <a:ext cx="7186612" cy="5672137"/>
            <a:chOff x="1685568" y="690950"/>
            <a:chExt cx="7187514" cy="5672416"/>
          </a:xfrm>
        </p:grpSpPr>
        <p:pic>
          <p:nvPicPr>
            <p:cNvPr id="237572" name="Picture 3" descr="D:\Mes docs\Mes images\2013\MTL052013\2013-05-23-075.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85568" y="3534950"/>
              <a:ext cx="5040000" cy="2828416"/>
            </a:xfrm>
            <a:prstGeom prst="rect">
              <a:avLst/>
            </a:prstGeom>
            <a:noFill/>
            <a:ln w="9525">
              <a:solidFill>
                <a:schemeClr val="tx1"/>
              </a:solidFill>
              <a:miter lim="800000"/>
              <a:headEnd/>
              <a:tailEnd/>
            </a:ln>
          </p:spPr>
        </p:pic>
        <p:pic>
          <p:nvPicPr>
            <p:cNvPr id="237573" name="Picture 4" descr="D:\Mes docs\Mes images\2013\MTL052013\2013-05-23-076.jpg"/>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1680" y="692696"/>
              <a:ext cx="5040000" cy="2844000"/>
            </a:xfrm>
            <a:prstGeom prst="rect">
              <a:avLst/>
            </a:prstGeom>
            <a:noFill/>
            <a:ln w="9525">
              <a:solidFill>
                <a:schemeClr val="tx1"/>
              </a:solidFill>
              <a:miter lim="800000"/>
              <a:headEnd/>
              <a:tailEnd/>
            </a:ln>
          </p:spPr>
        </p:pic>
        <p:pic>
          <p:nvPicPr>
            <p:cNvPr id="237574"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25568" y="690950"/>
              <a:ext cx="2147514" cy="2844000"/>
            </a:xfrm>
            <a:prstGeom prst="rect">
              <a:avLst/>
            </a:prstGeom>
            <a:noFill/>
            <a:ln w="9525">
              <a:solidFill>
                <a:schemeClr val="tx1"/>
              </a:solidFill>
              <a:miter lim="800000"/>
              <a:headEnd/>
              <a:tailEnd/>
            </a:ln>
          </p:spPr>
        </p:pic>
      </p:gr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87AB558-3268-4D00-AC32-D81A967348D1}" type="slidenum">
              <a:rPr lang="fr-BE">
                <a:cs typeface="Arial" charset="0"/>
              </a:rPr>
              <a:pPr fontAlgn="base">
                <a:spcBef>
                  <a:spcPct val="0"/>
                </a:spcBef>
                <a:spcAft>
                  <a:spcPct val="0"/>
                </a:spcAft>
                <a:defRPr/>
              </a:pPr>
              <a:t>65</a:t>
            </a:fld>
            <a:endParaRPr lang="it-IT">
              <a:cs typeface="Arial" charset="0"/>
            </a:endParaRPr>
          </a:p>
        </p:txBody>
      </p:sp>
      <p:sp>
        <p:nvSpPr>
          <p:cNvPr id="5" name="Content Placeholder 2"/>
          <p:cNvSpPr>
            <a:spLocks noGrp="1"/>
          </p:cNvSpPr>
          <p:nvPr>
            <p:ph idx="4294967295"/>
          </p:nvPr>
        </p:nvSpPr>
        <p:spPr>
          <a:xfrm rot="16200000">
            <a:off x="0" y="3416301"/>
            <a:ext cx="5056187" cy="1338262"/>
          </a:xfrm>
        </p:spPr>
        <p:txBody>
          <a:bodyPr rtlCol="0">
            <a:noAutofit/>
          </a:bodyPr>
          <a:lstStyle/>
          <a:p>
            <a:pPr marL="0" indent="0" eaLnBrk="1" fontAlgn="auto" hangingPunct="1">
              <a:spcAft>
                <a:spcPts val="0"/>
              </a:spcAft>
              <a:buFont typeface="Wingdings" pitchFamily="2" charset="2"/>
              <a:buNone/>
              <a:defRPr/>
            </a:pPr>
            <a:r>
              <a:rPr lang="it-IT" sz="1600" dirty="0">
                <a:solidFill>
                  <a:srgbClr val="0070C0"/>
                </a:solidFill>
              </a:rPr>
              <a:t>In senso orario, dall'alto a sinistra:</a:t>
            </a:r>
          </a:p>
          <a:p>
            <a:pPr eaLnBrk="1" fontAlgn="auto" hangingPunct="1">
              <a:spcAft>
                <a:spcPts val="0"/>
              </a:spcAft>
              <a:buFont typeface="Wingdings" pitchFamily="2" charset="2"/>
              <a:buAutoNum type="arabicPeriod"/>
              <a:defRPr/>
            </a:pPr>
            <a:r>
              <a:rPr lang="it-IT" sz="1600" dirty="0">
                <a:solidFill>
                  <a:srgbClr val="0070C0"/>
                </a:solidFill>
              </a:rPr>
              <a:t>Nastro</a:t>
            </a:r>
            <a:r>
              <a:rPr lang="it-IT"/>
              <a:t> </a:t>
            </a:r>
            <a:r>
              <a:rPr lang="it-IT" sz="1600" dirty="0">
                <a:solidFill>
                  <a:srgbClr val="0070C0"/>
                </a:solidFill>
              </a:rPr>
              <a:t>per la consegna</a:t>
            </a:r>
            <a:r>
              <a:rPr lang="it-IT"/>
              <a:t> </a:t>
            </a:r>
            <a:r>
              <a:rPr lang="it-IT" sz="1600" dirty="0">
                <a:solidFill>
                  <a:srgbClr val="0070C0"/>
                </a:solidFill>
              </a:rPr>
              <a:t>dei bagagli, aeroporto di Manila</a:t>
            </a:r>
            <a:r>
              <a:rPr lang="it-IT"/>
              <a:t> </a:t>
            </a:r>
            <a:r>
              <a:rPr lang="it-IT" sz="1600" dirty="0">
                <a:solidFill>
                  <a:srgbClr val="0070C0"/>
                </a:solidFill>
              </a:rPr>
              <a:t>, Filippine</a:t>
            </a:r>
          </a:p>
          <a:p>
            <a:pPr eaLnBrk="1" fontAlgn="auto" hangingPunct="1">
              <a:spcAft>
                <a:spcPts val="0"/>
              </a:spcAft>
              <a:buFont typeface="Wingdings" pitchFamily="2" charset="2"/>
              <a:buAutoNum type="arabicPeriod"/>
              <a:defRPr/>
            </a:pPr>
            <a:r>
              <a:rPr lang="it-IT" sz="1600" dirty="0">
                <a:solidFill>
                  <a:srgbClr val="0070C0"/>
                </a:solidFill>
              </a:rPr>
              <a:t>Marciapiede</a:t>
            </a:r>
            <a:r>
              <a:rPr lang="it-IT"/>
              <a:t> </a:t>
            </a:r>
            <a:r>
              <a:rPr lang="it-IT" sz="1600" dirty="0">
                <a:solidFill>
                  <a:srgbClr val="0070C0"/>
                </a:solidFill>
              </a:rPr>
              <a:t>mobile, aeroporto di Montreal</a:t>
            </a:r>
            <a:r>
              <a:rPr lang="it-IT"/>
              <a:t> </a:t>
            </a:r>
            <a:r>
              <a:rPr lang="it-IT" sz="1600" dirty="0">
                <a:solidFill>
                  <a:srgbClr val="0070C0"/>
                </a:solidFill>
              </a:rPr>
              <a:t>, Canada</a:t>
            </a:r>
          </a:p>
          <a:p>
            <a:pPr eaLnBrk="1" fontAlgn="auto" hangingPunct="1">
              <a:spcAft>
                <a:spcPts val="0"/>
              </a:spcAft>
              <a:buFont typeface="Wingdings" pitchFamily="2" charset="2"/>
              <a:buAutoNum type="arabicPeriod"/>
              <a:defRPr/>
            </a:pPr>
            <a:r>
              <a:rPr lang="it-IT" sz="1600" dirty="0">
                <a:solidFill>
                  <a:srgbClr val="0070C0"/>
                </a:solidFill>
              </a:rPr>
              <a:t>Rete di sicurezza all'aeroporto di Copenhagen, Danimarca</a:t>
            </a:r>
          </a:p>
        </p:txBody>
      </p:sp>
      <p:grpSp>
        <p:nvGrpSpPr>
          <p:cNvPr id="238595" name="Group 1"/>
          <p:cNvGrpSpPr>
            <a:grpSpLocks/>
          </p:cNvGrpSpPr>
          <p:nvPr/>
        </p:nvGrpSpPr>
        <p:grpSpPr bwMode="auto">
          <a:xfrm>
            <a:off x="1357313" y="854075"/>
            <a:ext cx="7527925" cy="5761038"/>
            <a:chOff x="1331638" y="116632"/>
            <a:chExt cx="7527882" cy="5760639"/>
          </a:xfrm>
        </p:grpSpPr>
        <p:pic>
          <p:nvPicPr>
            <p:cNvPr id="23859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38" y="116632"/>
              <a:ext cx="4737374" cy="2700000"/>
            </a:xfrm>
            <a:prstGeom prst="rect">
              <a:avLst/>
            </a:prstGeom>
            <a:noFill/>
            <a:ln w="9525">
              <a:solidFill>
                <a:schemeClr val="tx1"/>
              </a:solidFill>
              <a:miter lim="800000"/>
              <a:headEnd/>
              <a:tailEnd/>
            </a:ln>
          </p:spPr>
        </p:pic>
        <p:pic>
          <p:nvPicPr>
            <p:cNvPr id="238597" name="Picture 5" descr="D:\Mes docs\Mes images\2013\MTL052013\2013-05-23-077.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6136" y="116632"/>
              <a:ext cx="3063384" cy="5760639"/>
            </a:xfrm>
            <a:prstGeom prst="rect">
              <a:avLst/>
            </a:prstGeom>
            <a:noFill/>
            <a:ln w="9525">
              <a:solidFill>
                <a:schemeClr val="tx1"/>
              </a:solidFill>
              <a:miter lim="800000"/>
              <a:headEnd/>
              <a:tailEnd/>
            </a:ln>
          </p:spPr>
        </p:pic>
        <p:pic>
          <p:nvPicPr>
            <p:cNvPr id="238598"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31640" y="2816632"/>
              <a:ext cx="4445635" cy="3060000"/>
            </a:xfrm>
            <a:prstGeom prst="rect">
              <a:avLst/>
            </a:prstGeom>
            <a:noFill/>
            <a:ln w="9525">
              <a:solidFill>
                <a:schemeClr val="tx1"/>
              </a:solidFill>
              <a:miter lim="800000"/>
              <a:headEnd/>
              <a:tailEnd/>
            </a:ln>
          </p:spPr>
        </p:pic>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Title 1"/>
          <p:cNvSpPr>
            <a:spLocks noGrp="1"/>
          </p:cNvSpPr>
          <p:nvPr>
            <p:ph type="title"/>
          </p:nvPr>
        </p:nvSpPr>
        <p:spPr/>
        <p:txBody>
          <a:bodyPr/>
          <a:lstStyle/>
          <a:p>
            <a:pPr eaLnBrk="1" hangingPunct="1"/>
            <a:r>
              <a:rPr lang="it-IT"/>
              <a:t>Riferimenti aeroporti</a:t>
            </a:r>
          </a:p>
        </p:txBody>
      </p:sp>
      <p:sp>
        <p:nvSpPr>
          <p:cNvPr id="240642" name="Content Placeholder 2"/>
          <p:cNvSpPr>
            <a:spLocks noGrp="1"/>
          </p:cNvSpPr>
          <p:nvPr>
            <p:ph idx="1"/>
          </p:nvPr>
        </p:nvSpPr>
        <p:spPr/>
        <p:txBody>
          <a:bodyPr/>
          <a:lstStyle/>
          <a:p>
            <a:pPr marL="0" indent="0">
              <a:buNone/>
            </a:pPr>
            <a:r>
              <a:rPr lang="it-IT" sz="2000" dirty="0"/>
              <a:t>Gli acciai inossidabili sono utilizzati ovunque, perché possono essere usati 365 giorni all’anno mantenendo un eccellente aspetto estetico:</a:t>
            </a:r>
            <a:endParaRPr lang="en-GB" sz="2000" dirty="0"/>
          </a:p>
          <a:p>
            <a:pPr lvl="0"/>
            <a:r>
              <a:rPr lang="it-IT" sz="2000" dirty="0"/>
              <a:t>tetti, </a:t>
            </a:r>
            <a:endParaRPr lang="en-GB" sz="2000" dirty="0"/>
          </a:p>
          <a:p>
            <a:pPr lvl="0"/>
            <a:r>
              <a:rPr lang="it-IT" sz="2000" dirty="0"/>
              <a:t>arredo urbano, </a:t>
            </a:r>
            <a:endParaRPr lang="en-GB" sz="2000" dirty="0"/>
          </a:p>
          <a:p>
            <a:pPr lvl="0"/>
            <a:r>
              <a:rPr lang="it-IT" sz="2000" dirty="0"/>
              <a:t>piani di lavoro, </a:t>
            </a:r>
            <a:endParaRPr lang="en-GB" sz="2000" dirty="0"/>
          </a:p>
          <a:p>
            <a:pPr lvl="0"/>
            <a:r>
              <a:rPr lang="it-IT" sz="2000" dirty="0"/>
              <a:t>fontanelle, </a:t>
            </a:r>
            <a:endParaRPr lang="en-GB" sz="2000" dirty="0"/>
          </a:p>
          <a:p>
            <a:pPr lvl="0"/>
            <a:r>
              <a:rPr lang="it-IT" sz="2000" dirty="0"/>
              <a:t>tramezzi,</a:t>
            </a:r>
            <a:endParaRPr lang="en-GB" sz="2000" dirty="0"/>
          </a:p>
          <a:p>
            <a:pPr lvl="0"/>
            <a:r>
              <a:rPr lang="it-IT" sz="2000" dirty="0"/>
              <a:t>sistemi di ventilazione</a:t>
            </a:r>
            <a:endParaRPr lang="en-GB" sz="2000" dirty="0"/>
          </a:p>
          <a:p>
            <a:pPr lvl="0"/>
            <a:r>
              <a:rPr lang="it-IT" sz="2000" dirty="0"/>
              <a:t>corrimano</a:t>
            </a:r>
            <a:endParaRPr lang="en-GB" sz="2000" dirty="0"/>
          </a:p>
          <a:p>
            <a:pPr lvl="0"/>
            <a:r>
              <a:rPr lang="it-IT" sz="2000" dirty="0"/>
              <a:t>ascensori, scale mobili, marciapiedi mobili</a:t>
            </a:r>
            <a:endParaRPr lang="en-GB" sz="2000" dirty="0"/>
          </a:p>
          <a:p>
            <a:pPr lvl="0"/>
            <a:r>
              <a:rPr lang="it-IT" sz="2000" dirty="0"/>
              <a:t>nastri bagagli</a:t>
            </a:r>
            <a:endParaRPr lang="en-GB" sz="2000" dirty="0"/>
          </a:p>
          <a:p>
            <a:pPr lvl="0"/>
            <a:r>
              <a:rPr lang="it-IT" sz="2000" dirty="0"/>
              <a:t>carrelli</a:t>
            </a:r>
            <a:endParaRPr lang="en-GB" sz="2000" dirty="0"/>
          </a:p>
          <a:p>
            <a:pPr lvl="0"/>
            <a:r>
              <a:rPr lang="it-IT" sz="2000" dirty="0"/>
              <a:t>dispositivi di fissaggio</a:t>
            </a:r>
            <a:endParaRPr lang="en-GB" sz="2000" dirty="0"/>
          </a:p>
          <a:p>
            <a:r>
              <a:rPr lang="it-IT" sz="2000" dirty="0"/>
              <a:t>etc…</a:t>
            </a:r>
            <a:endParaRPr lang="it-IT" sz="1600" dirty="0"/>
          </a:p>
        </p:txBody>
      </p:sp>
      <p:sp>
        <p:nvSpPr>
          <p:cNvPr id="240643"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7F3AA80-659D-414A-9CA9-BE50ACE894D9}" type="slidenum">
              <a:rPr lang="fr-BE">
                <a:cs typeface="Arial" charset="0"/>
              </a:rPr>
              <a:pPr fontAlgn="base">
                <a:spcBef>
                  <a:spcPct val="0"/>
                </a:spcBef>
                <a:spcAft>
                  <a:spcPct val="0"/>
                </a:spcAft>
                <a:defRPr/>
              </a:pPr>
              <a:t>66</a:t>
            </a:fld>
            <a:endParaRPr lang="it-IT">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4"/>
          <p:cNvSpPr>
            <a:spLocks noGrp="1"/>
          </p:cNvSpPr>
          <p:nvPr>
            <p:ph type="ctrTitle"/>
          </p:nvPr>
        </p:nvSpPr>
        <p:spPr/>
        <p:txBody>
          <a:bodyPr/>
          <a:lstStyle/>
          <a:p>
            <a:pPr eaLnBrk="1" hangingPunct="1"/>
            <a:r>
              <a:rPr lang="it-IT"/>
              <a:t>8. Arredi urbani</a:t>
            </a:r>
          </a:p>
        </p:txBody>
      </p:sp>
      <p:sp>
        <p:nvSpPr>
          <p:cNvPr id="242690"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7D92E213-F2AA-4CD5-83E7-164B478CBE2D}" type="slidenum">
              <a:rPr lang="fr-BE">
                <a:cs typeface="Arial" charset="0"/>
              </a:rPr>
              <a:pPr fontAlgn="base">
                <a:spcBef>
                  <a:spcPct val="0"/>
                </a:spcBef>
                <a:spcAft>
                  <a:spcPct val="0"/>
                </a:spcAft>
                <a:defRPr/>
              </a:pPr>
              <a:t>67</a:t>
            </a:fld>
            <a:endParaRPr lang="it-IT">
              <a:cs typeface="Arial"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Content Placeholder 2"/>
          <p:cNvSpPr>
            <a:spLocks noGrp="1"/>
          </p:cNvSpPr>
          <p:nvPr>
            <p:ph idx="1"/>
          </p:nvPr>
        </p:nvSpPr>
        <p:spPr>
          <a:xfrm>
            <a:off x="755650" y="5387975"/>
            <a:ext cx="7588250" cy="1470025"/>
          </a:xfrm>
        </p:spPr>
        <p:txBody>
          <a:bodyPr/>
          <a:lstStyle/>
          <a:p>
            <a:pPr marL="0" indent="0" eaLnBrk="1" hangingPunct="1">
              <a:spcBef>
                <a:spcPct val="0"/>
              </a:spcBef>
              <a:buFont typeface="Wingdings" pitchFamily="2" charset="2"/>
              <a:buNone/>
            </a:pPr>
            <a:r>
              <a:rPr lang="it-IT" sz="1400"/>
              <a:t>In senso orario, dall'alto a sinistra:</a:t>
            </a:r>
          </a:p>
          <a:p>
            <a:pPr marL="0" indent="0" eaLnBrk="1" hangingPunct="1">
              <a:spcBef>
                <a:spcPct val="0"/>
              </a:spcBef>
              <a:buFont typeface="Wingdings" pitchFamily="2" charset="2"/>
              <a:buAutoNum type="arabicPeriod"/>
            </a:pPr>
            <a:r>
              <a:rPr lang="it-IT" sz="1400"/>
              <a:t>Palizzata</a:t>
            </a:r>
            <a:r>
              <a:rPr lang="it-IT"/>
              <a:t> </a:t>
            </a:r>
            <a:r>
              <a:rPr lang="it-IT" sz="1400"/>
              <a:t>vicino</a:t>
            </a:r>
            <a:r>
              <a:rPr lang="it-IT"/>
              <a:t> </a:t>
            </a:r>
            <a:r>
              <a:rPr lang="it-IT" sz="1400"/>
              <a:t>alla scuola di Budang, Corea. Gradi: STS439 / STS304 Finitura: 2B / HL / lucida</a:t>
            </a:r>
          </a:p>
          <a:p>
            <a:pPr marL="0" indent="0" eaLnBrk="1" hangingPunct="1">
              <a:spcBef>
                <a:spcPct val="0"/>
              </a:spcBef>
              <a:buFont typeface="Wingdings" pitchFamily="2" charset="2"/>
              <a:buAutoNum type="arabicPeriod"/>
            </a:pPr>
            <a:r>
              <a:rPr lang="it-IT" sz="1400"/>
              <a:t>Balaustra a Gijòn, Spagna. Grado: 316L   Finitura: lucida</a:t>
            </a:r>
          </a:p>
          <a:p>
            <a:pPr marL="0" indent="0" eaLnBrk="1" hangingPunct="1">
              <a:spcBef>
                <a:spcPct val="0"/>
              </a:spcBef>
              <a:buFont typeface="Wingdings" pitchFamily="2" charset="2"/>
              <a:buAutoNum type="arabicPeriod"/>
            </a:pPr>
            <a:r>
              <a:rPr lang="it-IT" sz="1400"/>
              <a:t>Balaustra, India</a:t>
            </a:r>
          </a:p>
          <a:p>
            <a:pPr marL="0" indent="0" eaLnBrk="1" hangingPunct="1">
              <a:spcBef>
                <a:spcPct val="0"/>
              </a:spcBef>
              <a:buFont typeface="Wingdings" pitchFamily="2" charset="2"/>
              <a:buAutoNum type="arabicPeriod"/>
            </a:pPr>
            <a:r>
              <a:rPr lang="it-IT" sz="1400"/>
              <a:t>Sottopasso del South Ferry di Lower Manhattan  “See it split, see it change” di Doug e Mike Starn</a:t>
            </a:r>
          </a:p>
        </p:txBody>
      </p:sp>
      <p:sp>
        <p:nvSpPr>
          <p:cNvPr id="243714" name="Slide Number Placeholder 5"/>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30C6196-007A-4CE1-8FA9-3A2DB9F6F757}" type="slidenum">
              <a:rPr lang="fr-BE">
                <a:cs typeface="Arial" charset="0"/>
              </a:rPr>
              <a:pPr fontAlgn="base">
                <a:spcBef>
                  <a:spcPct val="0"/>
                </a:spcBef>
                <a:spcAft>
                  <a:spcPct val="0"/>
                </a:spcAft>
                <a:defRPr/>
              </a:pPr>
              <a:t>68</a:t>
            </a:fld>
            <a:endParaRPr lang="it-IT">
              <a:cs typeface="Arial" charset="0"/>
            </a:endParaRPr>
          </a:p>
        </p:txBody>
      </p:sp>
      <p:sp>
        <p:nvSpPr>
          <p:cNvPr id="243715"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ln w="9525">
            <a:noFill/>
            <a:miter lim="800000"/>
            <a:headEnd/>
            <a:tailEnd/>
          </a:ln>
        </p:spPr>
        <p:txBody>
          <a:bodyPr/>
          <a:lstStyle/>
          <a:p>
            <a:endParaRPr lang="it-IT">
              <a:latin typeface="Calibri" pitchFamily="34" charset="0"/>
            </a:endParaRPr>
          </a:p>
        </p:txBody>
      </p:sp>
      <p:sp>
        <p:nvSpPr>
          <p:cNvPr id="243716"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ln w="9525">
            <a:noFill/>
            <a:miter lim="800000"/>
            <a:headEnd/>
            <a:tailEnd/>
          </a:ln>
        </p:spPr>
        <p:txBody>
          <a:bodyPr/>
          <a:lstStyle/>
          <a:p>
            <a:endParaRPr lang="it-IT">
              <a:latin typeface="Calibri" pitchFamily="34" charset="0"/>
            </a:endParaRPr>
          </a:p>
        </p:txBody>
      </p:sp>
      <p:sp>
        <p:nvSpPr>
          <p:cNvPr id="243717"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grpSp>
        <p:nvGrpSpPr>
          <p:cNvPr id="243718" name="Group 1"/>
          <p:cNvGrpSpPr>
            <a:grpSpLocks/>
          </p:cNvGrpSpPr>
          <p:nvPr/>
        </p:nvGrpSpPr>
        <p:grpSpPr bwMode="auto">
          <a:xfrm>
            <a:off x="777875" y="128588"/>
            <a:ext cx="7588250" cy="5003800"/>
            <a:chOff x="777727" y="297208"/>
            <a:chExt cx="7588546" cy="5004000"/>
          </a:xfrm>
        </p:grpSpPr>
        <p:pic>
          <p:nvPicPr>
            <p:cNvPr id="243719" name="Picture 4" descr="http://www.worldstainless.org/Files/issf/streetfurniture/Street_Fencing/St_Fenc8/SF8_FenceinBundang_3_290x172.jpg"/>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7727" y="297208"/>
              <a:ext cx="3816000" cy="2268000"/>
            </a:xfrm>
            <a:prstGeom prst="rect">
              <a:avLst/>
            </a:prstGeom>
            <a:noFill/>
            <a:ln w="9525">
              <a:solidFill>
                <a:schemeClr val="tx1"/>
              </a:solidFill>
              <a:miter lim="800000"/>
              <a:headEnd/>
              <a:tailEnd/>
            </a:ln>
          </p:spPr>
        </p:pic>
        <p:pic>
          <p:nvPicPr>
            <p:cNvPr id="243720" name="Picture 15" descr="D:\Mes docs\Temp\Telechargements\SF2_HandrailsinGijon1_290x172.jpg"/>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93727" y="299058"/>
              <a:ext cx="3772546" cy="2268000"/>
            </a:xfrm>
            <a:prstGeom prst="rect">
              <a:avLst/>
            </a:prstGeom>
            <a:noFill/>
            <a:ln w="9525">
              <a:solidFill>
                <a:schemeClr val="tx1"/>
              </a:solidFill>
              <a:miter lim="800000"/>
              <a:headEnd/>
              <a:tailEnd/>
            </a:ln>
          </p:spPr>
        </p:pic>
        <p:pic>
          <p:nvPicPr>
            <p:cNvPr id="243721" name="Picture 1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50273" y="2565208"/>
              <a:ext cx="3816000" cy="2736000"/>
            </a:xfrm>
            <a:prstGeom prst="rect">
              <a:avLst/>
            </a:prstGeom>
            <a:noFill/>
            <a:ln w="9525">
              <a:solidFill>
                <a:schemeClr val="tx1"/>
              </a:solidFill>
              <a:miter lim="800000"/>
              <a:headEnd/>
              <a:tailEnd/>
            </a:ln>
          </p:spPr>
        </p:pic>
        <p:pic>
          <p:nvPicPr>
            <p:cNvPr id="243722" name="Picture 19"/>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77727" y="2565208"/>
              <a:ext cx="3816000" cy="2736000"/>
            </a:xfrm>
            <a:prstGeom prst="rect">
              <a:avLst/>
            </a:prstGeom>
            <a:noFill/>
            <a:ln w="9525">
              <a:solidFill>
                <a:schemeClr val="tx1"/>
              </a:solidFill>
              <a:miter lim="800000"/>
              <a:headEnd/>
              <a:tailEnd/>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Content Placeholder 2"/>
          <p:cNvSpPr>
            <a:spLocks noGrp="1"/>
          </p:cNvSpPr>
          <p:nvPr>
            <p:ph idx="1"/>
          </p:nvPr>
        </p:nvSpPr>
        <p:spPr>
          <a:xfrm>
            <a:off x="838200" y="4724400"/>
            <a:ext cx="7467600" cy="1368425"/>
          </a:xfrm>
        </p:spPr>
        <p:txBody>
          <a:bodyPr/>
          <a:lstStyle/>
          <a:p>
            <a:pPr marL="0" indent="0" eaLnBrk="1" hangingPunct="1">
              <a:spcBef>
                <a:spcPct val="0"/>
              </a:spcBef>
              <a:buFont typeface="Wingdings" pitchFamily="2" charset="2"/>
              <a:buNone/>
            </a:pPr>
            <a:r>
              <a:rPr lang="it-IT" sz="1200"/>
              <a:t>In senso orario, dall'alto a sinistra:</a:t>
            </a:r>
          </a:p>
          <a:p>
            <a:pPr marL="0" indent="0" eaLnBrk="1" hangingPunct="1">
              <a:spcBef>
                <a:spcPct val="0"/>
              </a:spcBef>
              <a:buFont typeface="Wingdings" pitchFamily="2" charset="2"/>
              <a:buAutoNum type="arabicPeriod"/>
            </a:pPr>
            <a:r>
              <a:rPr lang="it-IT" sz="1200"/>
              <a:t>Panchina a Paulinia</a:t>
            </a:r>
            <a:r>
              <a:rPr lang="it-IT" sz="2800"/>
              <a:t> </a:t>
            </a:r>
            <a:r>
              <a:rPr lang="it-IT" sz="1200"/>
              <a:t>(SP), Brasile.  Grado: 304  STS304   Finitura satinata</a:t>
            </a:r>
          </a:p>
          <a:p>
            <a:pPr marL="0" indent="0" eaLnBrk="1" hangingPunct="1">
              <a:spcBef>
                <a:spcPct val="0"/>
              </a:spcBef>
              <a:buFont typeface="Wingdings" pitchFamily="2" charset="2"/>
              <a:buAutoNum type="arabicPeriod"/>
            </a:pPr>
            <a:r>
              <a:rPr lang="it-IT" sz="1200"/>
              <a:t>Panchina a</a:t>
            </a:r>
            <a:r>
              <a:rPr lang="it-IT" sz="2800"/>
              <a:t> </a:t>
            </a:r>
            <a:r>
              <a:rPr lang="it-IT" sz="1200"/>
              <a:t>farfalla a San Luis Potosi, Messico</a:t>
            </a:r>
          </a:p>
          <a:p>
            <a:pPr marL="0" indent="0" eaLnBrk="1" hangingPunct="1">
              <a:spcBef>
                <a:spcPct val="0"/>
              </a:spcBef>
              <a:buFont typeface="Wingdings" pitchFamily="2" charset="2"/>
              <a:buAutoNum type="arabicPeriod"/>
            </a:pPr>
            <a:r>
              <a:rPr lang="it-IT" sz="1200"/>
              <a:t>Panchina</a:t>
            </a:r>
            <a:r>
              <a:rPr lang="it-IT" sz="2800"/>
              <a:t> </a:t>
            </a:r>
            <a:r>
              <a:rPr lang="it-IT" sz="1200"/>
              <a:t>con</a:t>
            </a:r>
            <a:r>
              <a:rPr lang="it-IT" sz="2800"/>
              <a:t> </a:t>
            </a:r>
            <a:r>
              <a:rPr lang="it-IT" sz="1200"/>
              <a:t>rete</a:t>
            </a:r>
            <a:r>
              <a:rPr lang="it-IT" sz="2800"/>
              <a:t> </a:t>
            </a:r>
            <a:r>
              <a:rPr lang="it-IT" sz="1200"/>
              <a:t>intrecciata, Francia</a:t>
            </a:r>
          </a:p>
          <a:p>
            <a:pPr marL="0" indent="0" eaLnBrk="1" hangingPunct="1">
              <a:spcBef>
                <a:spcPct val="0"/>
              </a:spcBef>
              <a:buFont typeface="Wingdings" pitchFamily="2" charset="2"/>
              <a:buAutoNum type="arabicPeriod"/>
            </a:pPr>
            <a:r>
              <a:rPr lang="it-IT" sz="1200"/>
              <a:t>Lampione, Seoul, Corea</a:t>
            </a:r>
            <a:r>
              <a:rPr lang="it-IT" sz="2800"/>
              <a:t>  </a:t>
            </a:r>
            <a:r>
              <a:rPr lang="it-IT" sz="1200"/>
              <a:t>Gradi: STS439 / STS304 / STS304N1 Finitura: 2B / BA / lucida</a:t>
            </a:r>
          </a:p>
        </p:txBody>
      </p:sp>
      <p:sp>
        <p:nvSpPr>
          <p:cNvPr id="244738" name="Slide Number Placeholder 7"/>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367EC5F-7785-4D6A-A5CC-85865469DF16}" type="slidenum">
              <a:rPr lang="fr-BE">
                <a:cs typeface="Arial" charset="0"/>
              </a:rPr>
              <a:pPr fontAlgn="base">
                <a:spcBef>
                  <a:spcPct val="0"/>
                </a:spcBef>
                <a:spcAft>
                  <a:spcPct val="0"/>
                </a:spcAft>
                <a:defRPr/>
              </a:pPr>
              <a:t>69</a:t>
            </a:fld>
            <a:endParaRPr lang="it-IT">
              <a:cs typeface="Arial" charset="0"/>
            </a:endParaRPr>
          </a:p>
        </p:txBody>
      </p:sp>
      <p:sp>
        <p:nvSpPr>
          <p:cNvPr id="244739" name="AutoShape 6" descr="http://www.worldstainless.org/Files/issf/streetfurniture/Street_Fencing/St_Fenc2/SF2_HandrailsinGijon1_290x172.jpg"/>
          <p:cNvSpPr>
            <a:spLocks noChangeAspect="1" noChangeArrowheads="1"/>
          </p:cNvSpPr>
          <p:nvPr/>
        </p:nvSpPr>
        <p:spPr bwMode="auto">
          <a:xfrm>
            <a:off x="155575" y="-784225"/>
            <a:ext cx="2762250" cy="1638300"/>
          </a:xfrm>
          <a:prstGeom prst="rect">
            <a:avLst/>
          </a:prstGeom>
          <a:noFill/>
          <a:ln w="9525">
            <a:noFill/>
            <a:miter lim="800000"/>
            <a:headEnd/>
            <a:tailEnd/>
          </a:ln>
        </p:spPr>
        <p:txBody>
          <a:bodyPr/>
          <a:lstStyle/>
          <a:p>
            <a:endParaRPr lang="it-IT">
              <a:latin typeface="Calibri" pitchFamily="34" charset="0"/>
            </a:endParaRPr>
          </a:p>
        </p:txBody>
      </p:sp>
      <p:sp>
        <p:nvSpPr>
          <p:cNvPr id="244740" name="AutoShape 8" descr="http://www.worldstainless.org/Files/issf/streetfurniture/Street_Fencing/St_Fenc2/SF2_HandrailsinGijon1_290x172.jpg"/>
          <p:cNvSpPr>
            <a:spLocks noChangeAspect="1" noChangeArrowheads="1"/>
          </p:cNvSpPr>
          <p:nvPr/>
        </p:nvSpPr>
        <p:spPr bwMode="auto">
          <a:xfrm>
            <a:off x="307975" y="-631825"/>
            <a:ext cx="2762250" cy="1638300"/>
          </a:xfrm>
          <a:prstGeom prst="rect">
            <a:avLst/>
          </a:prstGeom>
          <a:noFill/>
          <a:ln w="9525">
            <a:noFill/>
            <a:miter lim="800000"/>
            <a:headEnd/>
            <a:tailEnd/>
          </a:ln>
        </p:spPr>
        <p:txBody>
          <a:bodyPr/>
          <a:lstStyle/>
          <a:p>
            <a:endParaRPr lang="it-IT">
              <a:latin typeface="Calibri" pitchFamily="34" charset="0"/>
            </a:endParaRPr>
          </a:p>
        </p:txBody>
      </p:sp>
      <p:sp>
        <p:nvSpPr>
          <p:cNvPr id="244741" name="AutoShape 10" descr="http://www.worldstainless.org/Files/issf/streetfurniture/Street_Fencing/St_Fenc2/SF2_HandrailsinGijon1_290x172.jpg"/>
          <p:cNvSpPr>
            <a:spLocks noChangeAspect="1" noChangeArrowheads="1"/>
          </p:cNvSpPr>
          <p:nvPr/>
        </p:nvSpPr>
        <p:spPr bwMode="auto">
          <a:xfrm>
            <a:off x="460375" y="-479425"/>
            <a:ext cx="2762250" cy="1638300"/>
          </a:xfrm>
          <a:prstGeom prst="rect">
            <a:avLst/>
          </a:prstGeom>
          <a:noFill/>
          <a:ln w="9525">
            <a:noFill/>
            <a:miter lim="800000"/>
            <a:headEnd/>
            <a:tailEnd/>
          </a:ln>
        </p:spPr>
        <p:txBody>
          <a:bodyPr/>
          <a:lstStyle/>
          <a:p>
            <a:endParaRPr lang="it-IT">
              <a:latin typeface="Calibri" pitchFamily="34" charset="0"/>
            </a:endParaRPr>
          </a:p>
        </p:txBody>
      </p:sp>
      <p:sp>
        <p:nvSpPr>
          <p:cNvPr id="244742" name="AutoShape 12" descr="http://www.worldstainless.org/Files/issf/streetfurniture/Street_Fencing/St_Fenc2/SF2_HandrailsinGijon1_290x172.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244743" name="AutoShape 17" descr="http://www.stainlessindia.org/picUpload/large2_1423805776.jpg"/>
          <p:cNvSpPr>
            <a:spLocks noChangeAspect="1" noChangeArrowheads="1"/>
          </p:cNvSpPr>
          <p:nvPr/>
        </p:nvSpPr>
        <p:spPr bwMode="auto">
          <a:xfrm>
            <a:off x="460375" y="160338"/>
            <a:ext cx="304800" cy="304800"/>
          </a:xfrm>
          <a:prstGeom prst="rect">
            <a:avLst/>
          </a:prstGeom>
          <a:noFill/>
          <a:ln w="9525">
            <a:noFill/>
            <a:miter lim="800000"/>
            <a:headEnd/>
            <a:tailEnd/>
          </a:ln>
        </p:spPr>
        <p:txBody>
          <a:bodyPr/>
          <a:lstStyle/>
          <a:p>
            <a:endParaRPr lang="it-IT">
              <a:latin typeface="Calibri" pitchFamily="34" charset="0"/>
            </a:endParaRPr>
          </a:p>
        </p:txBody>
      </p:sp>
      <p:sp>
        <p:nvSpPr>
          <p:cNvPr id="244744" name="AutoShape 9" descr="http://www.worldstainless.org/Files/issf/streetfurniture/Street_Lighting/St_Ligh7/SL7_StreetlightinSeoul2_290x172.jpg"/>
          <p:cNvSpPr>
            <a:spLocks noChangeAspect="1" noChangeArrowheads="1"/>
          </p:cNvSpPr>
          <p:nvPr/>
        </p:nvSpPr>
        <p:spPr bwMode="auto">
          <a:xfrm>
            <a:off x="765175" y="-174625"/>
            <a:ext cx="2762250" cy="1638300"/>
          </a:xfrm>
          <a:prstGeom prst="rect">
            <a:avLst/>
          </a:prstGeom>
          <a:noFill/>
          <a:ln w="9525">
            <a:noFill/>
            <a:miter lim="800000"/>
            <a:headEnd/>
            <a:tailEnd/>
          </a:ln>
        </p:spPr>
        <p:txBody>
          <a:bodyPr/>
          <a:lstStyle/>
          <a:p>
            <a:endParaRPr lang="it-IT">
              <a:latin typeface="Calibri" pitchFamily="34" charset="0"/>
            </a:endParaRPr>
          </a:p>
        </p:txBody>
      </p:sp>
      <p:grpSp>
        <p:nvGrpSpPr>
          <p:cNvPr id="244745" name="Group 13"/>
          <p:cNvGrpSpPr>
            <a:grpSpLocks/>
          </p:cNvGrpSpPr>
          <p:nvPr/>
        </p:nvGrpSpPr>
        <p:grpSpPr bwMode="auto">
          <a:xfrm>
            <a:off x="838200" y="115888"/>
            <a:ext cx="7467600" cy="4432300"/>
            <a:chOff x="1115615" y="349396"/>
            <a:chExt cx="7468651" cy="4431816"/>
          </a:xfrm>
        </p:grpSpPr>
        <p:pic>
          <p:nvPicPr>
            <p:cNvPr id="24474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5616" y="349396"/>
              <a:ext cx="3735450" cy="2215508"/>
            </a:xfrm>
            <a:prstGeom prst="rect">
              <a:avLst/>
            </a:prstGeom>
            <a:noFill/>
            <a:ln w="9525">
              <a:solidFill>
                <a:schemeClr val="tx1"/>
              </a:solidFill>
              <a:miter lim="800000"/>
              <a:headEnd/>
              <a:tailEnd/>
            </a:ln>
          </p:spPr>
        </p:pic>
        <p:pic>
          <p:nvPicPr>
            <p:cNvPr id="24474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1066" y="349396"/>
              <a:ext cx="3732907" cy="2214000"/>
            </a:xfrm>
            <a:prstGeom prst="rect">
              <a:avLst/>
            </a:prstGeom>
            <a:noFill/>
            <a:ln w="9525">
              <a:solidFill>
                <a:schemeClr val="tx1"/>
              </a:solidFill>
              <a:miter lim="800000"/>
              <a:headEnd/>
              <a:tailEnd/>
            </a:ln>
          </p:spPr>
        </p:pic>
        <p:pic>
          <p:nvPicPr>
            <p:cNvPr id="244748"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51066" y="2564903"/>
              <a:ext cx="3733200" cy="2216309"/>
            </a:xfrm>
            <a:prstGeom prst="rect">
              <a:avLst/>
            </a:prstGeom>
            <a:noFill/>
            <a:ln w="9525">
              <a:solidFill>
                <a:schemeClr val="tx1"/>
              </a:solidFill>
              <a:miter lim="800000"/>
              <a:headEnd/>
              <a:tailEnd/>
            </a:ln>
          </p:spPr>
        </p:pic>
        <p:pic>
          <p:nvPicPr>
            <p:cNvPr id="244749" name="Picture 1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5615" y="2564904"/>
              <a:ext cx="3735451" cy="2216308"/>
            </a:xfrm>
            <a:prstGeom prst="rect">
              <a:avLst/>
            </a:prstGeom>
            <a:noFill/>
            <a:ln w="9525">
              <a:solidFill>
                <a:schemeClr val="tx1"/>
              </a:solidFill>
              <a:miter lim="800000"/>
              <a:headEnd/>
              <a:tailEnd/>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7150" y="4800600"/>
            <a:ext cx="6484938" cy="566738"/>
          </a:xfrm>
        </p:spPr>
        <p:txBody>
          <a:bodyPr rtlCol="0">
            <a:normAutofit fontScale="90000"/>
          </a:bodyPr>
          <a:lstStyle/>
          <a:p>
            <a:pPr eaLnBrk="1" fontAlgn="auto" hangingPunct="1">
              <a:spcAft>
                <a:spcPts val="0"/>
              </a:spcAft>
              <a:defRPr/>
            </a:pPr>
            <a:r>
              <a:rPr lang="it-IT"/>
              <a:t>F. R. Weisman Art Museum, Minneapolis, USA (1993)</a:t>
            </a:r>
            <a:br/>
            <a:r>
              <a:rPr lang="it-IT"/>
              <a:t>Architetto: Frank Gehry</a:t>
            </a:r>
            <a:r>
              <a:rPr lang="it-IT" baseline="50000" dirty="0"/>
              <a:t>9</a:t>
            </a:r>
          </a:p>
        </p:txBody>
      </p:sp>
      <p:sp>
        <p:nvSpPr>
          <p:cNvPr id="10" name="Text Placeholder 9"/>
          <p:cNvSpPr>
            <a:spLocks noGrp="1"/>
          </p:cNvSpPr>
          <p:nvPr>
            <p:ph type="body" sz="half" idx="2"/>
          </p:nvPr>
        </p:nvSpPr>
        <p:spPr>
          <a:xfrm>
            <a:off x="1327150" y="5367338"/>
            <a:ext cx="6484938" cy="1301750"/>
          </a:xfrm>
        </p:spPr>
        <p:txBody>
          <a:bodyPr rtlCol="0">
            <a:normAutofit lnSpcReduction="10000"/>
          </a:bodyPr>
          <a:lstStyle/>
          <a:p>
            <a:pPr algn="just" eaLnBrk="1" fontAlgn="auto" hangingPunct="1">
              <a:spcAft>
                <a:spcPts val="0"/>
              </a:spcAft>
              <a:defRPr/>
            </a:pPr>
            <a:r>
              <a:rPr lang="it-IT"/>
              <a:t>Gehry: "Ho sempre pensato che l'architettura riguardasse i materiali. Guardare i miei amici artisti lavorare direttamente con i materiali – il prodotto giusto è qualcosa che sembra giusto, reale, accettabile e non artefatto." </a:t>
            </a:r>
          </a:p>
          <a:p>
            <a:pPr algn="just" eaLnBrk="1" fontAlgn="auto" hangingPunct="1">
              <a:spcAft>
                <a:spcPts val="0"/>
              </a:spcAft>
              <a:defRPr/>
            </a:pPr>
            <a:r>
              <a:rPr lang="it-IT"/>
              <a:t>Per il museo Weisman, Gehry ha scelto l'acciaio inossidabile… Le sue superfici luminose, riflettenti, ma estremamente durature, hanno conferito all'edificio la sua straordinaria identità. </a:t>
            </a:r>
            <a:endParaRPr lang="it-IT" dirty="0"/>
          </a:p>
        </p:txBody>
      </p:sp>
      <p:sp>
        <p:nvSpPr>
          <p:cNvPr id="146435" name="AutoShape 2" descr="http://upload.wikimedia.org/wikipedia/commons/1/1e/Frederick_Weisman_Museum_of_Art.jpg"/>
          <p:cNvSpPr>
            <a:spLocks noChangeAspect="1" noChangeArrowheads="1"/>
          </p:cNvSpPr>
          <p:nvPr/>
        </p:nvSpPr>
        <p:spPr bwMode="auto">
          <a:xfrm>
            <a:off x="155575" y="-1804988"/>
            <a:ext cx="5638800" cy="3762376"/>
          </a:xfrm>
          <a:prstGeom prst="rect">
            <a:avLst/>
          </a:prstGeom>
          <a:noFill/>
          <a:ln w="9525">
            <a:noFill/>
            <a:miter lim="800000"/>
            <a:headEnd/>
            <a:tailEnd/>
          </a:ln>
        </p:spPr>
        <p:txBody>
          <a:bodyPr/>
          <a:lstStyle/>
          <a:p>
            <a:endParaRPr lang="it-IT">
              <a:latin typeface="Calibri" pitchFamily="34" charset="0"/>
            </a:endParaRPr>
          </a:p>
        </p:txBody>
      </p:sp>
      <p:pic>
        <p:nvPicPr>
          <p:cNvPr id="14643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27150" y="404813"/>
            <a:ext cx="6484938" cy="4321175"/>
          </a:xfrm>
          <a:prstGeom prst="rect">
            <a:avLst/>
          </a:prstGeom>
          <a:noFill/>
          <a:ln w="9525">
            <a:solidFill>
              <a:schemeClr val="tx1"/>
            </a:solidFill>
            <a:miter lim="800000"/>
            <a:headEnd/>
            <a:tailEnd/>
          </a:ln>
        </p:spPr>
      </p:pic>
      <p:sp>
        <p:nvSpPr>
          <p:cNvPr id="146437"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1256E03-37B8-4E70-86AF-E8C66FA808B8}" type="slidenum">
              <a:rPr lang="fr-BE">
                <a:cs typeface="Arial" charset="0"/>
              </a:rPr>
              <a:pPr fontAlgn="base">
                <a:spcBef>
                  <a:spcPct val="0"/>
                </a:spcBef>
                <a:spcAft>
                  <a:spcPct val="0"/>
                </a:spcAft>
                <a:defRPr/>
              </a:pPr>
              <a:t>7</a:t>
            </a:fld>
            <a:endParaRPr lang="it-IT">
              <a:cs typeface="Arial"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0588" y="5168900"/>
            <a:ext cx="7362825" cy="1684338"/>
          </a:xfrm>
        </p:spPr>
        <p:txBody>
          <a:bodyPr rtlCol="0">
            <a:noAutofit/>
          </a:bodyPr>
          <a:lstStyle/>
          <a:p>
            <a:pPr marL="0" indent="0" eaLnBrk="1" fontAlgn="auto" hangingPunct="1">
              <a:spcAft>
                <a:spcPts val="0"/>
              </a:spcAft>
              <a:buFont typeface="Wingdings" pitchFamily="2" charset="2"/>
              <a:buNone/>
              <a:defRPr/>
            </a:pPr>
            <a:r>
              <a:rPr lang="it-IT" sz="1400" dirty="0"/>
              <a:t>In senso orario, dall'alto a sinistra:</a:t>
            </a:r>
          </a:p>
          <a:p>
            <a:pPr eaLnBrk="1" fontAlgn="auto" hangingPunct="1">
              <a:spcAft>
                <a:spcPts val="0"/>
              </a:spcAft>
              <a:buFont typeface="Wingdings" pitchFamily="2" charset="2"/>
              <a:buAutoNum type="arabicPeriod"/>
              <a:defRPr/>
            </a:pPr>
            <a:r>
              <a:rPr lang="it-IT" sz="1400" dirty="0"/>
              <a:t>Fermata dell'autobus, Istanbul, Turchia. Gradi: AISI 304 e AISI 316 </a:t>
            </a:r>
          </a:p>
          <a:p>
            <a:pPr marL="0" indent="0" eaLnBrk="1" fontAlgn="auto" hangingPunct="1">
              <a:spcAft>
                <a:spcPts val="0"/>
              </a:spcAft>
              <a:buFont typeface="Wingdings" pitchFamily="2" charset="2"/>
              <a:buNone/>
              <a:defRPr/>
            </a:pPr>
            <a:r>
              <a:rPr lang="it-IT" sz="1400" dirty="0"/>
              <a:t>         Finitura: 2B / BA / spazzolata / scotch-brite</a:t>
            </a:r>
          </a:p>
          <a:p>
            <a:pPr eaLnBrk="1" fontAlgn="auto" hangingPunct="1">
              <a:spcAft>
                <a:spcPts val="0"/>
              </a:spcAft>
              <a:buFont typeface="Wingdings" pitchFamily="2" charset="2"/>
              <a:buAutoNum type="arabicPeriod"/>
              <a:defRPr/>
            </a:pPr>
            <a:r>
              <a:rPr lang="it-IT" sz="1400" dirty="0"/>
              <a:t>Portabici, Albenga, Italia.  Grado:  EN 1.4301 (AISI 304)</a:t>
            </a:r>
          </a:p>
          <a:p>
            <a:pPr eaLnBrk="1" fontAlgn="auto" hangingPunct="1">
              <a:spcAft>
                <a:spcPts val="0"/>
              </a:spcAft>
              <a:buFont typeface="Wingdings" pitchFamily="2" charset="2"/>
              <a:buAutoNum type="arabicPeriod"/>
              <a:defRPr/>
            </a:pPr>
            <a:r>
              <a:rPr lang="it-IT" sz="1400" dirty="0"/>
              <a:t>Sculptura, «Invisible City», Wellington, Nuova Zelanda</a:t>
            </a:r>
          </a:p>
          <a:p>
            <a:pPr eaLnBrk="1" fontAlgn="auto" hangingPunct="1">
              <a:spcAft>
                <a:spcPts val="0"/>
              </a:spcAft>
              <a:buFont typeface="Wingdings" pitchFamily="2" charset="2"/>
              <a:buAutoNum type="arabicPeriod"/>
              <a:defRPr/>
            </a:pPr>
            <a:r>
              <a:rPr lang="it-IT" sz="1400" dirty="0"/>
              <a:t>Scultura di Joana Vasconcelos dal titolo «Marylin» realizzata con pentole in acciaio inossidabile</a:t>
            </a:r>
          </a:p>
        </p:txBody>
      </p:sp>
      <p:sp>
        <p:nvSpPr>
          <p:cNvPr id="245762"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1A6C10C-71E1-4CAF-B6B2-2C82B71C492F}" type="slidenum">
              <a:rPr lang="fr-BE">
                <a:cs typeface="Arial" charset="0"/>
              </a:rPr>
              <a:pPr fontAlgn="base">
                <a:spcBef>
                  <a:spcPct val="0"/>
                </a:spcBef>
                <a:spcAft>
                  <a:spcPct val="0"/>
                </a:spcAft>
                <a:defRPr/>
              </a:pPr>
              <a:t>70</a:t>
            </a:fld>
            <a:endParaRPr lang="it-IT">
              <a:cs typeface="Arial" charset="0"/>
            </a:endParaRPr>
          </a:p>
        </p:txBody>
      </p:sp>
      <p:grpSp>
        <p:nvGrpSpPr>
          <p:cNvPr id="245763" name="Group 16"/>
          <p:cNvGrpSpPr>
            <a:grpSpLocks/>
          </p:cNvGrpSpPr>
          <p:nvPr/>
        </p:nvGrpSpPr>
        <p:grpSpPr bwMode="auto">
          <a:xfrm>
            <a:off x="890588" y="115888"/>
            <a:ext cx="7362825" cy="5053012"/>
            <a:chOff x="890514" y="373596"/>
            <a:chExt cx="7362972" cy="5051546"/>
          </a:xfrm>
        </p:grpSpPr>
        <p:pic>
          <p:nvPicPr>
            <p:cNvPr id="24576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90514" y="373596"/>
              <a:ext cx="3675847" cy="2180158"/>
            </a:xfrm>
            <a:prstGeom prst="rect">
              <a:avLst/>
            </a:prstGeom>
            <a:noFill/>
            <a:ln w="9525">
              <a:solidFill>
                <a:schemeClr val="tx1"/>
              </a:solidFill>
              <a:miter lim="800000"/>
              <a:headEnd/>
              <a:tailEnd/>
            </a:ln>
          </p:spPr>
        </p:pic>
        <p:pic>
          <p:nvPicPr>
            <p:cNvPr id="245765"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7634" y="373596"/>
              <a:ext cx="3675852" cy="2180160"/>
            </a:xfrm>
            <a:prstGeom prst="rect">
              <a:avLst/>
            </a:prstGeom>
            <a:noFill/>
            <a:ln w="9525">
              <a:solidFill>
                <a:schemeClr val="tx1"/>
              </a:solidFill>
              <a:miter lim="800000"/>
              <a:headEnd/>
              <a:tailEnd/>
            </a:ln>
          </p:spPr>
        </p:pic>
        <p:pic>
          <p:nvPicPr>
            <p:cNvPr id="245766" name="Picture 1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90514" y="2545142"/>
              <a:ext cx="2621123" cy="2880000"/>
            </a:xfrm>
            <a:prstGeom prst="rect">
              <a:avLst/>
            </a:prstGeom>
            <a:noFill/>
            <a:ln w="9525">
              <a:solidFill>
                <a:schemeClr val="tx1"/>
              </a:solidFill>
              <a:miter lim="800000"/>
              <a:headEnd/>
              <a:tailEnd/>
            </a:ln>
          </p:spPr>
        </p:pic>
        <p:pic>
          <p:nvPicPr>
            <p:cNvPr id="245767"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521509" y="2561500"/>
              <a:ext cx="4731977" cy="2863642"/>
            </a:xfrm>
            <a:prstGeom prst="rect">
              <a:avLst/>
            </a:prstGeom>
            <a:noFill/>
            <a:ln w="9525">
              <a:solidFill>
                <a:schemeClr val="tx1"/>
              </a:solidFill>
              <a:miter lim="800000"/>
              <a:headEnd/>
              <a:tailEnd/>
            </a:ln>
          </p:spPr>
        </p:pic>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6785" name="Group 9"/>
          <p:cNvGrpSpPr>
            <a:grpSpLocks/>
          </p:cNvGrpSpPr>
          <p:nvPr/>
        </p:nvGrpSpPr>
        <p:grpSpPr bwMode="auto">
          <a:xfrm>
            <a:off x="252413" y="3502025"/>
            <a:ext cx="8310562" cy="2087563"/>
            <a:chOff x="251843" y="3501240"/>
            <a:chExt cx="8310823" cy="2088000"/>
          </a:xfrm>
        </p:grpSpPr>
        <p:pic>
          <p:nvPicPr>
            <p:cNvPr id="246791" name="Picture 1030" descr="D:\Dokument\Bilddateien\streetfurniture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843" y="3501240"/>
              <a:ext cx="2678371" cy="2088000"/>
            </a:xfrm>
            <a:prstGeom prst="rect">
              <a:avLst/>
            </a:prstGeom>
            <a:noFill/>
            <a:ln w="9525">
              <a:solidFill>
                <a:srgbClr val="000000"/>
              </a:solidFill>
              <a:miter lim="800000"/>
              <a:headEnd/>
              <a:tailEnd/>
            </a:ln>
          </p:spPr>
        </p:pic>
        <p:pic>
          <p:nvPicPr>
            <p:cNvPr id="246792" name="Picture 1032" descr="D:\Dokument\Bilddateien\laterneduisbur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21766" y="3501240"/>
              <a:ext cx="2140900" cy="2088000"/>
            </a:xfrm>
            <a:prstGeom prst="rect">
              <a:avLst/>
            </a:prstGeom>
            <a:noFill/>
            <a:ln w="9525">
              <a:solidFill>
                <a:srgbClr val="000000"/>
              </a:solidFill>
              <a:miter lim="800000"/>
              <a:headEnd/>
              <a:tailEnd/>
            </a:ln>
          </p:spPr>
        </p:pic>
        <p:pic>
          <p:nvPicPr>
            <p:cNvPr id="246793" name="Picture 1033" descr="U:\VA\bilddateien\street_furnitur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821366" y="3501240"/>
              <a:ext cx="3600000" cy="2088000"/>
            </a:xfrm>
            <a:prstGeom prst="rect">
              <a:avLst/>
            </a:prstGeom>
            <a:noFill/>
            <a:ln w="9525">
              <a:solidFill>
                <a:srgbClr val="000000"/>
              </a:solidFill>
              <a:miter lim="800000"/>
              <a:headEnd/>
              <a:tailEnd/>
            </a:ln>
          </p:spPr>
        </p:pic>
      </p:grpSp>
      <p:grpSp>
        <p:nvGrpSpPr>
          <p:cNvPr id="246786" name="Group 1"/>
          <p:cNvGrpSpPr>
            <a:grpSpLocks/>
          </p:cNvGrpSpPr>
          <p:nvPr/>
        </p:nvGrpSpPr>
        <p:grpSpPr bwMode="auto">
          <a:xfrm>
            <a:off x="250825" y="549275"/>
            <a:ext cx="8331200" cy="2303463"/>
            <a:chOff x="417978" y="260647"/>
            <a:chExt cx="8330246" cy="2304000"/>
          </a:xfrm>
        </p:grpSpPr>
        <p:pic>
          <p:nvPicPr>
            <p:cNvPr id="246788" name="Picture 1028" descr="D:\Dokument\Bilddateien\wartehausdüsseldorf.JPG"/>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87824" y="260647"/>
              <a:ext cx="3600000" cy="2304000"/>
            </a:xfrm>
            <a:prstGeom prst="rect">
              <a:avLst/>
            </a:prstGeom>
            <a:noFill/>
            <a:ln w="9525">
              <a:solidFill>
                <a:srgbClr val="000000"/>
              </a:solidFill>
              <a:miter lim="800000"/>
              <a:headEnd/>
              <a:tailEnd/>
            </a:ln>
          </p:spPr>
        </p:pic>
        <p:pic>
          <p:nvPicPr>
            <p:cNvPr id="246789" name="Picture 1031" descr="D:\Dokument\Bilddateien\streetfurniture4.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17978" y="260647"/>
              <a:ext cx="2569846" cy="2304000"/>
            </a:xfrm>
            <a:prstGeom prst="rect">
              <a:avLst/>
            </a:prstGeom>
            <a:noFill/>
            <a:ln w="9525">
              <a:solidFill>
                <a:srgbClr val="000000"/>
              </a:solidFill>
              <a:miter lim="800000"/>
              <a:headEnd/>
              <a:tailEnd/>
            </a:ln>
          </p:spPr>
        </p:pic>
        <p:pic>
          <p:nvPicPr>
            <p:cNvPr id="246790" name="Picture 1034" descr="U:\VA\bilddateien\street_furniture1.jpg"/>
            <p:cNvPicPr>
              <a:picLocks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88224" y="260647"/>
              <a:ext cx="2160000" cy="2304000"/>
            </a:xfrm>
            <a:prstGeom prst="rect">
              <a:avLst/>
            </a:prstGeom>
            <a:noFill/>
            <a:ln w="9525">
              <a:solidFill>
                <a:srgbClr val="000000"/>
              </a:solidFill>
              <a:miter lim="800000"/>
              <a:headEnd/>
              <a:tailEnd/>
            </a:ln>
          </p:spPr>
        </p:pic>
      </p:grpSp>
      <p:sp>
        <p:nvSpPr>
          <p:cNvPr id="246787"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FE532CD-0700-4AE6-A3A7-9C12E956FA59}" type="slidenum">
              <a:rPr lang="fr-BE">
                <a:cs typeface="Arial" charset="0"/>
              </a:rPr>
              <a:pPr fontAlgn="base">
                <a:spcBef>
                  <a:spcPct val="0"/>
                </a:spcBef>
                <a:spcAft>
                  <a:spcPct val="0"/>
                </a:spcAft>
                <a:defRPr/>
              </a:pPr>
              <a:t>71</a:t>
            </a:fld>
            <a:endParaRPr lang="it-IT">
              <a:cs typeface="Arial"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p:txBody>
          <a:bodyPr/>
          <a:lstStyle/>
          <a:p>
            <a:pPr eaLnBrk="1" hangingPunct="1"/>
            <a:r>
              <a:rPr lang="it-IT"/>
              <a:t>Riferimenti arredi urbani</a:t>
            </a:r>
          </a:p>
        </p:txBody>
      </p:sp>
      <p:sp>
        <p:nvSpPr>
          <p:cNvPr id="247810" name="Content Placeholder 2"/>
          <p:cNvSpPr>
            <a:spLocks noGrp="1"/>
          </p:cNvSpPr>
          <p:nvPr>
            <p:ph idx="1"/>
          </p:nvPr>
        </p:nvSpPr>
        <p:spPr/>
        <p:txBody>
          <a:bodyPr/>
          <a:lstStyle/>
          <a:p>
            <a:pPr marL="514350" indent="-514350">
              <a:buFont typeface="+mj-lt"/>
              <a:buAutoNum type="arabicPeriod"/>
            </a:pPr>
            <a:r>
              <a:rPr lang="en-GB" sz="2400" dirty="0">
                <a:hlinkClick r:id="rId3"/>
              </a:rPr>
              <a:t>https://www.worldstainless.org/applications/architecture-building-and-construction-applications/street-furniture/ </a:t>
            </a:r>
            <a:endParaRPr lang="en-GB" sz="2400" dirty="0"/>
          </a:p>
          <a:p>
            <a:pPr marL="514350" indent="-514350">
              <a:buFont typeface="+mj-lt"/>
              <a:buAutoNum type="arabicPeriod"/>
            </a:pPr>
            <a:r>
              <a:rPr lang="fr-FR" sz="2400" dirty="0">
                <a:hlinkClick r:id="rId4"/>
              </a:rPr>
              <a:t>http://norcor.free.fr/piazza_superbe_inox.jpg</a:t>
            </a:r>
            <a:endParaRPr lang="fr-FR" sz="2400" dirty="0"/>
          </a:p>
          <a:p>
            <a:pPr marL="514350" indent="-514350">
              <a:buFont typeface="+mj-lt"/>
              <a:buAutoNum type="arabicPeriod"/>
            </a:pPr>
            <a:r>
              <a:rPr lang="fr-FR" sz="2400" dirty="0">
                <a:hlinkClick r:id="rId5"/>
              </a:rPr>
              <a:t>http://listraveltips.com/wellington-street-art-stainless-steel-braille-sculpture/</a:t>
            </a:r>
            <a:endParaRPr lang="fr-FR" sz="2400" dirty="0"/>
          </a:p>
        </p:txBody>
      </p:sp>
      <p:sp>
        <p:nvSpPr>
          <p:cNvPr id="247811"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20AB96E-A429-4AD0-94BA-B98015007C00}" type="slidenum">
              <a:rPr lang="fr-BE">
                <a:cs typeface="Arial" charset="0"/>
              </a:rPr>
              <a:pPr fontAlgn="base">
                <a:spcBef>
                  <a:spcPct val="0"/>
                </a:spcBef>
                <a:spcAft>
                  <a:spcPct val="0"/>
                </a:spcAft>
                <a:defRPr/>
              </a:pPr>
              <a:t>72</a:t>
            </a:fld>
            <a:endParaRPr lang="it-IT">
              <a:cs typeface="Arial"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Title 4"/>
          <p:cNvSpPr>
            <a:spLocks noGrp="1"/>
          </p:cNvSpPr>
          <p:nvPr>
            <p:ph type="ctrTitle"/>
          </p:nvPr>
        </p:nvSpPr>
        <p:spPr/>
        <p:txBody>
          <a:bodyPr/>
          <a:lstStyle/>
          <a:p>
            <a:pPr eaLnBrk="1" hangingPunct="1"/>
            <a:r>
              <a:rPr lang="it-IT"/>
              <a:t>9. Restauro</a:t>
            </a:r>
          </a:p>
        </p:txBody>
      </p:sp>
      <p:sp>
        <p:nvSpPr>
          <p:cNvPr id="249858"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56009F1D-C266-40E4-9629-0603D23787CD}" type="slidenum">
              <a:rPr lang="fr-BE">
                <a:cs typeface="Arial" charset="0"/>
              </a:rPr>
              <a:pPr fontAlgn="base">
                <a:spcBef>
                  <a:spcPct val="0"/>
                </a:spcBef>
                <a:spcAft>
                  <a:spcPct val="0"/>
                </a:spcAft>
                <a:defRPr/>
              </a:pPr>
              <a:t>73</a:t>
            </a:fld>
            <a:endParaRPr lang="it-IT">
              <a:cs typeface="Arial"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Content Placeholder 2"/>
          <p:cNvSpPr txBox="1">
            <a:spLocks/>
          </p:cNvSpPr>
          <p:nvPr/>
        </p:nvSpPr>
        <p:spPr bwMode="auto">
          <a:xfrm>
            <a:off x="354013" y="4005263"/>
            <a:ext cx="8407400" cy="1944687"/>
          </a:xfrm>
          <a:prstGeom prst="rect">
            <a:avLst/>
          </a:prstGeom>
          <a:noFill/>
          <a:ln w="9525">
            <a:noFill/>
            <a:miter lim="800000"/>
            <a:headEnd/>
            <a:tailEnd/>
          </a:ln>
        </p:spPr>
        <p:txBody>
          <a:bodyPr/>
          <a:lstStyle/>
          <a:p>
            <a:pPr>
              <a:spcBef>
                <a:spcPct val="20000"/>
              </a:spcBef>
              <a:buFont typeface="Arial" charset="0"/>
              <a:buNone/>
            </a:pPr>
            <a:r>
              <a:rPr lang="it-IT" sz="2000">
                <a:latin typeface="Calibri" pitchFamily="34" charset="0"/>
              </a:rPr>
              <a:t>A sinistra: </a:t>
            </a:r>
            <a:r>
              <a:rPr lang="en-US" sz="2000">
                <a:latin typeface="Calibri" pitchFamily="34" charset="0"/>
              </a:rPr>
              <a:t>	</a:t>
            </a:r>
            <a:r>
              <a:rPr lang="it-IT" sz="2000">
                <a:latin typeface="Calibri" pitchFamily="34" charset="0"/>
              </a:rPr>
              <a:t>Padiglione d'ingresso in acciaio</a:t>
            </a:r>
            <a:r>
              <a:rPr lang="it-IT" sz="3200">
                <a:latin typeface="Calibri" pitchFamily="34" charset="0"/>
              </a:rPr>
              <a:t> </a:t>
            </a:r>
            <a:r>
              <a:rPr lang="it-IT" sz="2000">
                <a:latin typeface="Calibri" pitchFamily="34" charset="0"/>
              </a:rPr>
              <a:t>inossidabile</a:t>
            </a:r>
            <a:r>
              <a:rPr lang="it-IT" sz="3200">
                <a:latin typeface="Calibri" pitchFamily="34" charset="0"/>
              </a:rPr>
              <a:t> </a:t>
            </a:r>
            <a:r>
              <a:rPr lang="it-IT" sz="2000">
                <a:latin typeface="Calibri" pitchFamily="34" charset="0"/>
              </a:rPr>
              <a:t>della cripta della 		chiesa di St Martin-in-the-Field, Londra</a:t>
            </a:r>
          </a:p>
          <a:p>
            <a:pPr>
              <a:spcBef>
                <a:spcPct val="20000"/>
              </a:spcBef>
              <a:buFont typeface="Arial" charset="0"/>
              <a:buNone/>
            </a:pPr>
            <a:r>
              <a:rPr lang="it-IT" sz="2000">
                <a:latin typeface="Calibri" pitchFamily="34" charset="0"/>
              </a:rPr>
              <a:t>A destra: </a:t>
            </a:r>
            <a:r>
              <a:rPr lang="en-US" sz="2000">
                <a:latin typeface="Calibri" pitchFamily="34" charset="0"/>
              </a:rPr>
              <a:t>	</a:t>
            </a:r>
            <a:r>
              <a:rPr lang="it-IT" sz="2000">
                <a:latin typeface="Calibri" pitchFamily="34" charset="0"/>
              </a:rPr>
              <a:t>Piramide in vetro e acciaio inossidabile, Louvre, Parigi</a:t>
            </a:r>
          </a:p>
        </p:txBody>
      </p:sp>
      <p:grpSp>
        <p:nvGrpSpPr>
          <p:cNvPr id="250882" name="Group 3"/>
          <p:cNvGrpSpPr>
            <a:grpSpLocks/>
          </p:cNvGrpSpPr>
          <p:nvPr/>
        </p:nvGrpSpPr>
        <p:grpSpPr bwMode="auto">
          <a:xfrm>
            <a:off x="382588" y="523875"/>
            <a:ext cx="8378825" cy="3348038"/>
            <a:chOff x="498927" y="524312"/>
            <a:chExt cx="8380043" cy="3348000"/>
          </a:xfrm>
        </p:grpSpPr>
        <p:pic>
          <p:nvPicPr>
            <p:cNvPr id="25088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927" y="524312"/>
              <a:ext cx="4037761" cy="3348000"/>
            </a:xfrm>
            <a:prstGeom prst="rect">
              <a:avLst/>
            </a:prstGeom>
            <a:noFill/>
            <a:ln w="9525">
              <a:solidFill>
                <a:schemeClr val="tx1"/>
              </a:solidFill>
              <a:miter lim="800000"/>
              <a:headEnd/>
              <a:tailEnd/>
            </a:ln>
          </p:spPr>
        </p:pic>
        <p:pic>
          <p:nvPicPr>
            <p:cNvPr id="25088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37184" y="524312"/>
              <a:ext cx="4341786" cy="3348000"/>
            </a:xfrm>
            <a:prstGeom prst="rect">
              <a:avLst/>
            </a:prstGeom>
            <a:noFill/>
            <a:ln w="9525">
              <a:solidFill>
                <a:schemeClr val="tx1"/>
              </a:solidFill>
              <a:miter lim="800000"/>
              <a:headEnd/>
              <a:tailEnd/>
            </a:ln>
          </p:spPr>
        </p:pic>
      </p:grpSp>
      <p:sp>
        <p:nvSpPr>
          <p:cNvPr id="250883" name="Slide Number Placeholder 2"/>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4AC37DA-8254-4F38-B798-939570533509}" type="slidenum">
              <a:rPr lang="fr-BE">
                <a:cs typeface="Arial" charset="0"/>
              </a:rPr>
              <a:pPr fontAlgn="base">
                <a:spcBef>
                  <a:spcPct val="0"/>
                </a:spcBef>
                <a:spcAft>
                  <a:spcPct val="0"/>
                </a:spcAft>
                <a:defRPr/>
              </a:pPr>
              <a:t>74</a:t>
            </a:fld>
            <a:endParaRPr lang="it-IT">
              <a:cs typeface="Arial"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Content Placeholder 2"/>
          <p:cNvSpPr txBox="1">
            <a:spLocks/>
          </p:cNvSpPr>
          <p:nvPr/>
        </p:nvSpPr>
        <p:spPr bwMode="auto">
          <a:xfrm>
            <a:off x="457200" y="4581525"/>
            <a:ext cx="8229600" cy="2276475"/>
          </a:xfrm>
          <a:prstGeom prst="rect">
            <a:avLst/>
          </a:prstGeom>
          <a:noFill/>
          <a:ln w="9525">
            <a:noFill/>
            <a:miter lim="800000"/>
            <a:headEnd/>
            <a:tailEnd/>
          </a:ln>
        </p:spPr>
        <p:txBody>
          <a:bodyPr/>
          <a:lstStyle/>
          <a:p>
            <a:pPr>
              <a:spcBef>
                <a:spcPct val="20000"/>
              </a:spcBef>
              <a:buFont typeface="Arial" charset="0"/>
              <a:buNone/>
            </a:pPr>
            <a:endParaRPr lang="it-IT" sz="1400">
              <a:solidFill>
                <a:srgbClr val="0070C0"/>
              </a:solidFill>
              <a:latin typeface="Calibri" pitchFamily="34" charset="0"/>
            </a:endParaRPr>
          </a:p>
        </p:txBody>
      </p:sp>
      <p:sp>
        <p:nvSpPr>
          <p:cNvPr id="251906" name="Title 2"/>
          <p:cNvSpPr>
            <a:spLocks noGrp="1"/>
          </p:cNvSpPr>
          <p:nvPr>
            <p:ph type="title"/>
          </p:nvPr>
        </p:nvSpPr>
        <p:spPr>
          <a:xfrm>
            <a:off x="1692275" y="4616450"/>
            <a:ext cx="5759450" cy="566738"/>
          </a:xfrm>
        </p:spPr>
        <p:txBody>
          <a:bodyPr/>
          <a:lstStyle/>
          <a:p>
            <a:pPr eaLnBrk="1" hangingPunct="1"/>
            <a:r>
              <a:rPr lang="it-IT"/>
              <a:t>Arena di Verona, Italia</a:t>
            </a:r>
          </a:p>
        </p:txBody>
      </p:sp>
      <p:sp>
        <p:nvSpPr>
          <p:cNvPr id="251907" name="Text Placeholder 4"/>
          <p:cNvSpPr>
            <a:spLocks noGrp="1"/>
          </p:cNvSpPr>
          <p:nvPr>
            <p:ph type="body" sz="half" idx="2"/>
          </p:nvPr>
        </p:nvSpPr>
        <p:spPr>
          <a:xfrm>
            <a:off x="1692275" y="5157788"/>
            <a:ext cx="5759450" cy="804862"/>
          </a:xfrm>
        </p:spPr>
        <p:txBody>
          <a:bodyPr/>
          <a:lstStyle/>
          <a:p>
            <a:pPr algn="just" eaLnBrk="1" hangingPunct="1">
              <a:lnSpc>
                <a:spcPct val="80000"/>
              </a:lnSpc>
            </a:pPr>
            <a:r>
              <a:rPr lang="it-IT" sz="1200"/>
              <a:t>Il grande monumento romano risale alla prima metà del 1</a:t>
            </a:r>
            <a:r>
              <a:rPr lang="it-IT" sz="1200" baseline="30000"/>
              <a:t>o</a:t>
            </a:r>
            <a:r>
              <a:rPr lang="it-IT" sz="1200"/>
              <a:t> secolo d.C ed è conosciuto come il teatro dell'opera all'aperto più importante del mondo.  I recenti lavori di restauro hanno interessato la costruzione della nuova copertura della fossa centrale, riservata all'orchestra, il locale sotterraneo e i tunnel di scolo sotterranei. La nuova soletta di copertura è compendiata nella propria funzione strutturale da un sistema inferiore di puntoni e tiranti di post-tensione che limita le sollecitazioni e le deformazioni indotte dai carichi agenti. Il sistema di post-tensione a barre d’acciaio inossidabile è garanzia di sicurezza strutturale, qualità e  durata nel tempo.</a:t>
            </a:r>
          </a:p>
        </p:txBody>
      </p:sp>
      <p:sp>
        <p:nvSpPr>
          <p:cNvPr id="251908"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B0A11AA7-7311-4282-BFAF-5BC78FF9A4CC}" type="slidenum">
              <a:rPr lang="fr-BE">
                <a:cs typeface="Arial" charset="0"/>
              </a:rPr>
              <a:pPr fontAlgn="base">
                <a:spcBef>
                  <a:spcPct val="0"/>
                </a:spcBef>
                <a:spcAft>
                  <a:spcPct val="0"/>
                </a:spcAft>
                <a:defRPr/>
              </a:pPr>
              <a:t>75</a:t>
            </a:fld>
            <a:endParaRPr lang="it-IT">
              <a:cs typeface="Arial" charset="0"/>
            </a:endParaRPr>
          </a:p>
        </p:txBody>
      </p:sp>
      <p:grpSp>
        <p:nvGrpSpPr>
          <p:cNvPr id="251909" name="Group 1"/>
          <p:cNvGrpSpPr>
            <a:grpSpLocks/>
          </p:cNvGrpSpPr>
          <p:nvPr/>
        </p:nvGrpSpPr>
        <p:grpSpPr bwMode="auto">
          <a:xfrm>
            <a:off x="1692275" y="242888"/>
            <a:ext cx="5759450" cy="4338637"/>
            <a:chOff x="1691640" y="332656"/>
            <a:chExt cx="5760680" cy="4337616"/>
          </a:xfrm>
        </p:grpSpPr>
        <p:pic>
          <p:nvPicPr>
            <p:cNvPr id="251910" name="Picture 4" descr="D:\Mes docs\ISSF_Closed_projects\ISSF_pptes_Hors_Corrosion\photos\CentroInox\Fig. 2 - Verona - The heads of the tie rod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92920" y="332656"/>
              <a:ext cx="2880000" cy="2160000"/>
            </a:xfrm>
            <a:prstGeom prst="rect">
              <a:avLst/>
            </a:prstGeom>
            <a:noFill/>
            <a:ln w="9525">
              <a:solidFill>
                <a:schemeClr val="tx1"/>
              </a:solidFill>
              <a:miter lim="800000"/>
              <a:headEnd/>
              <a:tailEnd/>
            </a:ln>
          </p:spPr>
        </p:pic>
        <p:pic>
          <p:nvPicPr>
            <p:cNvPr id="251911" name="Picture 2" descr="D:\Mes docs\ISSF_Closed_projects\ISSF_pptes_Hors_Corrosion\photos\CentroInox\Fig. 3 - Verona - The lower part of the tie rods .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585" y="2510272"/>
              <a:ext cx="2879735" cy="2160000"/>
            </a:xfrm>
            <a:prstGeom prst="rect">
              <a:avLst/>
            </a:prstGeom>
            <a:noFill/>
            <a:ln w="9525">
              <a:solidFill>
                <a:schemeClr val="tx1"/>
              </a:solidFill>
              <a:miter lim="800000"/>
              <a:headEnd/>
              <a:tailEnd/>
            </a:ln>
          </p:spPr>
        </p:pic>
        <p:pic>
          <p:nvPicPr>
            <p:cNvPr id="251912" name="Picture 3" descr="D:\Mes docs\ISSF_Closed_projects\ISSF_pptes_Hors_Corrosion\photos\CentroInox\Fig. 1 - Verona - The upper part of the tie rod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1640" y="2510272"/>
              <a:ext cx="2880000" cy="2160000"/>
            </a:xfrm>
            <a:prstGeom prst="rect">
              <a:avLst/>
            </a:prstGeom>
            <a:noFill/>
            <a:ln w="9525">
              <a:solidFill>
                <a:schemeClr val="tx1"/>
              </a:solidFill>
              <a:miter lim="800000"/>
              <a:headEnd/>
              <a:tailEnd/>
            </a:ln>
          </p:spPr>
        </p:pic>
        <p:pic>
          <p:nvPicPr>
            <p:cNvPr id="251913" name="Picture 5" descr="D:\Mes docs\ISSF_Closed_projects\ISSF_pptes_Hors_Corrosion\photos\CentroInox\Fig. 3 - Pirelli -The anchoring of the heads of the cables (nose).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571640" y="332656"/>
              <a:ext cx="2880522" cy="2160000"/>
            </a:xfrm>
            <a:prstGeom prst="rect">
              <a:avLst/>
            </a:prstGeom>
            <a:noFill/>
            <a:ln w="9525">
              <a:solidFill>
                <a:schemeClr val="tx1"/>
              </a:solidFill>
              <a:miter lim="800000"/>
              <a:headEnd/>
              <a:tailEnd/>
            </a:ln>
          </p:spPr>
        </p:pic>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1"/>
          <p:cNvSpPr>
            <a:spLocks noGrp="1"/>
          </p:cNvSpPr>
          <p:nvPr>
            <p:ph type="title"/>
          </p:nvPr>
        </p:nvSpPr>
        <p:spPr/>
        <p:txBody>
          <a:bodyPr/>
          <a:lstStyle/>
          <a:p>
            <a:pPr eaLnBrk="1" hangingPunct="1"/>
            <a:r>
              <a:rPr lang="it-IT"/>
              <a:t>Teatro romano, Frejus, Francia</a:t>
            </a:r>
          </a:p>
        </p:txBody>
      </p:sp>
      <p:sp>
        <p:nvSpPr>
          <p:cNvPr id="253954" name="Picture Placeholder 2"/>
          <p:cNvSpPr>
            <a:spLocks noGrp="1"/>
          </p:cNvSpPr>
          <p:nvPr>
            <p:ph type="pic" idx="1"/>
          </p:nvPr>
        </p:nvSpPr>
        <p:spPr/>
      </p:sp>
      <p:sp>
        <p:nvSpPr>
          <p:cNvPr id="253955" name="Text Placeholder 3"/>
          <p:cNvSpPr>
            <a:spLocks noGrp="1"/>
          </p:cNvSpPr>
          <p:nvPr>
            <p:ph type="body" sz="half" idx="2"/>
          </p:nvPr>
        </p:nvSpPr>
        <p:spPr>
          <a:xfrm>
            <a:off x="1792288" y="5367338"/>
            <a:ext cx="4183062" cy="1157287"/>
          </a:xfrm>
        </p:spPr>
        <p:txBody>
          <a:bodyPr/>
          <a:lstStyle/>
          <a:p>
            <a:pPr algn="just" eaLnBrk="1" hangingPunct="1"/>
            <a:r>
              <a:rPr lang="it-IT"/>
              <a:t>Restauro del teatro romano all'aperto con tek e acciaio inossidabile EN 1.4571 con spessore 3 mm perforato</a:t>
            </a:r>
          </a:p>
        </p:txBody>
      </p:sp>
      <p:sp>
        <p:nvSpPr>
          <p:cNvPr id="253956"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E8A3CB5-BEA1-42A4-838F-43325EBA17AD}" type="slidenum">
              <a:rPr lang="fr-BE">
                <a:cs typeface="Arial" charset="0"/>
              </a:rPr>
              <a:pPr fontAlgn="base">
                <a:spcBef>
                  <a:spcPct val="0"/>
                </a:spcBef>
                <a:spcAft>
                  <a:spcPct val="0"/>
                </a:spcAft>
                <a:defRPr/>
              </a:pPr>
              <a:t>76</a:t>
            </a:fld>
            <a:endParaRPr lang="it-IT">
              <a:cs typeface="Arial" charset="0"/>
            </a:endParaRPr>
          </a:p>
        </p:txBody>
      </p:sp>
      <p:sp>
        <p:nvSpPr>
          <p:cNvPr id="253957" name="AutoShape 2" descr="http://www.ville-frejus.fr/images/pages/upload/lavillesequipe/aa_theatre_romain_new_700.jpg"/>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25395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38250" y="404813"/>
            <a:ext cx="6667500" cy="4438650"/>
          </a:xfrm>
          <a:prstGeom prst="rect">
            <a:avLst/>
          </a:prstGeom>
          <a:noFill/>
          <a:ln w="9525">
            <a:solidFill>
              <a:schemeClr val="tx1"/>
            </a:solidFill>
            <a:miter lim="800000"/>
            <a:headEnd/>
            <a:tailEnd/>
          </a:ln>
        </p:spPr>
      </p:pic>
      <p:pic>
        <p:nvPicPr>
          <p:cNvPr id="25395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5350" y="4040188"/>
            <a:ext cx="2881313" cy="2806700"/>
          </a:xfrm>
          <a:prstGeom prst="rect">
            <a:avLst/>
          </a:prstGeom>
          <a:noFill/>
          <a:ln w="9525">
            <a:solidFill>
              <a:schemeClr val="tx1"/>
            </a:solidFill>
            <a:miter lim="800000"/>
            <a:headEnd/>
            <a:tailEnd/>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1"/>
          <p:cNvSpPr>
            <a:spLocks noGrp="1"/>
          </p:cNvSpPr>
          <p:nvPr>
            <p:ph type="title"/>
          </p:nvPr>
        </p:nvSpPr>
        <p:spPr/>
        <p:txBody>
          <a:bodyPr/>
          <a:lstStyle/>
          <a:p>
            <a:pPr eaLnBrk="1" hangingPunct="1"/>
            <a:r>
              <a:rPr lang="it-IT"/>
              <a:t>Riferimenti restauro</a:t>
            </a:r>
          </a:p>
        </p:txBody>
      </p:sp>
      <p:sp>
        <p:nvSpPr>
          <p:cNvPr id="254978" name="Content Placeholder 2"/>
          <p:cNvSpPr>
            <a:spLocks noGrp="1"/>
          </p:cNvSpPr>
          <p:nvPr>
            <p:ph idx="1"/>
          </p:nvPr>
        </p:nvSpPr>
        <p:spPr/>
        <p:txBody>
          <a:bodyPr/>
          <a:lstStyle/>
          <a:p>
            <a:pPr marL="514350" indent="-514350">
              <a:buFont typeface="+mj-lt"/>
              <a:buAutoNum type="arabicPeriod"/>
            </a:pPr>
            <a:r>
              <a:rPr lang="fr-FR" sz="2400" dirty="0">
                <a:hlinkClick r:id="rId3"/>
              </a:rPr>
              <a:t>https://www.worldstainless.org/Files/issf/non-image-files/PDF/Euro_Inox/New_meets_Old_IT.pdf</a:t>
            </a:r>
            <a:endParaRPr lang="fr-FR" sz="2400" dirty="0"/>
          </a:p>
        </p:txBody>
      </p:sp>
      <p:sp>
        <p:nvSpPr>
          <p:cNvPr id="254979"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968BA429-F6BB-4B9E-BA45-5FEE9351C2E5}" type="slidenum">
              <a:rPr lang="fr-BE">
                <a:cs typeface="Arial" charset="0"/>
              </a:rPr>
              <a:pPr fontAlgn="base">
                <a:spcBef>
                  <a:spcPct val="0"/>
                </a:spcBef>
                <a:spcAft>
                  <a:spcPct val="0"/>
                </a:spcAft>
                <a:defRPr/>
              </a:pPr>
              <a:t>77</a:t>
            </a:fld>
            <a:endParaRPr lang="it-IT">
              <a:cs typeface="Arial"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2"/>
          <p:cNvSpPr>
            <a:spLocks noGrp="1"/>
          </p:cNvSpPr>
          <p:nvPr>
            <p:ph type="ctrTitle"/>
          </p:nvPr>
        </p:nvSpPr>
        <p:spPr/>
        <p:txBody>
          <a:bodyPr/>
          <a:lstStyle/>
          <a:p>
            <a:pPr eaLnBrk="1" hangingPunct="1"/>
            <a:r>
              <a:rPr lang="it-IT"/>
              <a:t>10. Stadi</a:t>
            </a:r>
          </a:p>
        </p:txBody>
      </p:sp>
      <p:sp>
        <p:nvSpPr>
          <p:cNvPr id="257026"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404E6B9-D194-489B-96AF-D20C64D683ED}" type="slidenum">
              <a:rPr lang="fr-BE">
                <a:cs typeface="Arial" charset="0"/>
              </a:rPr>
              <a:pPr fontAlgn="base">
                <a:spcBef>
                  <a:spcPct val="0"/>
                </a:spcBef>
                <a:spcAft>
                  <a:spcPct val="0"/>
                </a:spcAft>
                <a:defRPr/>
              </a:pPr>
              <a:t>78</a:t>
            </a:fld>
            <a:endParaRPr lang="it-IT">
              <a:cs typeface="Arial"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AutoShape 2" descr="http://www.turnstilesupplier.com/photo/pl1001148-304_stainless_steel_swing_tubular_barrier_pedestrain_electric_gate_turnstile.jpg"/>
          <p:cNvSpPr>
            <a:spLocks noChangeAspect="1" noChangeArrowheads="1"/>
          </p:cNvSpPr>
          <p:nvPr/>
        </p:nvSpPr>
        <p:spPr bwMode="auto">
          <a:xfrm>
            <a:off x="155575" y="-2308225"/>
            <a:ext cx="5781675" cy="4810125"/>
          </a:xfrm>
          <a:prstGeom prst="rect">
            <a:avLst/>
          </a:prstGeom>
          <a:noFill/>
          <a:ln w="9525">
            <a:noFill/>
            <a:miter lim="800000"/>
            <a:headEnd/>
            <a:tailEnd/>
          </a:ln>
        </p:spPr>
        <p:txBody>
          <a:bodyPr/>
          <a:lstStyle/>
          <a:p>
            <a:endParaRPr lang="it-IT">
              <a:latin typeface="Calibri" pitchFamily="34" charset="0"/>
            </a:endParaRPr>
          </a:p>
        </p:txBody>
      </p:sp>
      <p:sp>
        <p:nvSpPr>
          <p:cNvPr id="258050" name="AutoShape 5" descr="Stadio di Wembley"/>
          <p:cNvSpPr>
            <a:spLocks noChangeAspect="1" noChangeArrowheads="1"/>
          </p:cNvSpPr>
          <p:nvPr/>
        </p:nvSpPr>
        <p:spPr bwMode="auto">
          <a:xfrm>
            <a:off x="155575" y="-2027238"/>
            <a:ext cx="5734050" cy="4229101"/>
          </a:xfrm>
          <a:prstGeom prst="rect">
            <a:avLst/>
          </a:prstGeom>
          <a:noFill/>
          <a:ln w="9525">
            <a:noFill/>
            <a:miter lim="800000"/>
            <a:headEnd/>
            <a:tailEnd/>
          </a:ln>
        </p:spPr>
        <p:txBody>
          <a:bodyPr/>
          <a:lstStyle/>
          <a:p>
            <a:endParaRPr lang="it-IT">
              <a:latin typeface="Calibri" pitchFamily="34" charset="0"/>
            </a:endParaRPr>
          </a:p>
        </p:txBody>
      </p:sp>
      <p:sp>
        <p:nvSpPr>
          <p:cNvPr id="8" name="Content Placeholder 2"/>
          <p:cNvSpPr txBox="1">
            <a:spLocks/>
          </p:cNvSpPr>
          <p:nvPr/>
        </p:nvSpPr>
        <p:spPr>
          <a:xfrm rot="16200000">
            <a:off x="-2762250" y="2762250"/>
            <a:ext cx="6664325" cy="1139825"/>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fontAlgn="auto">
              <a:spcAft>
                <a:spcPts val="0"/>
              </a:spcAft>
              <a:buFont typeface="Arial" pitchFamily="34" charset="0"/>
              <a:buNone/>
              <a:defRPr/>
            </a:pPr>
            <a:r>
              <a:rPr lang="it-IT" sz="1600" dirty="0"/>
              <a:t>In senso orario, dall'alto a sinistra:  </a:t>
            </a:r>
            <a:r>
              <a:rPr lang="it-IT" sz="1600" baseline="50000" dirty="0"/>
              <a:t>1-3</a:t>
            </a:r>
          </a:p>
          <a:p>
            <a:pPr marL="0" indent="0" algn="just" fontAlgn="auto">
              <a:spcAft>
                <a:spcPts val="0"/>
              </a:spcAft>
              <a:buFont typeface="Arial" pitchFamily="34" charset="0"/>
              <a:buNone/>
              <a:defRPr/>
            </a:pPr>
            <a:r>
              <a:rPr lang="it-IT" sz="1600" i="1" dirty="0"/>
              <a:t>1.Corrimano scala dell'ingresso VIP, Wembley, Regno Unito;  2. Tornello; </a:t>
            </a:r>
          </a:p>
          <a:p>
            <a:pPr marL="0" indent="0" algn="just" fontAlgn="auto">
              <a:spcBef>
                <a:spcPts val="0"/>
              </a:spcBef>
              <a:spcAft>
                <a:spcPts val="0"/>
              </a:spcAft>
              <a:buFont typeface="Arial" pitchFamily="34" charset="0"/>
              <a:buNone/>
              <a:defRPr/>
            </a:pPr>
            <a:r>
              <a:rPr lang="it-IT" sz="1600" i="1" dirty="0"/>
              <a:t>3. Armadietti degli spogliatoi;  4. </a:t>
            </a:r>
            <a:r>
              <a:rPr lang="it-IT" sz="1600" dirty="0"/>
              <a:t>Tettoia e corrimano in acciaio inossidabile</a:t>
            </a:r>
            <a:r>
              <a:rPr lang="it-IT" dirty="0"/>
              <a:t> </a:t>
            </a:r>
            <a:r>
              <a:rPr lang="it-IT" sz="1600" dirty="0"/>
              <a:t>sul ponte pedonale di Bourke Street dello stadio Melbourne’s Colonial, Australia</a:t>
            </a:r>
          </a:p>
        </p:txBody>
      </p:sp>
      <p:grpSp>
        <p:nvGrpSpPr>
          <p:cNvPr id="258052" name="Group 2"/>
          <p:cNvGrpSpPr>
            <a:grpSpLocks/>
          </p:cNvGrpSpPr>
          <p:nvPr/>
        </p:nvGrpSpPr>
        <p:grpSpPr bwMode="auto">
          <a:xfrm>
            <a:off x="1295400" y="908050"/>
            <a:ext cx="7499350" cy="5689600"/>
            <a:chOff x="971600" y="349636"/>
            <a:chExt cx="7739887" cy="6174608"/>
          </a:xfrm>
        </p:grpSpPr>
        <p:grpSp>
          <p:nvGrpSpPr>
            <p:cNvPr id="258054" name="Group 1"/>
            <p:cNvGrpSpPr>
              <a:grpSpLocks/>
            </p:cNvGrpSpPr>
            <p:nvPr/>
          </p:nvGrpSpPr>
          <p:grpSpPr bwMode="auto">
            <a:xfrm>
              <a:off x="971600" y="349636"/>
              <a:ext cx="7739887" cy="3456000"/>
              <a:chOff x="971600" y="349636"/>
              <a:chExt cx="7739887" cy="3456000"/>
            </a:xfrm>
          </p:grpSpPr>
          <p:pic>
            <p:nvPicPr>
              <p:cNvPr id="25805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77528" y="349636"/>
                <a:ext cx="3033959" cy="3456000"/>
              </a:xfrm>
              <a:prstGeom prst="rect">
                <a:avLst/>
              </a:prstGeom>
              <a:noFill/>
              <a:ln w="9525">
                <a:solidFill>
                  <a:schemeClr val="tx1"/>
                </a:solidFill>
                <a:miter lim="800000"/>
                <a:headEnd/>
                <a:tailEnd/>
              </a:ln>
            </p:spPr>
          </p:pic>
          <p:pic>
            <p:nvPicPr>
              <p:cNvPr id="25805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600" y="349636"/>
                <a:ext cx="4685841" cy="3456000"/>
              </a:xfrm>
              <a:prstGeom prst="rect">
                <a:avLst/>
              </a:prstGeom>
              <a:noFill/>
              <a:ln w="9525">
                <a:solidFill>
                  <a:schemeClr val="tx1"/>
                </a:solidFill>
                <a:miter lim="800000"/>
                <a:headEnd/>
                <a:tailEnd/>
              </a:ln>
            </p:spPr>
          </p:pic>
        </p:grpSp>
        <p:pic>
          <p:nvPicPr>
            <p:cNvPr id="2580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46215" y="3824244"/>
              <a:ext cx="3665272" cy="2700000"/>
            </a:xfrm>
            <a:prstGeom prst="rect">
              <a:avLst/>
            </a:prstGeom>
            <a:noFill/>
            <a:ln w="9525">
              <a:solidFill>
                <a:schemeClr val="tx1"/>
              </a:solidFill>
              <a:miter lim="800000"/>
              <a:headEnd/>
              <a:tailEnd/>
            </a:ln>
          </p:spPr>
        </p:pic>
        <p:pic>
          <p:nvPicPr>
            <p:cNvPr id="258056" name="Picture 8"/>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71600" y="3824244"/>
              <a:ext cx="4115853" cy="2700000"/>
            </a:xfrm>
            <a:prstGeom prst="rect">
              <a:avLst/>
            </a:prstGeom>
            <a:noFill/>
            <a:ln w="9525">
              <a:solidFill>
                <a:schemeClr val="tx1"/>
              </a:solidFill>
              <a:miter lim="800000"/>
              <a:headEnd/>
              <a:tailEnd/>
            </a:ln>
          </p:spPr>
        </p:pic>
      </p:grpSp>
      <p:sp>
        <p:nvSpPr>
          <p:cNvPr id="258053" name="Slide Number Placeholder 6"/>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43403AC-CB15-4116-BB16-7666F601B1B1}" type="slidenum">
              <a:rPr lang="fr-BE">
                <a:cs typeface="Arial" charset="0"/>
              </a:rPr>
              <a:pPr fontAlgn="base">
                <a:spcBef>
                  <a:spcPct val="0"/>
                </a:spcBef>
                <a:spcAft>
                  <a:spcPct val="0"/>
                </a:spcAft>
                <a:defRPr/>
              </a:pPr>
              <a:t>79</a:t>
            </a:fld>
            <a:endParaRPr lang="it-IT">
              <a:cs typeface="Arial"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081588"/>
            <a:ext cx="6516688" cy="566737"/>
          </a:xfrm>
        </p:spPr>
        <p:txBody>
          <a:bodyPr rtlCol="0">
            <a:normAutofit fontScale="90000"/>
          </a:bodyPr>
          <a:lstStyle/>
          <a:p>
            <a:pPr eaLnBrk="1" fontAlgn="auto" hangingPunct="1">
              <a:spcAft>
                <a:spcPts val="0"/>
              </a:spcAft>
              <a:defRPr/>
            </a:pPr>
            <a:r>
              <a:rPr lang="it-IT"/>
              <a:t>Kauffman Center for the Performing Arts, Kansas City, ISA (2011)</a:t>
            </a:r>
            <a:br/>
            <a:r>
              <a:rPr lang="it-IT"/>
              <a:t>Architetto: Moshe Safdie; Studio di ingegneria: Arup</a:t>
            </a:r>
            <a:r>
              <a:rPr lang="it-IT" baseline="50000" dirty="0"/>
              <a:t>10</a:t>
            </a:r>
          </a:p>
        </p:txBody>
      </p:sp>
      <p:sp>
        <p:nvSpPr>
          <p:cNvPr id="148482" name="Text Placeholder 6"/>
          <p:cNvSpPr>
            <a:spLocks noGrp="1"/>
          </p:cNvSpPr>
          <p:nvPr>
            <p:ph type="body" sz="half" idx="2"/>
          </p:nvPr>
        </p:nvSpPr>
        <p:spPr>
          <a:xfrm>
            <a:off x="1295400" y="5648325"/>
            <a:ext cx="6516688" cy="1165225"/>
          </a:xfrm>
        </p:spPr>
        <p:txBody>
          <a:bodyPr/>
          <a:lstStyle/>
          <a:p>
            <a:pPr algn="just" eaLnBrk="1" hangingPunct="1">
              <a:lnSpc>
                <a:spcPct val="90000"/>
              </a:lnSpc>
            </a:pPr>
            <a:r>
              <a:rPr lang="it-IT" sz="1200"/>
              <a:t>L'elevazione settentrionale dell'edificio, rivolta verso il centro di Kansas City, è costituta da una serie di pareti a volta rivestite con acciaio inossidabile che si innalzano dal suolo come un'onda. Dalla vetta, un tetto incurvato a specchio si estende in direzione del quartiere Crossroad, con i suoi edifici bassi, fino a sud per confluire in una parete vetrata alta 65 piedi e larga 330 piedi, che offre viste panoramiche dalla Brandmeyer Great Hall del Kauffman Center di Kansas City. La straordinaria facciata in vetro e il tetto sono ancorati con 27 cavi d'acciaio, come a ricordare uno strumento a corde.</a:t>
            </a:r>
          </a:p>
        </p:txBody>
      </p:sp>
      <p:sp>
        <p:nvSpPr>
          <p:cNvPr id="148483" name="AutoShape 2" descr="http://assets.inhabitat.com/wp-content/blogs.dir/1/files/2011/06/Kauffman-Center-Moshe-Safdie-7.jpg"/>
          <p:cNvSpPr>
            <a:spLocks noChangeAspect="1" noChangeArrowheads="1"/>
          </p:cNvSpPr>
          <p:nvPr/>
        </p:nvSpPr>
        <p:spPr bwMode="auto">
          <a:xfrm>
            <a:off x="155575" y="-1957388"/>
            <a:ext cx="5419725" cy="4086226"/>
          </a:xfrm>
          <a:prstGeom prst="rect">
            <a:avLst/>
          </a:prstGeom>
          <a:noFill/>
          <a:ln w="9525">
            <a:noFill/>
            <a:miter lim="800000"/>
            <a:headEnd/>
            <a:tailEnd/>
          </a:ln>
        </p:spPr>
        <p:txBody>
          <a:bodyPr/>
          <a:lstStyle/>
          <a:p>
            <a:endParaRPr lang="it-IT">
              <a:latin typeface="Calibri" pitchFamily="34" charset="0"/>
            </a:endParaRPr>
          </a:p>
        </p:txBody>
      </p:sp>
      <p:pic>
        <p:nvPicPr>
          <p:cNvPr id="148484"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58888" y="85725"/>
            <a:ext cx="6516687" cy="4922838"/>
          </a:xfrm>
          <a:prstGeom prst="rect">
            <a:avLst/>
          </a:prstGeom>
          <a:noFill/>
          <a:ln w="9525">
            <a:solidFill>
              <a:schemeClr val="tx1"/>
            </a:solidFill>
            <a:miter lim="800000"/>
            <a:headEnd/>
            <a:tailEnd/>
          </a:ln>
        </p:spPr>
      </p:pic>
      <p:sp>
        <p:nvSpPr>
          <p:cNvPr id="148485" name="AutoShape 5" descr="kauffman_1.jpg"/>
          <p:cNvSpPr>
            <a:spLocks noChangeAspect="1" noChangeArrowheads="1"/>
          </p:cNvSpPr>
          <p:nvPr/>
        </p:nvSpPr>
        <p:spPr bwMode="auto">
          <a:xfrm>
            <a:off x="155575" y="-1736725"/>
            <a:ext cx="3619500" cy="3619500"/>
          </a:xfrm>
          <a:prstGeom prst="rect">
            <a:avLst/>
          </a:prstGeom>
          <a:noFill/>
          <a:ln w="9525">
            <a:noFill/>
            <a:miter lim="800000"/>
            <a:headEnd/>
            <a:tailEnd/>
          </a:ln>
        </p:spPr>
        <p:txBody>
          <a:bodyPr/>
          <a:lstStyle/>
          <a:p>
            <a:endParaRPr lang="it-IT">
              <a:latin typeface="Calibri" pitchFamily="34" charset="0"/>
            </a:endParaRPr>
          </a:p>
        </p:txBody>
      </p:sp>
      <p:pic>
        <p:nvPicPr>
          <p:cNvPr id="148486"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7525" y="3298825"/>
            <a:ext cx="2178050" cy="1706563"/>
          </a:xfrm>
          <a:prstGeom prst="rect">
            <a:avLst/>
          </a:prstGeom>
          <a:noFill/>
          <a:ln w="9525">
            <a:solidFill>
              <a:schemeClr val="tx1"/>
            </a:solidFill>
            <a:miter lim="800000"/>
            <a:headEnd/>
            <a:tailEnd/>
          </a:ln>
        </p:spPr>
      </p:pic>
      <p:sp>
        <p:nvSpPr>
          <p:cNvPr id="148487"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6DE67C9F-6AF0-4C6D-8AF6-976916F23217}" type="slidenum">
              <a:rPr lang="fr-BE">
                <a:cs typeface="Arial" charset="0"/>
              </a:rPr>
              <a:pPr fontAlgn="base">
                <a:spcBef>
                  <a:spcPct val="0"/>
                </a:spcBef>
                <a:spcAft>
                  <a:spcPct val="0"/>
                </a:spcAft>
                <a:defRPr/>
              </a:pPr>
              <a:t>8</a:t>
            </a:fld>
            <a:endParaRPr lang="it-IT">
              <a:cs typeface="Arial"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671513" y="4581525"/>
            <a:ext cx="5486400" cy="566738"/>
          </a:xfrm>
        </p:spPr>
        <p:txBody>
          <a:bodyPr rtlCol="0">
            <a:normAutofit fontScale="90000"/>
          </a:bodyPr>
          <a:lstStyle/>
          <a:p>
            <a:pPr eaLnBrk="1" fontAlgn="auto" hangingPunct="1">
              <a:spcAft>
                <a:spcPts val="0"/>
              </a:spcAft>
              <a:defRPr/>
            </a:pPr>
            <a:r>
              <a:rPr lang="it-IT"/>
              <a:t>Yamuna Stadium, Delhi, India </a:t>
            </a:r>
            <a:r>
              <a:rPr lang="it-IT" baseline="50000" dirty="0"/>
              <a:t>4</a:t>
            </a:r>
            <a:br/>
            <a:r>
              <a:rPr lang="it-IT"/>
              <a:t>Architetti: Peddle Thorb</a:t>
            </a:r>
            <a:endParaRPr lang="it-IT" dirty="0"/>
          </a:p>
        </p:txBody>
      </p:sp>
      <p:sp>
        <p:nvSpPr>
          <p:cNvPr id="259074" name="Text Placeholder 5"/>
          <p:cNvSpPr>
            <a:spLocks noGrp="1"/>
          </p:cNvSpPr>
          <p:nvPr>
            <p:ph type="body" sz="half" idx="2"/>
          </p:nvPr>
        </p:nvSpPr>
        <p:spPr>
          <a:xfrm>
            <a:off x="671513" y="5229225"/>
            <a:ext cx="7800975" cy="804863"/>
          </a:xfrm>
        </p:spPr>
        <p:txBody>
          <a:bodyPr/>
          <a:lstStyle/>
          <a:p>
            <a:pPr algn="just" eaLnBrk="1" hangingPunct="1">
              <a:lnSpc>
                <a:spcPct val="80000"/>
              </a:lnSpc>
            </a:pPr>
            <a:r>
              <a:rPr lang="it-IT" sz="1200"/>
              <a:t>In occasioni dei Giochi del Commonwealth del 2010 a Nuova Dehli è stato costruito uno stadio multifunzionale. Con la sua facciata lucente realizzata con rete di acciaio inossidabile, lo stadio celebra lo sport come simbolo dell'interazione umana, moderna e sostenibile. Il rivestimento in acciaio inossidabile con una superficie aperta pari al 53 per cento protegge gli spettatori dall'intenso clima subtropicale e offre una protezione efficace contro i raggi solari.</a:t>
            </a:r>
          </a:p>
        </p:txBody>
      </p:sp>
      <p:sp>
        <p:nvSpPr>
          <p:cNvPr id="259075" name="Espace réservé du numéro de diapositive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8A15D733-261F-4C00-BDA7-8D185D0FDE14}" type="slidenum">
              <a:rPr lang="fr-BE">
                <a:cs typeface="Arial" charset="0"/>
              </a:rPr>
              <a:pPr fontAlgn="base">
                <a:spcBef>
                  <a:spcPct val="0"/>
                </a:spcBef>
                <a:spcAft>
                  <a:spcPct val="0"/>
                </a:spcAft>
                <a:defRPr/>
              </a:pPr>
              <a:t>80</a:t>
            </a:fld>
            <a:endParaRPr lang="it-IT">
              <a:cs typeface="Arial" charset="0"/>
            </a:endParaRPr>
          </a:p>
        </p:txBody>
      </p:sp>
      <p:pic>
        <p:nvPicPr>
          <p:cNvPr id="259076" name="Picture 2" descr="http://www.architectsjournal.co.uk/pictures/636xAny/9/9/6/1293996_GKD_Stadien_0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4213" y="549275"/>
            <a:ext cx="7800975" cy="3887788"/>
          </a:xfrm>
          <a:prstGeom prst="rect">
            <a:avLst/>
          </a:prstGeom>
          <a:noFill/>
          <a:ln w="9525">
            <a:solidFill>
              <a:schemeClr val="tx1"/>
            </a:solid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8538" y="5445125"/>
            <a:ext cx="7146925" cy="566738"/>
          </a:xfrm>
        </p:spPr>
        <p:txBody>
          <a:bodyPr rtlCol="0">
            <a:normAutofit fontScale="90000"/>
          </a:bodyPr>
          <a:lstStyle/>
          <a:p>
            <a:pPr eaLnBrk="1" fontAlgn="auto" hangingPunct="1">
              <a:spcAft>
                <a:spcPts val="0"/>
              </a:spcAft>
              <a:defRPr/>
            </a:pPr>
            <a:r>
              <a:rPr lang="it-IT"/>
              <a:t>Castelão Stadium, Fortaleza, Brasile</a:t>
            </a:r>
            <a:r>
              <a:rPr lang="it-IT" baseline="50000" dirty="0"/>
              <a:t>5,6</a:t>
            </a:r>
            <a:br/>
            <a:r>
              <a:rPr lang="it-IT"/>
              <a:t>Architetto: Vigliecca &amp; Associados</a:t>
            </a:r>
            <a:endParaRPr lang="it-IT" dirty="0"/>
          </a:p>
        </p:txBody>
      </p:sp>
      <p:sp>
        <p:nvSpPr>
          <p:cNvPr id="260098" name="Text Placeholder 4"/>
          <p:cNvSpPr>
            <a:spLocks noGrp="1"/>
          </p:cNvSpPr>
          <p:nvPr>
            <p:ph type="body" sz="half" idx="2"/>
          </p:nvPr>
        </p:nvSpPr>
        <p:spPr>
          <a:xfrm>
            <a:off x="987425" y="5949950"/>
            <a:ext cx="7185025" cy="804863"/>
          </a:xfrm>
        </p:spPr>
        <p:txBody>
          <a:bodyPr/>
          <a:lstStyle/>
          <a:p>
            <a:pPr algn="just" eaLnBrk="1" hangingPunct="1">
              <a:lnSpc>
                <a:spcPct val="90000"/>
              </a:lnSpc>
            </a:pPr>
            <a:r>
              <a:rPr lang="it-IT" sz="1000"/>
              <a:t>La facciata è stata completamente realizzata con lamiere stirate di acciaio inossidabile. Oltre che per il telaio esterno, l'acciaio inossidabile è stato utilizzato per cancellate, corrimano per le zone VIP, gabinetti e serrature dello stadio. "Ci occorreva un materiale che potesse garantire durata nel tempo, resistenza alla corrosione (soprattutto per la facciata) e anche con un certo impatto estetico, necessario per il settore ospiti", afferma l'architetto Ronald Fiedler, responsabile del progetto.</a:t>
            </a:r>
          </a:p>
        </p:txBody>
      </p:sp>
      <p:sp>
        <p:nvSpPr>
          <p:cNvPr id="260099"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0CCC920D-40B7-4C2B-9E1C-0EFCD8650E50}" type="slidenum">
              <a:rPr lang="fr-BE">
                <a:cs typeface="Arial" charset="0"/>
              </a:rPr>
              <a:pPr fontAlgn="base">
                <a:spcBef>
                  <a:spcPct val="0"/>
                </a:spcBef>
                <a:spcAft>
                  <a:spcPct val="0"/>
                </a:spcAft>
                <a:defRPr/>
              </a:pPr>
              <a:t>81</a:t>
            </a:fld>
            <a:endParaRPr lang="it-IT">
              <a:cs typeface="Arial" charset="0"/>
            </a:endParaRPr>
          </a:p>
        </p:txBody>
      </p:sp>
      <p:pic>
        <p:nvPicPr>
          <p:cNvPr id="260100" name="Picture 2" descr="D:\Mes docs\ISSF_Projects_under_way\Education_to_stainless_steels_V2\New_Pictures\VIGLIECCA&amp;ASSOCIADOS.TI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8538" y="188913"/>
            <a:ext cx="7146925" cy="5194300"/>
          </a:xfrm>
          <a:prstGeom prst="rect">
            <a:avLst/>
          </a:prstGeom>
          <a:noFill/>
          <a:ln w="9525">
            <a:solidFill>
              <a:schemeClr val="tx1"/>
            </a:solid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914400" y="5341938"/>
            <a:ext cx="7307263" cy="566737"/>
          </a:xfrm>
        </p:spPr>
        <p:txBody>
          <a:bodyPr rtlCol="0">
            <a:normAutofit fontScale="90000"/>
          </a:bodyPr>
          <a:lstStyle/>
          <a:p>
            <a:pPr eaLnBrk="1" fontAlgn="auto" hangingPunct="1">
              <a:spcAft>
                <a:spcPts val="0"/>
              </a:spcAft>
              <a:defRPr/>
            </a:pPr>
            <a:r>
              <a:rPr lang="it-IT"/>
              <a:t>Allianz Park Palmeiras Stadium, Sao Paulo, Brasile</a:t>
            </a:r>
            <a:r>
              <a:rPr lang="it-IT" baseline="50000" dirty="0"/>
              <a:t>7</a:t>
            </a:r>
            <a:br/>
            <a:r>
              <a:rPr lang="it-IT"/>
              <a:t>Architetto: Edo Rocha Arquitetura  </a:t>
            </a:r>
            <a:endParaRPr lang="it-IT" dirty="0"/>
          </a:p>
        </p:txBody>
      </p:sp>
      <p:sp>
        <p:nvSpPr>
          <p:cNvPr id="261122" name="Text Placeholder 2"/>
          <p:cNvSpPr>
            <a:spLocks noGrp="1"/>
          </p:cNvSpPr>
          <p:nvPr>
            <p:ph type="body" sz="half" idx="2"/>
          </p:nvPr>
        </p:nvSpPr>
        <p:spPr>
          <a:xfrm>
            <a:off x="922338" y="5876925"/>
            <a:ext cx="7299325" cy="804863"/>
          </a:xfrm>
        </p:spPr>
        <p:txBody>
          <a:bodyPr/>
          <a:lstStyle/>
          <a:p>
            <a:pPr algn="just" eaLnBrk="1" hangingPunct="1"/>
            <a:r>
              <a:rPr lang="it-IT" sz="1500"/>
              <a:t>Questo è uno degli stadi più belli del mondo. L'acciaio inossidabile è ampiamente utilizzato nella facciata di questo stadio. Le lamiere di acciaio inossidabile sono forate per facilitare la circolazione dell'aria.</a:t>
            </a:r>
          </a:p>
        </p:txBody>
      </p:sp>
      <p:sp>
        <p:nvSpPr>
          <p:cNvPr id="261123"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12CEEEBC-9235-4D39-935C-78DCBE17D664}" type="slidenum">
              <a:rPr lang="fr-BE">
                <a:cs typeface="Arial" charset="0"/>
              </a:rPr>
              <a:pPr fontAlgn="base">
                <a:spcBef>
                  <a:spcPct val="0"/>
                </a:spcBef>
                <a:spcAft>
                  <a:spcPct val="0"/>
                </a:spcAft>
                <a:defRPr/>
              </a:pPr>
              <a:t>82</a:t>
            </a:fld>
            <a:endParaRPr lang="it-IT">
              <a:cs typeface="Arial" charset="0"/>
            </a:endParaRPr>
          </a:p>
        </p:txBody>
      </p:sp>
      <p:pic>
        <p:nvPicPr>
          <p:cNvPr id="261124" name="Picture 2" descr="D:\Mes docs\ISSF_Projects_under_way\Education_to_stainless_steels_V2\New_Pictures\Edo Rocha Arquitetur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2338" y="146050"/>
            <a:ext cx="7299325" cy="5162550"/>
          </a:xfrm>
          <a:prstGeom prst="rect">
            <a:avLst/>
          </a:prstGeom>
          <a:noFill/>
          <a:ln w="9525">
            <a:solidFill>
              <a:schemeClr val="tx1"/>
            </a:solidFill>
            <a:miter lim="800000"/>
            <a:headEnd/>
            <a:tailEnd/>
          </a:ln>
        </p:spPr>
      </p:pic>
      <p:sp>
        <p:nvSpPr>
          <p:cNvPr id="261125" name="TextBox 4"/>
          <p:cNvSpPr txBox="1">
            <a:spLocks noChangeArrowheads="1"/>
          </p:cNvSpPr>
          <p:nvPr/>
        </p:nvSpPr>
        <p:spPr bwMode="auto">
          <a:xfrm>
            <a:off x="7281863" y="981075"/>
            <a:ext cx="1728787" cy="368300"/>
          </a:xfrm>
          <a:prstGeom prst="rect">
            <a:avLst/>
          </a:prstGeom>
          <a:noFill/>
          <a:ln w="9525">
            <a:noFill/>
            <a:miter lim="800000"/>
            <a:headEnd/>
            <a:tailEnd/>
          </a:ln>
        </p:spPr>
        <p:txBody>
          <a:bodyPr>
            <a:spAutoFit/>
          </a:bodyPr>
          <a:lstStyle/>
          <a:p>
            <a:endParaRPr lang="it-IT">
              <a:solidFill>
                <a:schemeClr val="accent1"/>
              </a:solidFill>
              <a:latin typeface="Calibri"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93788" y="4797425"/>
            <a:ext cx="5486400" cy="566738"/>
          </a:xfrm>
        </p:spPr>
        <p:txBody>
          <a:bodyPr rtlCol="0">
            <a:normAutofit fontScale="90000"/>
          </a:bodyPr>
          <a:lstStyle/>
          <a:p>
            <a:pPr eaLnBrk="1" fontAlgn="auto" hangingPunct="1">
              <a:spcAft>
                <a:spcPts val="0"/>
              </a:spcAft>
              <a:defRPr/>
            </a:pPr>
            <a:r>
              <a:rPr lang="it-IT"/>
              <a:t>Facciata pubblicitaria, Lille stadium, Francia</a:t>
            </a:r>
            <a:r>
              <a:rPr lang="it-IT" baseline="50000" dirty="0"/>
              <a:t>8</a:t>
            </a:r>
            <a:br/>
            <a:r>
              <a:rPr lang="it-IT"/>
              <a:t>Architetti: Valode Pistre e Ferret</a:t>
            </a:r>
            <a:endParaRPr lang="it-IT" dirty="0"/>
          </a:p>
        </p:txBody>
      </p:sp>
      <p:sp>
        <p:nvSpPr>
          <p:cNvPr id="262146" name="Picture Placeholder 2"/>
          <p:cNvSpPr>
            <a:spLocks noGrp="1"/>
          </p:cNvSpPr>
          <p:nvPr>
            <p:ph type="pic" idx="1"/>
          </p:nvPr>
        </p:nvSpPr>
        <p:spPr/>
      </p:sp>
      <p:sp>
        <p:nvSpPr>
          <p:cNvPr id="262147" name="Text Placeholder 9"/>
          <p:cNvSpPr>
            <a:spLocks noGrp="1"/>
          </p:cNvSpPr>
          <p:nvPr>
            <p:ph type="body" sz="half" idx="2"/>
          </p:nvPr>
        </p:nvSpPr>
        <p:spPr>
          <a:xfrm>
            <a:off x="1093788" y="5367338"/>
            <a:ext cx="6934200" cy="804862"/>
          </a:xfrm>
        </p:spPr>
        <p:txBody>
          <a:bodyPr/>
          <a:lstStyle/>
          <a:p>
            <a:pPr algn="just" eaLnBrk="1" hangingPunct="1"/>
            <a:r>
              <a:rPr lang="it-IT"/>
              <a:t>Facciata pubblicitaria con rete di acciaio inossidabile.</a:t>
            </a:r>
          </a:p>
          <a:p>
            <a:pPr algn="just" eaLnBrk="1" hangingPunct="1"/>
            <a:r>
              <a:rPr lang="it-IT"/>
              <a:t>La rete supporta un sistema a LED versatile di alta potenza che permette effetti di luce programmabili singolarmente, che vanno dalla grafica semplice ai contenuti video.</a:t>
            </a:r>
          </a:p>
        </p:txBody>
      </p:sp>
      <p:sp>
        <p:nvSpPr>
          <p:cNvPr id="262148" name="Espace réservé du numéro de diapositive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406034A4-A817-429C-8608-2EA02D2A2410}" type="slidenum">
              <a:rPr lang="fr-BE">
                <a:cs typeface="Arial" charset="0"/>
              </a:rPr>
              <a:pPr fontAlgn="base">
                <a:spcBef>
                  <a:spcPct val="0"/>
                </a:spcBef>
                <a:spcAft>
                  <a:spcPct val="0"/>
                </a:spcAft>
                <a:defRPr/>
              </a:pPr>
              <a:t>83</a:t>
            </a:fld>
            <a:endParaRPr lang="it-IT">
              <a:cs typeface="Arial" charset="0"/>
            </a:endParaRPr>
          </a:p>
        </p:txBody>
      </p:sp>
      <p:pic>
        <p:nvPicPr>
          <p:cNvPr id="262149" name="Picture 2" descr="http://www.editorialespazio.com/app/webroot/ckUploads/images/20120726_ML_001_%20Grand%20Stade_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93788" y="115888"/>
            <a:ext cx="6934200" cy="4608512"/>
          </a:xfrm>
          <a:prstGeom prst="rect">
            <a:avLst/>
          </a:prstGeom>
          <a:noFill/>
          <a:ln w="9525">
            <a:solidFill>
              <a:schemeClr val="tx1"/>
            </a:solid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Title 1"/>
          <p:cNvSpPr>
            <a:spLocks noGrp="1"/>
          </p:cNvSpPr>
          <p:nvPr>
            <p:ph type="title"/>
          </p:nvPr>
        </p:nvSpPr>
        <p:spPr/>
        <p:txBody>
          <a:bodyPr/>
          <a:lstStyle/>
          <a:p>
            <a:r>
              <a:rPr lang="it-IT"/>
              <a:t>Riferimenti stadi</a:t>
            </a:r>
          </a:p>
        </p:txBody>
      </p:sp>
      <p:sp>
        <p:nvSpPr>
          <p:cNvPr id="264194" name="Content Placeholder 2"/>
          <p:cNvSpPr>
            <a:spLocks noGrp="1"/>
          </p:cNvSpPr>
          <p:nvPr>
            <p:ph idx="1"/>
          </p:nvPr>
        </p:nvSpPr>
        <p:spPr/>
        <p:txBody>
          <a:bodyPr/>
          <a:lstStyle/>
          <a:p>
            <a:pPr marL="514350" indent="-514350">
              <a:buFont typeface="+mj-lt"/>
              <a:buAutoNum type="arabicPeriod"/>
            </a:pPr>
            <a:r>
              <a:rPr lang="fr-FR" sz="2000" dirty="0">
                <a:hlinkClick r:id="rId2"/>
              </a:rPr>
              <a:t>http://www.cmf.co.uk/products/products.asp?id=92&amp;product_id=4</a:t>
            </a:r>
            <a:r>
              <a:rPr lang="fr-FR" sz="2000" dirty="0"/>
              <a:t> </a:t>
            </a:r>
          </a:p>
          <a:p>
            <a:pPr marL="514350" indent="-514350">
              <a:buFont typeface="+mj-lt"/>
              <a:buAutoNum type="arabicPeriod"/>
            </a:pPr>
            <a:r>
              <a:rPr lang="fr-FR" sz="2000" dirty="0">
                <a:hlinkClick r:id="rId3"/>
              </a:rPr>
              <a:t>http://www.assda.asn.au/blog/223-stainless-welcome-for-sports-fans</a:t>
            </a:r>
            <a:r>
              <a:rPr lang="fr-FR" sz="2000" dirty="0"/>
              <a:t> </a:t>
            </a:r>
            <a:endParaRPr lang="fr-FR" sz="2000" b="1" dirty="0">
              <a:solidFill>
                <a:srgbClr val="FF0000"/>
              </a:solidFill>
            </a:endParaRPr>
          </a:p>
          <a:p>
            <a:pPr marL="514350" indent="-514350">
              <a:buFont typeface="+mj-lt"/>
              <a:buAutoNum type="arabicPeriod"/>
            </a:pPr>
            <a:r>
              <a:rPr lang="fr-FR" sz="2000" dirty="0">
                <a:hlinkClick r:id="rId4"/>
              </a:rPr>
              <a:t>http://www.controlledaccess.com/</a:t>
            </a:r>
            <a:r>
              <a:rPr lang="fr-FR" sz="2000" dirty="0"/>
              <a:t> </a:t>
            </a:r>
          </a:p>
          <a:p>
            <a:pPr marL="514350" indent="-514350">
              <a:buFont typeface="+mj-lt"/>
              <a:buAutoNum type="arabicPeriod"/>
            </a:pPr>
            <a:r>
              <a:rPr lang="fr-FR" sz="2000" dirty="0">
                <a:hlinkClick r:id="rId5"/>
              </a:rPr>
              <a:t>https://gkd-india.com/metalfabrics/yamuna-sports-stadium</a:t>
            </a:r>
            <a:r>
              <a:rPr lang="fr-FR" sz="2000" dirty="0"/>
              <a:t> </a:t>
            </a:r>
            <a:r>
              <a:rPr lang="fr-FR" sz="2000" dirty="0">
                <a:solidFill>
                  <a:srgbClr val="FF0000"/>
                </a:solidFill>
              </a:rPr>
              <a:t>              </a:t>
            </a:r>
            <a:endParaRPr lang="fr-FR" sz="2000" dirty="0">
              <a:solidFill>
                <a:srgbClr val="FF0000"/>
              </a:solidFill>
              <a:hlinkClick r:id="rId6"/>
            </a:endParaRPr>
          </a:p>
          <a:p>
            <a:pPr marL="514350" indent="-514350">
              <a:buFont typeface="+mj-lt"/>
              <a:buAutoNum type="arabicPeriod"/>
            </a:pPr>
            <a:r>
              <a:rPr lang="fr-FR" sz="2000" dirty="0">
                <a:hlinkClick r:id="rId7"/>
              </a:rPr>
              <a:t>http://www.vigliecca.com.br/en/projects/castelao-arena#gallery;%20</a:t>
            </a:r>
            <a:endParaRPr lang="fr-FR" sz="2000" dirty="0">
              <a:hlinkClick r:id="rId6"/>
            </a:endParaRPr>
          </a:p>
          <a:p>
            <a:pPr marL="514350" indent="-514350">
              <a:buFont typeface="+mj-lt"/>
              <a:buAutoNum type="arabicPeriod"/>
            </a:pPr>
            <a:r>
              <a:rPr lang="fr-FR" sz="2000" dirty="0">
                <a:hlinkClick r:id="rId8"/>
              </a:rPr>
              <a:t>http://www.copa2014.gov.br/en/noticia/see-details-castelaos-architecture-project </a:t>
            </a:r>
            <a:endParaRPr lang="fr-FR" sz="2000" dirty="0">
              <a:hlinkClick r:id="rId6"/>
            </a:endParaRPr>
          </a:p>
          <a:p>
            <a:pPr marL="514350" indent="-514350">
              <a:buFont typeface="+mj-lt"/>
              <a:buAutoNum type="arabicPeriod"/>
            </a:pPr>
            <a:r>
              <a:rPr lang="fr-FR" sz="2000" dirty="0">
                <a:solidFill>
                  <a:srgbClr val="FF0000"/>
                </a:solidFill>
                <a:hlinkClick r:id="rId9"/>
              </a:rPr>
              <a:t>http://edorocha.com.br/portfolio/allianz-parque/</a:t>
            </a:r>
            <a:r>
              <a:rPr lang="fr-FR" sz="2000" dirty="0">
                <a:solidFill>
                  <a:srgbClr val="FF0000"/>
                </a:solidFill>
              </a:rPr>
              <a:t> </a:t>
            </a:r>
            <a:endParaRPr lang="fr-FR" sz="2000" dirty="0"/>
          </a:p>
          <a:p>
            <a:pPr marL="514350" indent="-514350">
              <a:buFont typeface="+mj-lt"/>
              <a:buAutoNum type="arabicPeriod"/>
            </a:pPr>
            <a:r>
              <a:rPr lang="fr-FR" sz="2000" dirty="0">
                <a:hlinkClick r:id="rId10"/>
              </a:rPr>
              <a:t>https://www.osram.com/ls/projects/grand-stade-lille/index.jsp</a:t>
            </a:r>
            <a:r>
              <a:rPr lang="fr-FR" sz="2000" dirty="0"/>
              <a:t> </a:t>
            </a:r>
          </a:p>
        </p:txBody>
      </p:sp>
      <p:sp>
        <p:nvSpPr>
          <p:cNvPr id="264195" name="Slide Number Placeholder 4"/>
          <p:cNvSpPr>
            <a:spLocks noGrp="1"/>
          </p:cNvSpPr>
          <p:nvPr>
            <p:ph type="sldNum" sz="quarter" idx="12"/>
          </p:nvPr>
        </p:nvSpPr>
        <p:spPr/>
        <p:txBody>
          <a:bodyPr/>
          <a:lstStyle/>
          <a:p>
            <a:fld id="{46B21839-0E64-4F92-9E40-722C5EDDB92E}" type="slidenum">
              <a:rPr lang="fr-BE" smtClean="0"/>
              <a:pPr/>
              <a:t>84</a:t>
            </a:fld>
            <a:endParaRPr lang="it-IT"/>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Title 2"/>
          <p:cNvSpPr>
            <a:spLocks noGrp="1"/>
          </p:cNvSpPr>
          <p:nvPr>
            <p:ph type="ctrTitle"/>
          </p:nvPr>
        </p:nvSpPr>
        <p:spPr/>
        <p:txBody>
          <a:bodyPr/>
          <a:lstStyle/>
          <a:p>
            <a:pPr eaLnBrk="1" hangingPunct="1"/>
            <a:r>
              <a:rPr lang="it-IT"/>
              <a:t>11. Piscine</a:t>
            </a:r>
          </a:p>
        </p:txBody>
      </p:sp>
      <p:sp>
        <p:nvSpPr>
          <p:cNvPr id="265218" name="Slide Number Placeholder 1"/>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C9B26699-7038-4ABD-A6CE-2D7B8E8BACFB}" type="slidenum">
              <a:rPr lang="fr-BE">
                <a:cs typeface="Arial" charset="0"/>
              </a:rPr>
              <a:pPr fontAlgn="base">
                <a:spcBef>
                  <a:spcPct val="0"/>
                </a:spcBef>
                <a:spcAft>
                  <a:spcPct val="0"/>
                </a:spcAft>
                <a:defRPr/>
              </a:pPr>
              <a:t>85</a:t>
            </a:fld>
            <a:endParaRPr lang="it-IT">
              <a:cs typeface="Arial"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Content Placeholder 2"/>
          <p:cNvSpPr txBox="1">
            <a:spLocks/>
          </p:cNvSpPr>
          <p:nvPr/>
        </p:nvSpPr>
        <p:spPr bwMode="auto">
          <a:xfrm rot="-5400000">
            <a:off x="-2776537" y="3181350"/>
            <a:ext cx="6453187" cy="900113"/>
          </a:xfrm>
          <a:prstGeom prst="rect">
            <a:avLst/>
          </a:prstGeom>
          <a:noFill/>
          <a:ln w="9525">
            <a:noFill/>
            <a:miter lim="800000"/>
            <a:headEnd/>
            <a:tailEnd/>
          </a:ln>
        </p:spPr>
        <p:txBody>
          <a:bodyPr/>
          <a:lstStyle/>
          <a:p>
            <a:pPr>
              <a:spcBef>
                <a:spcPct val="20000"/>
              </a:spcBef>
              <a:buFont typeface="Arial" charset="0"/>
              <a:buNone/>
            </a:pPr>
            <a:r>
              <a:rPr lang="it-IT" sz="1400">
                <a:latin typeface="Calibri" pitchFamily="34" charset="0"/>
              </a:rPr>
              <a:t>In senso orario, dall'alto a sinistra:</a:t>
            </a:r>
          </a:p>
          <a:p>
            <a:pPr>
              <a:buFont typeface="Arial" charset="0"/>
              <a:buAutoNum type="arabicPeriod"/>
            </a:pPr>
            <a:r>
              <a:rPr lang="it-IT" sz="1400">
                <a:latin typeface="Calibri" pitchFamily="34" charset="0"/>
              </a:rPr>
              <a:t>Piscina</a:t>
            </a:r>
            <a:r>
              <a:rPr lang="it-IT" sz="2800">
                <a:latin typeface="Calibri" pitchFamily="34" charset="0"/>
              </a:rPr>
              <a:t> </a:t>
            </a:r>
            <a:r>
              <a:rPr lang="it-IT" sz="1400">
                <a:latin typeface="Calibri" pitchFamily="34" charset="0"/>
              </a:rPr>
              <a:t>olimpionica</a:t>
            </a:r>
            <a:r>
              <a:rPr lang="it-IT" sz="2800">
                <a:latin typeface="Calibri" pitchFamily="34" charset="0"/>
              </a:rPr>
              <a:t> </a:t>
            </a:r>
            <a:r>
              <a:rPr lang="it-IT" sz="1400">
                <a:latin typeface="Calibri" pitchFamily="34" charset="0"/>
              </a:rPr>
              <a:t>rivestita in acciaio inossidabile</a:t>
            </a:r>
            <a:r>
              <a:rPr lang="it-IT" sz="2800">
                <a:latin typeface="Calibri" pitchFamily="34" charset="0"/>
              </a:rPr>
              <a:t> </a:t>
            </a:r>
            <a:r>
              <a:rPr lang="it-IT" sz="1400">
                <a:latin typeface="Calibri" pitchFamily="34" charset="0"/>
              </a:rPr>
              <a:t>, Vichy, Francia</a:t>
            </a:r>
          </a:p>
          <a:p>
            <a:pPr>
              <a:buFont typeface="Arial" charset="0"/>
              <a:buAutoNum type="arabicPeriod"/>
            </a:pPr>
            <a:r>
              <a:rPr lang="it-IT" sz="1400">
                <a:latin typeface="Calibri" pitchFamily="34" charset="0"/>
              </a:rPr>
              <a:t>Tetto spa in acciaio inossidabile personalizzato</a:t>
            </a:r>
          </a:p>
          <a:p>
            <a:pPr>
              <a:buFont typeface="Arial" charset="0"/>
              <a:buAutoNum type="arabicPeriod"/>
            </a:pPr>
            <a:r>
              <a:rPr lang="it-IT" sz="1400">
                <a:latin typeface="Calibri" pitchFamily="34" charset="0"/>
              </a:rPr>
              <a:t>Corrimano in acciaio</a:t>
            </a:r>
            <a:r>
              <a:rPr lang="it-IT" sz="2800">
                <a:latin typeface="Calibri" pitchFamily="34" charset="0"/>
              </a:rPr>
              <a:t> </a:t>
            </a:r>
            <a:r>
              <a:rPr lang="it-IT" sz="1400">
                <a:latin typeface="Calibri" pitchFamily="34" charset="0"/>
              </a:rPr>
              <a:t>inossidabile</a:t>
            </a:r>
            <a:r>
              <a:rPr lang="it-IT" sz="2800">
                <a:latin typeface="Calibri" pitchFamily="34" charset="0"/>
              </a:rPr>
              <a:t>  </a:t>
            </a:r>
            <a:endParaRPr lang="it-IT" sz="1400">
              <a:latin typeface="Calibri" pitchFamily="34" charset="0"/>
            </a:endParaRPr>
          </a:p>
        </p:txBody>
      </p:sp>
      <p:sp>
        <p:nvSpPr>
          <p:cNvPr id="266242" name="AutoShape 6" descr="http://www.awt-eisleben.de/files/AWT-EISLEBEN/gfx-content/AWT-Eisleben-Schwimmbadtechnik-P1010248.png"/>
          <p:cNvSpPr>
            <a:spLocks noChangeAspect="1" noChangeArrowheads="1"/>
          </p:cNvSpPr>
          <p:nvPr/>
        </p:nvSpPr>
        <p:spPr bwMode="auto">
          <a:xfrm>
            <a:off x="155575" y="-1020763"/>
            <a:ext cx="6848475" cy="2133601"/>
          </a:xfrm>
          <a:prstGeom prst="rect">
            <a:avLst/>
          </a:prstGeom>
          <a:noFill/>
          <a:ln w="9525">
            <a:noFill/>
            <a:miter lim="800000"/>
            <a:headEnd/>
            <a:tailEnd/>
          </a:ln>
        </p:spPr>
        <p:txBody>
          <a:bodyPr/>
          <a:lstStyle/>
          <a:p>
            <a:endParaRPr lang="it-IT">
              <a:latin typeface="Calibri" pitchFamily="34" charset="0"/>
            </a:endParaRPr>
          </a:p>
        </p:txBody>
      </p:sp>
      <p:grpSp>
        <p:nvGrpSpPr>
          <p:cNvPr id="266243" name="Group 2"/>
          <p:cNvGrpSpPr>
            <a:grpSpLocks/>
          </p:cNvGrpSpPr>
          <p:nvPr/>
        </p:nvGrpSpPr>
        <p:grpSpPr bwMode="auto">
          <a:xfrm>
            <a:off x="1331913" y="908050"/>
            <a:ext cx="7488237" cy="5287963"/>
            <a:chOff x="200844" y="493057"/>
            <a:chExt cx="8028384" cy="5532870"/>
          </a:xfrm>
        </p:grpSpPr>
        <p:pic>
          <p:nvPicPr>
            <p:cNvPr id="266245"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0844" y="493057"/>
              <a:ext cx="4381500" cy="3024000"/>
            </a:xfrm>
            <a:prstGeom prst="rect">
              <a:avLst/>
            </a:prstGeom>
            <a:noFill/>
            <a:ln w="9525">
              <a:solidFill>
                <a:schemeClr val="tx1"/>
              </a:solidFill>
              <a:miter lim="800000"/>
              <a:headEnd/>
              <a:tailEnd/>
            </a:ln>
          </p:spPr>
        </p:pic>
        <p:pic>
          <p:nvPicPr>
            <p:cNvPr id="266246"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83206" y="493057"/>
              <a:ext cx="3646022" cy="3024000"/>
            </a:xfrm>
            <a:prstGeom prst="rect">
              <a:avLst/>
            </a:prstGeom>
            <a:noFill/>
            <a:ln w="9525">
              <a:solidFill>
                <a:schemeClr val="tx1"/>
              </a:solidFill>
              <a:miter lim="800000"/>
              <a:headEnd/>
              <a:tailEnd/>
            </a:ln>
          </p:spPr>
        </p:pic>
        <p:pic>
          <p:nvPicPr>
            <p:cNvPr id="266247"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0844" y="3517057"/>
              <a:ext cx="8028384" cy="2508870"/>
            </a:xfrm>
            <a:prstGeom prst="rect">
              <a:avLst/>
            </a:prstGeom>
            <a:noFill/>
            <a:ln w="9525">
              <a:solidFill>
                <a:schemeClr val="tx1"/>
              </a:solidFill>
              <a:miter lim="800000"/>
              <a:headEnd/>
              <a:tailEnd/>
            </a:ln>
          </p:spPr>
        </p:pic>
      </p:grpSp>
      <p:sp>
        <p:nvSpPr>
          <p:cNvPr id="266244"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F1D9FF89-672E-4F14-B7F6-B1C942AF0F21}" type="slidenum">
              <a:rPr lang="fr-BE">
                <a:cs typeface="Arial" charset="0"/>
              </a:rPr>
              <a:pPr fontAlgn="base">
                <a:spcBef>
                  <a:spcPct val="0"/>
                </a:spcBef>
                <a:spcAft>
                  <a:spcPct val="0"/>
                </a:spcAft>
                <a:defRPr/>
              </a:pPr>
              <a:t>86</a:t>
            </a:fld>
            <a:endParaRPr lang="it-IT">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r>
              <a:rPr lang="it-IT" dirty="0"/>
              <a:t>Scivolo d’acqua in acciaio inossidabile</a:t>
            </a:r>
            <a:endParaRPr lang="en-US" dirty="0"/>
          </a:p>
        </p:txBody>
      </p:sp>
      <p:sp>
        <p:nvSpPr>
          <p:cNvPr id="8" name="Text Placeholder 7">
            <a:extLst>
              <a:ext uri="{FF2B5EF4-FFF2-40B4-BE49-F238E27FC236}">
                <a16:creationId xmlns:a16="http://schemas.microsoft.com/office/drawing/2014/main" id="{E142F7E7-32CC-45B4-9FFD-7CF07E838A61}"/>
              </a:ext>
            </a:extLst>
          </p:cNvPr>
          <p:cNvSpPr>
            <a:spLocks noGrp="1"/>
          </p:cNvSpPr>
          <p:nvPr>
            <p:ph type="body" sz="half" idx="2"/>
          </p:nvPr>
        </p:nvSpPr>
        <p:spPr>
          <a:xfrm>
            <a:off x="1792288" y="5367337"/>
            <a:ext cx="5486400" cy="1296938"/>
          </a:xfrm>
        </p:spPr>
        <p:txBody>
          <a:bodyPr>
            <a:noAutofit/>
          </a:bodyPr>
          <a:lstStyle/>
          <a:p>
            <a:r>
              <a:rPr lang="it-IT" sz="1200" dirty="0"/>
              <a:t>Creata da un singolo stampo affusolato, la base della curva contiene i gradini che permettono di salire in cima allo scivolo. Lo scivolo poi si allenta e gira su se stesso. Per creare un contrasto, i progettisti hanno usato una finitura lucida a specchio all’interno mentre all’esterno una finitura spazzolata.</a:t>
            </a:r>
            <a:br>
              <a:rPr lang="it-IT" sz="1200" dirty="0"/>
            </a:br>
            <a:r>
              <a:rPr lang="it-IT" sz="1200" dirty="0"/>
              <a:t>I progettisti inglesi hanno spiegato che “</a:t>
            </a:r>
            <a:r>
              <a:rPr lang="it-IT" sz="1200" i="1" dirty="0"/>
              <a:t>L’acciaio inossidabile lucidato non diventa caldo al tatto, anche in ambienti soleggiati. In realtà, riflette la luce solare e l’energia termica in quanto non si ossida come gli altri metalli</a:t>
            </a:r>
            <a:r>
              <a:rPr lang="it-IT" sz="1200" dirty="0"/>
              <a:t>”.</a:t>
            </a:r>
            <a:endParaRPr lang="en-GB" sz="1100" dirty="0"/>
          </a:p>
        </p:txBody>
      </p:sp>
      <p:sp>
        <p:nvSpPr>
          <p:cNvPr id="2" name="Espace réservé du numéro de diapositive 1"/>
          <p:cNvSpPr>
            <a:spLocks noGrp="1"/>
          </p:cNvSpPr>
          <p:nvPr>
            <p:ph type="sldNum" sz="quarter" idx="4"/>
          </p:nvPr>
        </p:nvSpPr>
        <p:spPr/>
        <p:txBody>
          <a:bodyPr/>
          <a:lstStyle/>
          <a:p>
            <a:fld id="{5AF66AA0-E37C-4065-8BE7-D4086C065B53}" type="slidenum">
              <a:rPr lang="fr-BE" smtClean="0"/>
              <a:pPr/>
              <a:t>87</a:t>
            </a:fld>
            <a:endParaRPr lang="fr-BE" dirty="0"/>
          </a:p>
        </p:txBody>
      </p:sp>
      <p:pic>
        <p:nvPicPr>
          <p:cNvPr id="9" name="Image 2">
            <a:extLst>
              <a:ext uri="{FF2B5EF4-FFF2-40B4-BE49-F238E27FC236}">
                <a16:creationId xmlns:a16="http://schemas.microsoft.com/office/drawing/2014/main" id="{1DD6210C-F48B-4B97-B86F-8EC4AAF42D1A}"/>
              </a:ext>
            </a:extLst>
          </p:cNvPr>
          <p:cNvPicPr>
            <a:picLocks noGrp="1" noChangeAspect="1"/>
          </p:cNvPicPr>
          <p:nvPr>
            <p:ph type="pic"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a:ln>
            <a:solidFill>
              <a:schemeClr val="tx1"/>
            </a:solidFill>
          </a:ln>
        </p:spPr>
      </p:pic>
    </p:spTree>
    <p:extLst>
      <p:ext uri="{BB962C8B-B14F-4D97-AF65-F5344CB8AC3E}">
        <p14:creationId xmlns:p14="http://schemas.microsoft.com/office/powerpoint/2010/main" val="62287185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Title 1"/>
          <p:cNvSpPr>
            <a:spLocks noGrp="1"/>
          </p:cNvSpPr>
          <p:nvPr>
            <p:ph type="title"/>
          </p:nvPr>
        </p:nvSpPr>
        <p:spPr/>
        <p:txBody>
          <a:bodyPr/>
          <a:lstStyle/>
          <a:p>
            <a:pPr eaLnBrk="1" hangingPunct="1"/>
            <a:r>
              <a:rPr lang="it-IT"/>
              <a:t>Riferimenti piscine</a:t>
            </a:r>
          </a:p>
        </p:txBody>
      </p:sp>
      <p:sp>
        <p:nvSpPr>
          <p:cNvPr id="268290" name="Content Placeholder 2"/>
          <p:cNvSpPr>
            <a:spLocks noGrp="1"/>
          </p:cNvSpPr>
          <p:nvPr>
            <p:ph idx="1"/>
          </p:nvPr>
        </p:nvSpPr>
        <p:spPr>
          <a:xfrm>
            <a:off x="457200" y="1557338"/>
            <a:ext cx="8229600" cy="4995862"/>
          </a:xfrm>
        </p:spPr>
        <p:txBody>
          <a:bodyPr/>
          <a:lstStyle/>
          <a:p>
            <a:pPr marL="514350" indent="-514350">
              <a:buFont typeface="+mj-lt"/>
              <a:buAutoNum type="arabicPeriod"/>
            </a:pPr>
            <a:r>
              <a:rPr lang="fr-FR" sz="1600" dirty="0">
                <a:hlinkClick r:id="rId3"/>
              </a:rPr>
              <a:t>http://www.imoa.info/molybdenum-uses/molybdenum-grade-stainless-steels/architecture/french-pool-liner-article.php</a:t>
            </a:r>
            <a:r>
              <a:rPr lang="fr-FR" sz="1600" dirty="0"/>
              <a:t> </a:t>
            </a:r>
            <a:endParaRPr lang="fr-FR" sz="1600" b="1" dirty="0">
              <a:solidFill>
                <a:srgbClr val="FF0000"/>
              </a:solidFill>
            </a:endParaRPr>
          </a:p>
          <a:p>
            <a:pPr marL="514350" indent="-514350">
              <a:buFont typeface="+mj-lt"/>
              <a:buAutoNum type="arabicPeriod"/>
            </a:pPr>
            <a:r>
              <a:rPr lang="fr-FR" sz="1600" dirty="0">
                <a:hlinkClick r:id="rId4"/>
              </a:rPr>
              <a:t>http://www.constructalia.com/repository/transfer/fr/02163065ENLACE_PDF.pdf</a:t>
            </a:r>
            <a:endParaRPr lang="fr-FR" sz="1600" dirty="0"/>
          </a:p>
          <a:p>
            <a:pPr marL="514350" indent="-514350">
              <a:buFont typeface="+mj-lt"/>
              <a:buAutoNum type="arabicPeriod"/>
            </a:pPr>
            <a:r>
              <a:rPr lang="fr-FR" sz="1600" dirty="0">
                <a:hlinkClick r:id="rId5"/>
              </a:rPr>
              <a:t>http://www.awt-eisleben.de/en/swimming-pools-136.html</a:t>
            </a:r>
            <a:endParaRPr lang="fr-FR" sz="1600" dirty="0"/>
          </a:p>
        </p:txBody>
      </p:sp>
      <p:sp>
        <p:nvSpPr>
          <p:cNvPr id="268291"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A5B02AA8-FC6B-470F-8719-1A754CAD0234}" type="slidenum">
              <a:rPr lang="fr-BE">
                <a:cs typeface="Arial" charset="0"/>
              </a:rPr>
              <a:pPr fontAlgn="base">
                <a:spcBef>
                  <a:spcPct val="0"/>
                </a:spcBef>
                <a:spcAft>
                  <a:spcPct val="0"/>
                </a:spcAft>
                <a:defRPr/>
              </a:pPr>
              <a:t>88</a:t>
            </a:fld>
            <a:endParaRPr lang="it-IT">
              <a:cs typeface="Arial"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1"/>
          <p:cNvSpPr>
            <a:spLocks noGrp="1"/>
          </p:cNvSpPr>
          <p:nvPr>
            <p:ph type="ctrTitle"/>
          </p:nvPr>
        </p:nvSpPr>
        <p:spPr/>
        <p:txBody>
          <a:bodyPr/>
          <a:lstStyle/>
          <a:p>
            <a:pPr eaLnBrk="1" hangingPunct="1"/>
            <a:r>
              <a:rPr lang="it-IT"/>
              <a:t>Grazie</a:t>
            </a:r>
          </a:p>
        </p:txBody>
      </p:sp>
      <p:sp>
        <p:nvSpPr>
          <p:cNvPr id="276482" name="Slide Number Placeholder 4"/>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E41A5058-7DF0-4A78-8BFE-B8B7B2CD3D10}" type="slidenum">
              <a:rPr lang="fr-BE">
                <a:cs typeface="Arial" charset="0"/>
              </a:rPr>
              <a:pPr fontAlgn="base">
                <a:spcBef>
                  <a:spcPct val="0"/>
                </a:spcBef>
                <a:spcAft>
                  <a:spcPct val="0"/>
                </a:spcAft>
                <a:defRPr/>
              </a:pPr>
              <a:t>89</a:t>
            </a:fld>
            <a:endParaRPr lang="it-IT">
              <a:cs typeface="Arial"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113" y="5729288"/>
            <a:ext cx="7081837" cy="566737"/>
          </a:xfrm>
        </p:spPr>
        <p:txBody>
          <a:bodyPr rtlCol="0">
            <a:normAutofit fontScale="90000"/>
          </a:bodyPr>
          <a:lstStyle/>
          <a:p>
            <a:pPr eaLnBrk="1" fontAlgn="auto" hangingPunct="1">
              <a:spcAft>
                <a:spcPts val="0"/>
              </a:spcAft>
              <a:defRPr/>
            </a:pPr>
            <a:r>
              <a:rPr lang="it-IT"/>
              <a:t>Len Lye Centre, New Plymouth, NZ</a:t>
            </a:r>
            <a:br/>
            <a:r>
              <a:rPr lang="it-IT"/>
              <a:t>Architetto: A. Patterson</a:t>
            </a:r>
            <a:r>
              <a:rPr lang="it-IT" baseline="50000" dirty="0"/>
              <a:t>11</a:t>
            </a:r>
          </a:p>
        </p:txBody>
      </p:sp>
      <p:sp>
        <p:nvSpPr>
          <p:cNvPr id="150530" name="Text Placeholder 5"/>
          <p:cNvSpPr>
            <a:spLocks noGrp="1"/>
          </p:cNvSpPr>
          <p:nvPr>
            <p:ph type="body" sz="half" idx="2"/>
          </p:nvPr>
        </p:nvSpPr>
        <p:spPr>
          <a:xfrm>
            <a:off x="900113" y="6296025"/>
            <a:ext cx="7081837" cy="301625"/>
          </a:xfrm>
        </p:spPr>
        <p:txBody>
          <a:bodyPr/>
          <a:lstStyle/>
          <a:p>
            <a:pPr eaLnBrk="1" hangingPunct="1">
              <a:lnSpc>
                <a:spcPct val="80000"/>
              </a:lnSpc>
            </a:pPr>
            <a:r>
              <a:rPr lang="it-IT" sz="1100"/>
              <a:t>Facciata alta 14 m realizzata con 32 tonnellate di acciaio inossidabile AISI 316 con elevato grado di lucidatura</a:t>
            </a:r>
          </a:p>
        </p:txBody>
      </p:sp>
      <p:sp>
        <p:nvSpPr>
          <p:cNvPr id="150531" name="AutoShape 2" descr="http://www.pattersons.com/mobile/images/ipad/projects/len-lye-centre/2.jpg"/>
          <p:cNvSpPr>
            <a:spLocks noChangeAspect="1" noChangeArrowheads="1"/>
          </p:cNvSpPr>
          <p:nvPr/>
        </p:nvSpPr>
        <p:spPr bwMode="auto">
          <a:xfrm>
            <a:off x="155575" y="-2033588"/>
            <a:ext cx="5419725" cy="4238626"/>
          </a:xfrm>
          <a:prstGeom prst="rect">
            <a:avLst/>
          </a:prstGeom>
          <a:noFill/>
          <a:ln w="9525">
            <a:noFill/>
            <a:miter lim="800000"/>
            <a:headEnd/>
            <a:tailEnd/>
          </a:ln>
        </p:spPr>
        <p:txBody>
          <a:bodyPr/>
          <a:lstStyle/>
          <a:p>
            <a:endParaRPr lang="it-IT">
              <a:latin typeface="Calibri" pitchFamily="34" charset="0"/>
            </a:endParaRPr>
          </a:p>
        </p:txBody>
      </p:sp>
      <p:pic>
        <p:nvPicPr>
          <p:cNvPr id="15053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85725"/>
            <a:ext cx="7081837" cy="5545138"/>
          </a:xfrm>
          <a:prstGeom prst="rect">
            <a:avLst/>
          </a:prstGeom>
          <a:noFill/>
          <a:ln w="9525">
            <a:solidFill>
              <a:schemeClr val="tx1"/>
            </a:solidFill>
            <a:miter lim="800000"/>
            <a:headEnd/>
            <a:tailEnd/>
          </a:ln>
        </p:spPr>
      </p:pic>
      <p:sp>
        <p:nvSpPr>
          <p:cNvPr id="150533" name="Slide Number Placeholder 3"/>
          <p:cNvSpPr>
            <a:spLocks noGrp="1"/>
          </p:cNvSpPr>
          <p:nvPr>
            <p:ph type="sldNum" sz="quarter" idx="12"/>
          </p:nvPr>
        </p:nvSpPr>
        <p:spPr bwMode="auto">
          <a:ln>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ct val="0"/>
              </a:spcAft>
              <a:defRPr/>
            </a:pPr>
            <a:fld id="{DCBD1F0C-B870-4A58-9DFE-59038AA92C99}" type="slidenum">
              <a:rPr lang="fr-BE">
                <a:cs typeface="Arial" charset="0"/>
              </a:rPr>
              <a:pPr fontAlgn="base">
                <a:spcBef>
                  <a:spcPct val="0"/>
                </a:spcBef>
                <a:spcAft>
                  <a:spcPct val="0"/>
                </a:spcAft>
                <a:defRPr/>
              </a:pPr>
              <a:t>9</a:t>
            </a:fld>
            <a:endParaRPr lang="it-IT">
              <a:cs typeface="Arial" charset="0"/>
            </a:endParaRPr>
          </a:p>
        </p:txBody>
      </p:sp>
    </p:spTree>
  </p:cSld>
  <p:clrMapOvr>
    <a:masterClrMapping/>
  </p:clrMapOvr>
</p:sld>
</file>

<file path=ppt/theme/theme1.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0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University lectures theme colours</Template>
  <TotalTime>8425</TotalTime>
  <Words>5325</Words>
  <Application>Microsoft Office PowerPoint</Application>
  <PresentationFormat>On-screen Show (4:3)</PresentationFormat>
  <Paragraphs>548</Paragraphs>
  <Slides>89</Slides>
  <Notes>45</Notes>
  <HiddenSlides>0</HiddenSlides>
  <MMClips>0</MMClips>
  <ScaleCrop>false</ScaleCrop>
  <HeadingPairs>
    <vt:vector size="8" baseType="variant">
      <vt:variant>
        <vt:lpstr>Fonts Used</vt:lpstr>
      </vt:variant>
      <vt:variant>
        <vt:i4>3</vt:i4>
      </vt:variant>
      <vt:variant>
        <vt:lpstr>Theme</vt:lpstr>
      </vt:variant>
      <vt:variant>
        <vt:i4>13</vt:i4>
      </vt:variant>
      <vt:variant>
        <vt:lpstr>Embedded OLE Servers</vt:lpstr>
      </vt:variant>
      <vt:variant>
        <vt:i4>1</vt:i4>
      </vt:variant>
      <vt:variant>
        <vt:lpstr>Slide Titles</vt:lpstr>
      </vt:variant>
      <vt:variant>
        <vt:i4>89</vt:i4>
      </vt:variant>
    </vt:vector>
  </HeadingPairs>
  <TitlesOfParts>
    <vt:vector size="106" baseType="lpstr">
      <vt:lpstr>Arial</vt:lpstr>
      <vt:lpstr>Calibri</vt:lpstr>
      <vt:lpstr>Wingdings</vt:lpstr>
      <vt:lpstr>3_Custom Design</vt:lpstr>
      <vt:lpstr>4_Custom Design</vt:lpstr>
      <vt:lpstr>5_Custom Design</vt:lpstr>
      <vt:lpstr>6_Custom Design</vt:lpstr>
      <vt:lpstr>7_Custom Design</vt:lpstr>
      <vt:lpstr>8_Custom Design</vt:lpstr>
      <vt:lpstr>9_Custom Design</vt:lpstr>
      <vt:lpstr>10_Custom Design</vt:lpstr>
      <vt:lpstr>11_Custom Design</vt:lpstr>
      <vt:lpstr>12_Custom Design</vt:lpstr>
      <vt:lpstr>13_Custom Design</vt:lpstr>
      <vt:lpstr>14_Custom Design</vt:lpstr>
      <vt:lpstr>15_Custom Design</vt:lpstr>
      <vt:lpstr>Microsoft Excel Chart</vt:lpstr>
      <vt:lpstr>Presentazione di supporto per i docenti di Architettura e Ingegneria civile</vt:lpstr>
      <vt:lpstr>Indice</vt:lpstr>
      <vt:lpstr>1. Facciate</vt:lpstr>
      <vt:lpstr>PowerPoint Presentation</vt:lpstr>
      <vt:lpstr>PowerPoint Presentation</vt:lpstr>
      <vt:lpstr>Inserti in acciaio inossidabile a specchio nella parete in calcestruzzo di un archivio, Bure-Saudron (51), Francia8</vt:lpstr>
      <vt:lpstr>F. R. Weisman Art Museum, Minneapolis, USA (1993) Architetto: Frank Gehry9</vt:lpstr>
      <vt:lpstr>Kauffman Center for the Performing Arts, Kansas City, ISA (2011) Architetto: Moshe Safdie; Studio di ingegneria: Arup10</vt:lpstr>
      <vt:lpstr>Len Lye Centre, New Plymouth, NZ Architetto: A. Patterson11</vt:lpstr>
      <vt:lpstr>Sede centrale della Delhi Metro Rail Corporation, India Architetto: Raj Rewal &amp; Associates12</vt:lpstr>
      <vt:lpstr>Centrale di teleriscaldamento, Torino, Italia Architetto: JP Buffi13</vt:lpstr>
      <vt:lpstr>Capital gate Tower (2010), Abu Dhabi RMJM, Architects14-16</vt:lpstr>
      <vt:lpstr>Facciata di vetro17</vt:lpstr>
      <vt:lpstr>Facciata di vetro, Parigi 18</vt:lpstr>
      <vt:lpstr>Facciata di vetro, Parigi18</vt:lpstr>
      <vt:lpstr>Facciata a rete di una palazzina di uffici, Utrecht, Paesi Bassi19 Architetti: Cepezed </vt:lpstr>
      <vt:lpstr>Edificio a risparmio energetico, Nantes, Francia 20 Architetti: FORMA 6 &amp; B. Dacher</vt:lpstr>
      <vt:lpstr>McGowan Academic center,  Washington, DC, USA Facciata frangisole6</vt:lpstr>
      <vt:lpstr>Recupero del Castello di Rentilly, Francia22-23</vt:lpstr>
      <vt:lpstr>St. Guy Hospital, Londra24 Architetto: T. Heartherwick</vt:lpstr>
      <vt:lpstr>American Airlines Arena, Miami, USA</vt:lpstr>
      <vt:lpstr>Riferimenti facciate (1/2):</vt:lpstr>
      <vt:lpstr>Riferimenti facciate (2/2):</vt:lpstr>
      <vt:lpstr>2. Facciate verdi</vt:lpstr>
      <vt:lpstr>Informazioni sulle facciate verdi</vt:lpstr>
      <vt:lpstr>Facciata verde1</vt:lpstr>
      <vt:lpstr>Facciata verde 2</vt:lpstr>
      <vt:lpstr>Facciate verdi per condomini2 (realizzabili ovunque!)</vt:lpstr>
      <vt:lpstr>Facciate verdi per condomini2</vt:lpstr>
      <vt:lpstr>Architettura verticale del paesaggio </vt:lpstr>
      <vt:lpstr>Facciata verde3</vt:lpstr>
      <vt:lpstr>PowerPoint Presentation</vt:lpstr>
      <vt:lpstr>Ancoraggi e cavi</vt:lpstr>
      <vt:lpstr>Riferimenti facciate verdi</vt:lpstr>
      <vt:lpstr>3. Tetti</vt:lpstr>
      <vt:lpstr>Caratteristiche normali dei tetti in acciaio inossidabile1-4</vt:lpstr>
      <vt:lpstr>Un nuovo problema, rilascio metallico nell'acqua piovana5</vt:lpstr>
      <vt:lpstr>La biblioteca parlamentare di Delhi6-7 Architetto: Raj Rewal Associates</vt:lpstr>
      <vt:lpstr>PowerPoint Presentation</vt:lpstr>
      <vt:lpstr>Padiglione EAU alla fiera di Shanghaï8 Architetti: Foster &amp; Partners</vt:lpstr>
      <vt:lpstr>Nuovo aeroporto di Doha, Qatar9-10 Architetti: HOK</vt:lpstr>
      <vt:lpstr>Tetti verdi1-4, 11-12</vt:lpstr>
      <vt:lpstr>Tetto ad alta riflettanza Austin Hall Sam Houston State University Huntsville, Tx, USA (1851) Tetto in acciaio inossidabile ad alta riflettività, a basso effetto abbagliante*, 11, 13</vt:lpstr>
      <vt:lpstr>Frangisole15 University of Arizona Medical Research Building &amp; Thomas Keating Bioresearch Building</vt:lpstr>
      <vt:lpstr>Riferimenti tetti</vt:lpstr>
      <vt:lpstr>4. Decorazione d'interni</vt:lpstr>
      <vt:lpstr>PowerPoint Presentation</vt:lpstr>
      <vt:lpstr>Banque de France, Parigi, Francia4 Architetti: Moati -Rivière</vt:lpstr>
      <vt:lpstr>Stazione metropolitana L5 El Carmel, Barcellona, Spagna5</vt:lpstr>
      <vt:lpstr>Monastero di Batalha, Portogallo6</vt:lpstr>
      <vt:lpstr>Tenda/ringhiera di sicurezza domestica7</vt:lpstr>
      <vt:lpstr>Museum of contemporary art planning exhibition, Shenzhen, China8  (in costruzione) Architetto: CoopHimmelblau</vt:lpstr>
      <vt:lpstr>Riferimenti decorazione d'interni</vt:lpstr>
      <vt:lpstr>5. Tubazioni in acciaio inossidabile</vt:lpstr>
      <vt:lpstr>PowerPoint Presentation</vt:lpstr>
      <vt:lpstr>Sistema di tubature in acciaio inossidabile</vt:lpstr>
      <vt:lpstr>Riferimenti per tubazioni in acciaio inossidabile</vt:lpstr>
      <vt:lpstr>6. Scale mobili e ascensori</vt:lpstr>
      <vt:lpstr>PowerPoint Presentation</vt:lpstr>
      <vt:lpstr>Ascensore rivestito con rete3</vt:lpstr>
      <vt:lpstr>Ingresso della stazione metropolitana di Kraaiennest, Amsterdam, Paesi Bassi4</vt:lpstr>
      <vt:lpstr>Referimenti:</vt:lpstr>
      <vt:lpstr>7. Aeroporti</vt:lpstr>
      <vt:lpstr>PowerPoint Presentation</vt:lpstr>
      <vt:lpstr>PowerPoint Presentation</vt:lpstr>
      <vt:lpstr>Riferimenti aeroporti</vt:lpstr>
      <vt:lpstr>8. Arredi urbani</vt:lpstr>
      <vt:lpstr>PowerPoint Presentation</vt:lpstr>
      <vt:lpstr>PowerPoint Presentation</vt:lpstr>
      <vt:lpstr>PowerPoint Presentation</vt:lpstr>
      <vt:lpstr>PowerPoint Presentation</vt:lpstr>
      <vt:lpstr>Riferimenti arredi urbani</vt:lpstr>
      <vt:lpstr>9. Restauro</vt:lpstr>
      <vt:lpstr>PowerPoint Presentation</vt:lpstr>
      <vt:lpstr>Arena di Verona, Italia</vt:lpstr>
      <vt:lpstr>Teatro romano, Frejus, Francia</vt:lpstr>
      <vt:lpstr>Riferimenti restauro</vt:lpstr>
      <vt:lpstr>10. Stadi</vt:lpstr>
      <vt:lpstr>PowerPoint Presentation</vt:lpstr>
      <vt:lpstr>Yamuna Stadium, Delhi, India 4 Architetti: Peddle Thorb</vt:lpstr>
      <vt:lpstr>Castelão Stadium, Fortaleza, Brasile5,6 Architetto: Vigliecca &amp; Associados</vt:lpstr>
      <vt:lpstr>Allianz Park Palmeiras Stadium, Sao Paulo, Brasile7 Architetto: Edo Rocha Arquitetura  </vt:lpstr>
      <vt:lpstr>Facciata pubblicitaria, Lille stadium, Francia8 Architetti: Valode Pistre e Ferret</vt:lpstr>
      <vt:lpstr>Riferimenti stadi</vt:lpstr>
      <vt:lpstr>11. Piscine</vt:lpstr>
      <vt:lpstr>PowerPoint Presentation</vt:lpstr>
      <vt:lpstr>Scivolo d’acqua in acciaio inossidabile</vt:lpstr>
      <vt:lpstr>Riferimenti piscine</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Applicazioni architettura</dc:title>
  <dc:creator>Bernard</dc:creator>
  <cp:keywords>acciaio inossidabile, formazione, architettura, ingegneria civile</cp:keywords>
  <cp:lastModifiedBy>Jo Claes</cp:lastModifiedBy>
  <cp:revision>839</cp:revision>
  <cp:lastPrinted>2015-06-02T17:57:17Z</cp:lastPrinted>
  <dcterms:created xsi:type="dcterms:W3CDTF">2013-06-29T15:24:20Z</dcterms:created>
  <dcterms:modified xsi:type="dcterms:W3CDTF">2020-01-31T10:54:32Z</dcterms:modified>
</cp:coreProperties>
</file>