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0" r:id="rId3"/>
    <p:sldMasterId id="2147483740" r:id="rId4"/>
    <p:sldMasterId id="2147483750" r:id="rId5"/>
    <p:sldMasterId id="2147483760" r:id="rId6"/>
    <p:sldMasterId id="2147483770" r:id="rId7"/>
    <p:sldMasterId id="2147483780" r:id="rId8"/>
    <p:sldMasterId id="2147483790" r:id="rId9"/>
    <p:sldMasterId id="2147483800" r:id="rId10"/>
    <p:sldMasterId id="2147483810" r:id="rId11"/>
    <p:sldMasterId id="2147483820" r:id="rId12"/>
    <p:sldMasterId id="2147483830" r:id="rId13"/>
    <p:sldMasterId id="2147483840" r:id="rId14"/>
    <p:sldMasterId id="2147483850" r:id="rId15"/>
  </p:sldMasterIdLst>
  <p:notesMasterIdLst>
    <p:notesMasterId r:id="rId105"/>
  </p:notesMasterIdLst>
  <p:handoutMasterIdLst>
    <p:handoutMasterId r:id="rId106"/>
  </p:handoutMasterIdLst>
  <p:sldIdLst>
    <p:sldId id="384" r:id="rId16"/>
    <p:sldId id="383" r:id="rId17"/>
    <p:sldId id="370" r:id="rId18"/>
    <p:sldId id="390" r:id="rId19"/>
    <p:sldId id="391" r:id="rId20"/>
    <p:sldId id="392" r:id="rId21"/>
    <p:sldId id="312" r:id="rId22"/>
    <p:sldId id="313" r:id="rId23"/>
    <p:sldId id="314" r:id="rId24"/>
    <p:sldId id="315" r:id="rId25"/>
    <p:sldId id="318" r:id="rId26"/>
    <p:sldId id="346" r:id="rId27"/>
    <p:sldId id="331" r:id="rId28"/>
    <p:sldId id="329" r:id="rId29"/>
    <p:sldId id="330" r:id="rId30"/>
    <p:sldId id="343" r:id="rId31"/>
    <p:sldId id="347" r:id="rId32"/>
    <p:sldId id="327" r:id="rId33"/>
    <p:sldId id="334" r:id="rId34"/>
    <p:sldId id="332" r:id="rId35"/>
    <p:sldId id="393" r:id="rId36"/>
    <p:sldId id="402" r:id="rId37"/>
    <p:sldId id="360" r:id="rId38"/>
    <p:sldId id="371" r:id="rId39"/>
    <p:sldId id="266" r:id="rId40"/>
    <p:sldId id="337" r:id="rId41"/>
    <p:sldId id="338" r:id="rId42"/>
    <p:sldId id="339" r:id="rId43"/>
    <p:sldId id="270" r:id="rId44"/>
    <p:sldId id="269" r:id="rId45"/>
    <p:sldId id="348" r:id="rId46"/>
    <p:sldId id="304" r:id="rId47"/>
    <p:sldId id="335" r:id="rId48"/>
    <p:sldId id="264" r:id="rId49"/>
    <p:sldId id="372" r:id="rId50"/>
    <p:sldId id="388" r:id="rId51"/>
    <p:sldId id="366" r:id="rId52"/>
    <p:sldId id="367" r:id="rId53"/>
    <p:sldId id="276" r:id="rId54"/>
    <p:sldId id="308" r:id="rId55"/>
    <p:sldId id="349" r:id="rId56"/>
    <p:sldId id="368" r:id="rId57"/>
    <p:sldId id="369" r:id="rId58"/>
    <p:sldId id="328" r:id="rId59"/>
    <p:sldId id="260" r:id="rId60"/>
    <p:sldId id="373" r:id="rId61"/>
    <p:sldId id="389" r:id="rId62"/>
    <p:sldId id="354" r:id="rId63"/>
    <p:sldId id="356" r:id="rId64"/>
    <p:sldId id="355" r:id="rId65"/>
    <p:sldId id="357" r:id="rId66"/>
    <p:sldId id="321" r:id="rId67"/>
    <p:sldId id="277" r:id="rId68"/>
    <p:sldId id="374" r:id="rId69"/>
    <p:sldId id="301" r:id="rId70"/>
    <p:sldId id="359" r:id="rId71"/>
    <p:sldId id="259" r:id="rId72"/>
    <p:sldId id="375" r:id="rId73"/>
    <p:sldId id="285" r:id="rId74"/>
    <p:sldId id="351" r:id="rId75"/>
    <p:sldId id="352" r:id="rId76"/>
    <p:sldId id="279" r:id="rId77"/>
    <p:sldId id="376" r:id="rId78"/>
    <p:sldId id="286" r:id="rId79"/>
    <p:sldId id="287" r:id="rId80"/>
    <p:sldId id="280" r:id="rId81"/>
    <p:sldId id="377" r:id="rId82"/>
    <p:sldId id="283" r:id="rId83"/>
    <p:sldId id="284" r:id="rId84"/>
    <p:sldId id="288" r:id="rId85"/>
    <p:sldId id="274" r:id="rId86"/>
    <p:sldId id="281" r:id="rId87"/>
    <p:sldId id="378" r:id="rId88"/>
    <p:sldId id="299" r:id="rId89"/>
    <p:sldId id="298" r:id="rId90"/>
    <p:sldId id="317" r:id="rId91"/>
    <p:sldId id="282" r:id="rId92"/>
    <p:sldId id="379" r:id="rId93"/>
    <p:sldId id="297" r:id="rId94"/>
    <p:sldId id="361" r:id="rId95"/>
    <p:sldId id="311" r:id="rId96"/>
    <p:sldId id="310" r:id="rId97"/>
    <p:sldId id="342" r:id="rId98"/>
    <p:sldId id="263" r:id="rId99"/>
    <p:sldId id="380" r:id="rId100"/>
    <p:sldId id="295" r:id="rId101"/>
    <p:sldId id="394" r:id="rId102"/>
    <p:sldId id="296" r:id="rId103"/>
    <p:sldId id="309" r:id="rId104"/>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guide id="5" orient="horz" pos="2969">
          <p15:clr>
            <a:srgbClr val="A4A3A4"/>
          </p15:clr>
        </p15:guide>
        <p15:guide id="6" orient="horz" pos="3224">
          <p15:clr>
            <a:srgbClr val="A4A3A4"/>
          </p15:clr>
        </p15:guide>
        <p15:guide id="7" pos="2256">
          <p15:clr>
            <a:srgbClr val="A4A3A4"/>
          </p15:clr>
        </p15:guide>
        <p15:guide id="8"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5E5C07-FF1B-4277-AA03-AE6FB3BF13BC}" v="5" dt="2020-01-31T10:22:36.3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Styl pośredni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41" autoAdjust="0"/>
    <p:restoredTop sz="94353" autoAdjust="0"/>
  </p:normalViewPr>
  <p:slideViewPr>
    <p:cSldViewPr>
      <p:cViewPr varScale="1">
        <p:scale>
          <a:sx n="82" d="100"/>
          <a:sy n="82" d="100"/>
        </p:scale>
        <p:origin x="1622" y="91"/>
      </p:cViewPr>
      <p:guideLst>
        <p:guide orient="horz" pos="2160"/>
        <p:guide pos="2880"/>
      </p:guideLst>
    </p:cSldViewPr>
  </p:slideViewPr>
  <p:outlineViewPr>
    <p:cViewPr>
      <p:scale>
        <a:sx n="33" d="100"/>
        <a:sy n="33" d="100"/>
      </p:scale>
      <p:origin x="0" y="-39768"/>
    </p:cViewPr>
  </p:outlineViewPr>
  <p:notesTextViewPr>
    <p:cViewPr>
      <p:scale>
        <a:sx n="1" d="1"/>
        <a:sy n="1" d="1"/>
      </p:scale>
      <p:origin x="0" y="0"/>
    </p:cViewPr>
  </p:notesTextViewPr>
  <p:sorterViewPr>
    <p:cViewPr>
      <p:scale>
        <a:sx n="90" d="100"/>
        <a:sy n="90" d="100"/>
      </p:scale>
      <p:origin x="0" y="0"/>
    </p:cViewPr>
  </p:sorterViewPr>
  <p:notesViewPr>
    <p:cSldViewPr>
      <p:cViewPr varScale="1">
        <p:scale>
          <a:sx n="80" d="100"/>
          <a:sy n="80" d="100"/>
        </p:scale>
        <p:origin x="-1962" y="-78"/>
      </p:cViewPr>
      <p:guideLst>
        <p:guide orient="horz" pos="2880"/>
        <p:guide pos="2160"/>
        <p:guide orient="horz" pos="3127"/>
        <p:guide pos="2141"/>
        <p:guide orient="horz" pos="2969"/>
        <p:guide orient="horz" pos="3224"/>
        <p:guide pos="2256"/>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microsoft.com/office/2015/10/relationships/revisionInfo" Target="revisionInfo.xml"/><Relationship Id="rId16" Type="http://schemas.openxmlformats.org/officeDocument/2006/relationships/slide" Target="slides/slide1.xml"/><Relationship Id="rId107"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viewProps" Target="viewProps.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theme" Target="theme/theme1.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tableStyles" Target="tableStyle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Claes" userId="d64208f3-0076-4064-b6ac-7d8ee9dc279f" providerId="ADAL" clId="{6077CCCD-B536-4825-9167-332D2A804660}"/>
    <pc:docChg chg="undo custSel addSld delSld modSld">
      <pc:chgData name="Jo Claes" userId="d64208f3-0076-4064-b6ac-7d8ee9dc279f" providerId="ADAL" clId="{6077CCCD-B536-4825-9167-332D2A804660}" dt="2019-12-17T09:51:15.739" v="78" actId="2696"/>
      <pc:docMkLst>
        <pc:docMk/>
      </pc:docMkLst>
      <pc:sldChg chg="modSp">
        <pc:chgData name="Jo Claes" userId="d64208f3-0076-4064-b6ac-7d8ee9dc279f" providerId="ADAL" clId="{6077CCCD-B536-4825-9167-332D2A804660}" dt="2019-12-17T09:49:34.882" v="63" actId="27636"/>
        <pc:sldMkLst>
          <pc:docMk/>
          <pc:sldMk cId="999612699" sldId="259"/>
        </pc:sldMkLst>
        <pc:spChg chg="mod">
          <ac:chgData name="Jo Claes" userId="d64208f3-0076-4064-b6ac-7d8ee9dc279f" providerId="ADAL" clId="{6077CCCD-B536-4825-9167-332D2A804660}" dt="2019-12-17T09:49:34.882" v="63" actId="27636"/>
          <ac:spMkLst>
            <pc:docMk/>
            <pc:sldMk cId="999612699" sldId="259"/>
            <ac:spMk id="3" creationId="{00000000-0000-0000-0000-000000000000}"/>
          </ac:spMkLst>
        </pc:spChg>
      </pc:sldChg>
      <pc:sldChg chg="modSp">
        <pc:chgData name="Jo Claes" userId="d64208f3-0076-4064-b6ac-7d8ee9dc279f" providerId="ADAL" clId="{6077CCCD-B536-4825-9167-332D2A804660}" dt="2019-12-17T09:48:54.329" v="61" actId="1035"/>
        <pc:sldMkLst>
          <pc:docMk/>
          <pc:sldMk cId="637715712" sldId="260"/>
        </pc:sldMkLst>
        <pc:spChg chg="mod">
          <ac:chgData name="Jo Claes" userId="d64208f3-0076-4064-b6ac-7d8ee9dc279f" providerId="ADAL" clId="{6077CCCD-B536-4825-9167-332D2A804660}" dt="2019-12-17T09:48:54.329" v="61" actId="1035"/>
          <ac:spMkLst>
            <pc:docMk/>
            <pc:sldMk cId="637715712" sldId="260"/>
            <ac:spMk id="6" creationId="{00000000-0000-0000-0000-000000000000}"/>
          </ac:spMkLst>
        </pc:spChg>
      </pc:sldChg>
      <pc:sldChg chg="del">
        <pc:chgData name="Jo Claes" userId="d64208f3-0076-4064-b6ac-7d8ee9dc279f" providerId="ADAL" clId="{6077CCCD-B536-4825-9167-332D2A804660}" dt="2019-12-17T09:47:01.408" v="25" actId="2696"/>
        <pc:sldMkLst>
          <pc:docMk/>
          <pc:sldMk cId="2460686061" sldId="261"/>
        </pc:sldMkLst>
      </pc:sldChg>
      <pc:sldChg chg="modSp">
        <pc:chgData name="Jo Claes" userId="d64208f3-0076-4064-b6ac-7d8ee9dc279f" providerId="ADAL" clId="{6077CCCD-B536-4825-9167-332D2A804660}" dt="2019-12-17T09:50:59.665" v="66"/>
        <pc:sldMkLst>
          <pc:docMk/>
          <pc:sldMk cId="298025202" sldId="263"/>
        </pc:sldMkLst>
        <pc:spChg chg="mod">
          <ac:chgData name="Jo Claes" userId="d64208f3-0076-4064-b6ac-7d8ee9dc279f" providerId="ADAL" clId="{6077CCCD-B536-4825-9167-332D2A804660}" dt="2019-12-17T09:50:59.665" v="66"/>
          <ac:spMkLst>
            <pc:docMk/>
            <pc:sldMk cId="298025202" sldId="263"/>
            <ac:spMk id="3" creationId="{00000000-0000-0000-0000-000000000000}"/>
          </ac:spMkLst>
        </pc:spChg>
      </pc:sldChg>
      <pc:sldChg chg="modSp">
        <pc:chgData name="Jo Claes" userId="d64208f3-0076-4064-b6ac-7d8ee9dc279f" providerId="ADAL" clId="{6077CCCD-B536-4825-9167-332D2A804660}" dt="2019-12-17T09:49:54.856" v="64"/>
        <pc:sldMkLst>
          <pc:docMk/>
          <pc:sldMk cId="231579039" sldId="281"/>
        </pc:sldMkLst>
        <pc:spChg chg="mod">
          <ac:chgData name="Jo Claes" userId="d64208f3-0076-4064-b6ac-7d8ee9dc279f" providerId="ADAL" clId="{6077CCCD-B536-4825-9167-332D2A804660}" dt="2019-12-17T09:49:54.856" v="64"/>
          <ac:spMkLst>
            <pc:docMk/>
            <pc:sldMk cId="231579039" sldId="281"/>
            <ac:spMk id="3" creationId="{00000000-0000-0000-0000-000000000000}"/>
          </ac:spMkLst>
        </pc:spChg>
      </pc:sldChg>
      <pc:sldChg chg="modSp">
        <pc:chgData name="Jo Claes" userId="d64208f3-0076-4064-b6ac-7d8ee9dc279f" providerId="ADAL" clId="{6077CCCD-B536-4825-9167-332D2A804660}" dt="2019-12-17T09:48:27.852" v="54" actId="947"/>
        <pc:sldMkLst>
          <pc:docMk/>
          <pc:sldMk cId="757271836" sldId="328"/>
        </pc:sldMkLst>
        <pc:spChg chg="mod">
          <ac:chgData name="Jo Claes" userId="d64208f3-0076-4064-b6ac-7d8ee9dc279f" providerId="ADAL" clId="{6077CCCD-B536-4825-9167-332D2A804660}" dt="2019-12-17T09:48:27.852" v="54" actId="947"/>
          <ac:spMkLst>
            <pc:docMk/>
            <pc:sldMk cId="757271836" sldId="328"/>
            <ac:spMk id="2" creationId="{00000000-0000-0000-0000-000000000000}"/>
          </ac:spMkLst>
        </pc:spChg>
      </pc:sldChg>
      <pc:sldChg chg="modSp">
        <pc:chgData name="Jo Claes" userId="d64208f3-0076-4064-b6ac-7d8ee9dc279f" providerId="ADAL" clId="{6077CCCD-B536-4825-9167-332D2A804660}" dt="2019-12-17T09:47:57.484" v="44"/>
        <pc:sldMkLst>
          <pc:docMk/>
          <pc:sldMk cId="1256594470" sldId="360"/>
        </pc:sldMkLst>
        <pc:spChg chg="mod">
          <ac:chgData name="Jo Claes" userId="d64208f3-0076-4064-b6ac-7d8ee9dc279f" providerId="ADAL" clId="{6077CCCD-B536-4825-9167-332D2A804660}" dt="2019-12-17T09:47:57.484" v="44"/>
          <ac:spMkLst>
            <pc:docMk/>
            <pc:sldMk cId="1256594470" sldId="360"/>
            <ac:spMk id="3" creationId="{00000000-0000-0000-0000-000000000000}"/>
          </ac:spMkLst>
        </pc:spChg>
      </pc:sldChg>
      <pc:sldChg chg="del">
        <pc:chgData name="Jo Claes" userId="d64208f3-0076-4064-b6ac-7d8ee9dc279f" providerId="ADAL" clId="{6077CCCD-B536-4825-9167-332D2A804660}" dt="2019-12-17T09:51:15.739" v="78" actId="2696"/>
        <pc:sldMkLst>
          <pc:docMk/>
          <pc:sldMk cId="2830169720" sldId="362"/>
        </pc:sldMkLst>
      </pc:sldChg>
      <pc:sldChg chg="del">
        <pc:chgData name="Jo Claes" userId="d64208f3-0076-4064-b6ac-7d8ee9dc279f" providerId="ADAL" clId="{6077CCCD-B536-4825-9167-332D2A804660}" dt="2019-12-17T09:51:15.693" v="75" actId="2696"/>
        <pc:sldMkLst>
          <pc:docMk/>
          <pc:sldMk cId="1157839885" sldId="364"/>
        </pc:sldMkLst>
      </pc:sldChg>
      <pc:sldChg chg="modSp">
        <pc:chgData name="Jo Claes" userId="d64208f3-0076-4064-b6ac-7d8ee9dc279f" providerId="ADAL" clId="{6077CCCD-B536-4825-9167-332D2A804660}" dt="2019-12-17T09:48:09.044" v="50" actId="20577"/>
        <pc:sldMkLst>
          <pc:docMk/>
          <pc:sldMk cId="919674714" sldId="369"/>
        </pc:sldMkLst>
        <pc:spChg chg="mod">
          <ac:chgData name="Jo Claes" userId="d64208f3-0076-4064-b6ac-7d8ee9dc279f" providerId="ADAL" clId="{6077CCCD-B536-4825-9167-332D2A804660}" dt="2019-12-17T09:48:09.044" v="50" actId="20577"/>
          <ac:spMkLst>
            <pc:docMk/>
            <pc:sldMk cId="919674714" sldId="369"/>
            <ac:spMk id="2" creationId="{00000000-0000-0000-0000-000000000000}"/>
          </ac:spMkLst>
        </pc:spChg>
      </pc:sldChg>
      <pc:sldChg chg="del">
        <pc:chgData name="Jo Claes" userId="d64208f3-0076-4064-b6ac-7d8ee9dc279f" providerId="ADAL" clId="{6077CCCD-B536-4825-9167-332D2A804660}" dt="2019-12-17T09:51:15.630" v="69" actId="2696"/>
        <pc:sldMkLst>
          <pc:docMk/>
          <pc:sldMk cId="1658236286" sldId="381"/>
        </pc:sldMkLst>
      </pc:sldChg>
      <pc:sldChg chg="modSp">
        <pc:chgData name="Jo Claes" userId="d64208f3-0076-4064-b6ac-7d8ee9dc279f" providerId="ADAL" clId="{6077CCCD-B536-4825-9167-332D2A804660}" dt="2019-12-17T09:46:17.657" v="21" actId="20577"/>
        <pc:sldMkLst>
          <pc:docMk/>
          <pc:sldMk cId="316871440" sldId="383"/>
        </pc:sldMkLst>
        <pc:spChg chg="mod">
          <ac:chgData name="Jo Claes" userId="d64208f3-0076-4064-b6ac-7d8ee9dc279f" providerId="ADAL" clId="{6077CCCD-B536-4825-9167-332D2A804660}" dt="2019-12-17T09:46:17.657" v="21" actId="20577"/>
          <ac:spMkLst>
            <pc:docMk/>
            <pc:sldMk cId="316871440" sldId="383"/>
            <ac:spMk id="3" creationId="{00000000-0000-0000-0000-000000000000}"/>
          </ac:spMkLst>
        </pc:spChg>
      </pc:sldChg>
      <pc:sldChg chg="delSp modSp">
        <pc:chgData name="Jo Claes" userId="d64208f3-0076-4064-b6ac-7d8ee9dc279f" providerId="ADAL" clId="{6077CCCD-B536-4825-9167-332D2A804660}" dt="2019-12-17T09:51:08.460" v="68" actId="478"/>
        <pc:sldMkLst>
          <pc:docMk/>
          <pc:sldMk cId="3596858463" sldId="394"/>
        </pc:sldMkLst>
        <pc:spChg chg="del mod">
          <ac:chgData name="Jo Claes" userId="d64208f3-0076-4064-b6ac-7d8ee9dc279f" providerId="ADAL" clId="{6077CCCD-B536-4825-9167-332D2A804660}" dt="2019-12-17T09:51:08.460" v="68" actId="478"/>
          <ac:spMkLst>
            <pc:docMk/>
            <pc:sldMk cId="3596858463" sldId="394"/>
            <ac:spMk id="6" creationId="{00000000-0000-0000-0000-000000000000}"/>
          </ac:spMkLst>
        </pc:spChg>
      </pc:sldChg>
      <pc:sldChg chg="del">
        <pc:chgData name="Jo Claes" userId="d64208f3-0076-4064-b6ac-7d8ee9dc279f" providerId="ADAL" clId="{6077CCCD-B536-4825-9167-332D2A804660}" dt="2019-12-17T09:51:15.646" v="70" actId="2696"/>
        <pc:sldMkLst>
          <pc:docMk/>
          <pc:sldMk cId="2582479326" sldId="395"/>
        </pc:sldMkLst>
      </pc:sldChg>
      <pc:sldChg chg="del">
        <pc:chgData name="Jo Claes" userId="d64208f3-0076-4064-b6ac-7d8ee9dc279f" providerId="ADAL" clId="{6077CCCD-B536-4825-9167-332D2A804660}" dt="2019-12-17T09:51:15.661" v="71" actId="2696"/>
        <pc:sldMkLst>
          <pc:docMk/>
          <pc:sldMk cId="1821611075" sldId="396"/>
        </pc:sldMkLst>
      </pc:sldChg>
      <pc:sldChg chg="del">
        <pc:chgData name="Jo Claes" userId="d64208f3-0076-4064-b6ac-7d8ee9dc279f" providerId="ADAL" clId="{6077CCCD-B536-4825-9167-332D2A804660}" dt="2019-12-17T09:51:15.661" v="72" actId="2696"/>
        <pc:sldMkLst>
          <pc:docMk/>
          <pc:sldMk cId="2613099560" sldId="397"/>
        </pc:sldMkLst>
      </pc:sldChg>
      <pc:sldChg chg="del">
        <pc:chgData name="Jo Claes" userId="d64208f3-0076-4064-b6ac-7d8ee9dc279f" providerId="ADAL" clId="{6077CCCD-B536-4825-9167-332D2A804660}" dt="2019-12-17T09:51:15.677" v="73" actId="2696"/>
        <pc:sldMkLst>
          <pc:docMk/>
          <pc:sldMk cId="11798162" sldId="398"/>
        </pc:sldMkLst>
      </pc:sldChg>
      <pc:sldChg chg="del">
        <pc:chgData name="Jo Claes" userId="d64208f3-0076-4064-b6ac-7d8ee9dc279f" providerId="ADAL" clId="{6077CCCD-B536-4825-9167-332D2A804660}" dt="2019-12-17T09:51:15.693" v="74" actId="2696"/>
        <pc:sldMkLst>
          <pc:docMk/>
          <pc:sldMk cId="1820666797" sldId="399"/>
        </pc:sldMkLst>
      </pc:sldChg>
      <pc:sldChg chg="del">
        <pc:chgData name="Jo Claes" userId="d64208f3-0076-4064-b6ac-7d8ee9dc279f" providerId="ADAL" clId="{6077CCCD-B536-4825-9167-332D2A804660}" dt="2019-12-17T09:51:15.708" v="76" actId="2696"/>
        <pc:sldMkLst>
          <pc:docMk/>
          <pc:sldMk cId="1515167163" sldId="400"/>
        </pc:sldMkLst>
      </pc:sldChg>
      <pc:sldChg chg="del">
        <pc:chgData name="Jo Claes" userId="d64208f3-0076-4064-b6ac-7d8ee9dc279f" providerId="ADAL" clId="{6077CCCD-B536-4825-9167-332D2A804660}" dt="2019-12-17T09:51:15.724" v="77" actId="2696"/>
        <pc:sldMkLst>
          <pc:docMk/>
          <pc:sldMk cId="1054583058" sldId="401"/>
        </pc:sldMkLst>
      </pc:sldChg>
      <pc:sldChg chg="modSp add">
        <pc:chgData name="Jo Claes" userId="d64208f3-0076-4064-b6ac-7d8ee9dc279f" providerId="ADAL" clId="{6077CCCD-B536-4825-9167-332D2A804660}" dt="2019-12-17T09:46:59.581" v="24"/>
        <pc:sldMkLst>
          <pc:docMk/>
          <pc:sldMk cId="3331649381" sldId="402"/>
        </pc:sldMkLst>
        <pc:spChg chg="mod">
          <ac:chgData name="Jo Claes" userId="d64208f3-0076-4064-b6ac-7d8ee9dc279f" providerId="ADAL" clId="{6077CCCD-B536-4825-9167-332D2A804660}" dt="2019-12-17T09:46:59.581" v="24"/>
          <ac:spMkLst>
            <pc:docMk/>
            <pc:sldMk cId="3331649381" sldId="402"/>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w="25400" cap="flat" cmpd="sng" algn="ctr">
              <a:solidFill>
                <a:schemeClr val="accent1">
                  <a:shade val="50000"/>
                </a:schemeClr>
              </a:solidFill>
              <a:prstDash val="solid"/>
            </a:ln>
            <a:effectLst/>
          </c:spPr>
          <c:invertIfNegative val="0"/>
          <c:cat>
            <c:strRef>
              <c:f>Sheet1!$A$2:$A$7</c:f>
              <c:strCache>
                <c:ptCount val="6"/>
                <c:pt idx="0">
                  <c:v>Zn</c:v>
                </c:pt>
                <c:pt idx="1">
                  <c:v>Cu</c:v>
                </c:pt>
                <c:pt idx="2">
                  <c:v>Cr w stali nierdzewnej 1.4301 (304)</c:v>
                </c:pt>
                <c:pt idx="3">
                  <c:v>Ni w stali nierdzewnej 1.4301 (304)</c:v>
                </c:pt>
                <c:pt idx="4">
                  <c:v>Cr w stali nierdzewnej 1.4401 (316)</c:v>
                </c:pt>
                <c:pt idx="5">
                  <c:v>Ni w stali nierdzewnej 1.4401 (316)</c:v>
                </c:pt>
              </c:strCache>
            </c:strRef>
          </c:cat>
          <c:val>
            <c:numRef>
              <c:f>Sheet1!$B$2:$B$7</c:f>
              <c:numCache>
                <c:formatCode>General</c:formatCode>
                <c:ptCount val="6"/>
                <c:pt idx="0">
                  <c:v>3000</c:v>
                </c:pt>
                <c:pt idx="1">
                  <c:v>1500</c:v>
                </c:pt>
                <c:pt idx="2">
                  <c:v>0.2</c:v>
                </c:pt>
                <c:pt idx="3">
                  <c:v>0.6</c:v>
                </c:pt>
                <c:pt idx="4">
                  <c:v>0.4</c:v>
                </c:pt>
                <c:pt idx="5">
                  <c:v>1.2</c:v>
                </c:pt>
              </c:numCache>
            </c:numRef>
          </c:val>
          <c:extLst>
            <c:ext xmlns:c16="http://schemas.microsoft.com/office/drawing/2014/chart" uri="{C3380CC4-5D6E-409C-BE32-E72D297353CC}">
              <c16:uniqueId val="{00000000-EE2B-4AAB-8416-4183826AE6F3}"/>
            </c:ext>
          </c:extLst>
        </c:ser>
        <c:dLbls>
          <c:showLegendKey val="0"/>
          <c:showVal val="0"/>
          <c:showCatName val="0"/>
          <c:showSerName val="0"/>
          <c:showPercent val="0"/>
          <c:showBubbleSize val="0"/>
        </c:dLbls>
        <c:gapWidth val="150"/>
        <c:axId val="114137728"/>
        <c:axId val="114143616"/>
      </c:barChart>
      <c:catAx>
        <c:axId val="114137728"/>
        <c:scaling>
          <c:orientation val="minMax"/>
        </c:scaling>
        <c:delete val="0"/>
        <c:axPos val="b"/>
        <c:numFmt formatCode="General" sourceLinked="0"/>
        <c:majorTickMark val="out"/>
        <c:minorTickMark val="none"/>
        <c:tickLblPos val="nextTo"/>
        <c:txPr>
          <a:bodyPr/>
          <a:lstStyle/>
          <a:p>
            <a:pPr>
              <a:defRPr sz="1200"/>
            </a:pPr>
            <a:endParaRPr lang="en-US"/>
          </a:p>
        </c:txPr>
        <c:crossAx val="114143616"/>
        <c:crosses val="autoZero"/>
        <c:auto val="1"/>
        <c:lblAlgn val="ctr"/>
        <c:lblOffset val="100"/>
        <c:noMultiLvlLbl val="0"/>
      </c:catAx>
      <c:valAx>
        <c:axId val="114143616"/>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1141377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1731"/>
          </a:xfrm>
          <a:prstGeom prst="rect">
            <a:avLst/>
          </a:prstGeom>
        </p:spPr>
        <p:txBody>
          <a:bodyPr vert="horz" lIns="94768" tIns="47384" rIns="94768" bIns="47384" rtlCol="0"/>
          <a:lstStyle>
            <a:lvl1pPr algn="l">
              <a:defRPr sz="1200"/>
            </a:lvl1pPr>
          </a:lstStyle>
          <a:p>
            <a:endParaRPr lang="en-GB"/>
          </a:p>
        </p:txBody>
      </p:sp>
      <p:sp>
        <p:nvSpPr>
          <p:cNvPr id="3" name="Date Placeholder 2"/>
          <p:cNvSpPr>
            <a:spLocks noGrp="1"/>
          </p:cNvSpPr>
          <p:nvPr>
            <p:ph type="dt" sz="quarter" idx="1"/>
          </p:nvPr>
        </p:nvSpPr>
        <p:spPr>
          <a:xfrm>
            <a:off x="4021296" y="0"/>
            <a:ext cx="3076363" cy="511731"/>
          </a:xfrm>
          <a:prstGeom prst="rect">
            <a:avLst/>
          </a:prstGeom>
        </p:spPr>
        <p:txBody>
          <a:bodyPr vert="horz" lIns="94768" tIns="47384" rIns="94768" bIns="47384" rtlCol="0"/>
          <a:lstStyle>
            <a:lvl1pPr algn="r">
              <a:defRPr sz="1200"/>
            </a:lvl1pPr>
          </a:lstStyle>
          <a:p>
            <a:fld id="{FA79440B-4A93-4734-98D4-2B195F83D438}" type="datetimeFigureOut">
              <a:rPr lang="en-GB" smtClean="0"/>
              <a:t>31/01/2020</a:t>
            </a:fld>
            <a:endParaRPr lang="en-GB"/>
          </a:p>
        </p:txBody>
      </p:sp>
      <p:sp>
        <p:nvSpPr>
          <p:cNvPr id="4" name="Footer Placeholder 3"/>
          <p:cNvSpPr>
            <a:spLocks noGrp="1"/>
          </p:cNvSpPr>
          <p:nvPr>
            <p:ph type="ftr" sz="quarter" idx="2"/>
          </p:nvPr>
        </p:nvSpPr>
        <p:spPr>
          <a:xfrm>
            <a:off x="2" y="9721106"/>
            <a:ext cx="3076363" cy="511731"/>
          </a:xfrm>
          <a:prstGeom prst="rect">
            <a:avLst/>
          </a:prstGeom>
        </p:spPr>
        <p:txBody>
          <a:bodyPr vert="horz" lIns="94768" tIns="47384" rIns="94768" bIns="47384" rtlCol="0" anchor="b"/>
          <a:lstStyle>
            <a:lvl1pPr algn="l">
              <a:defRPr sz="1200"/>
            </a:lvl1pPr>
          </a:lstStyle>
          <a:p>
            <a:endParaRPr lang="en-GB"/>
          </a:p>
        </p:txBody>
      </p:sp>
      <p:sp>
        <p:nvSpPr>
          <p:cNvPr id="5" name="Slide Number Placeholder 4"/>
          <p:cNvSpPr>
            <a:spLocks noGrp="1"/>
          </p:cNvSpPr>
          <p:nvPr>
            <p:ph type="sldNum" sz="quarter" idx="3"/>
          </p:nvPr>
        </p:nvSpPr>
        <p:spPr>
          <a:xfrm>
            <a:off x="4021296" y="9721106"/>
            <a:ext cx="3076363" cy="511731"/>
          </a:xfrm>
          <a:prstGeom prst="rect">
            <a:avLst/>
          </a:prstGeom>
        </p:spPr>
        <p:txBody>
          <a:bodyPr vert="horz" lIns="94768" tIns="47384" rIns="94768" bIns="47384" rtlCol="0" anchor="b"/>
          <a:lstStyle>
            <a:lvl1pPr algn="r">
              <a:defRPr sz="1200"/>
            </a:lvl1pPr>
          </a:lstStyle>
          <a:p>
            <a:fld id="{E17FEDBA-C036-4298-A426-8D11F2D1DC9D}" type="slidenum">
              <a:rPr lang="en-GB" smtClean="0"/>
              <a:t>‹#›</a:t>
            </a:fld>
            <a:endParaRPr lang="en-GB"/>
          </a:p>
        </p:txBody>
      </p:sp>
    </p:spTree>
    <p:extLst>
      <p:ext uri="{BB962C8B-B14F-4D97-AF65-F5344CB8AC3E}">
        <p14:creationId xmlns:p14="http://schemas.microsoft.com/office/powerpoint/2010/main" val="3531089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1731"/>
          </a:xfrm>
          <a:prstGeom prst="rect">
            <a:avLst/>
          </a:prstGeom>
        </p:spPr>
        <p:txBody>
          <a:bodyPr vert="horz" lIns="94768" tIns="47384" rIns="94768" bIns="47384" rtlCol="0"/>
          <a:lstStyle>
            <a:lvl1pPr algn="l">
              <a:defRPr sz="1200"/>
            </a:lvl1pPr>
          </a:lstStyle>
          <a:p>
            <a:endParaRPr lang="fr-FR"/>
          </a:p>
        </p:txBody>
      </p:sp>
      <p:sp>
        <p:nvSpPr>
          <p:cNvPr id="3" name="Date Placeholder 2"/>
          <p:cNvSpPr>
            <a:spLocks noGrp="1"/>
          </p:cNvSpPr>
          <p:nvPr>
            <p:ph type="dt" idx="1"/>
          </p:nvPr>
        </p:nvSpPr>
        <p:spPr>
          <a:xfrm>
            <a:off x="4021296" y="0"/>
            <a:ext cx="3076363" cy="511731"/>
          </a:xfrm>
          <a:prstGeom prst="rect">
            <a:avLst/>
          </a:prstGeom>
        </p:spPr>
        <p:txBody>
          <a:bodyPr vert="horz" lIns="94768" tIns="47384" rIns="94768" bIns="47384" rtlCol="0"/>
          <a:lstStyle>
            <a:lvl1pPr algn="r">
              <a:defRPr sz="1200"/>
            </a:lvl1pPr>
          </a:lstStyle>
          <a:p>
            <a:fld id="{61C3FC1B-1360-4953-A911-6C5EDFE56089}" type="datetimeFigureOut">
              <a:rPr lang="fr-FR" smtClean="0"/>
              <a:t>31/01/2020</a:t>
            </a:fld>
            <a:endParaRPr lang="fr-FR"/>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68" tIns="47384" rIns="94768" bIns="47384" rtlCol="0" anchor="ctr"/>
          <a:lstStyle/>
          <a:p>
            <a:endParaRPr lang="fr-FR"/>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4768" tIns="47384" rIns="94768" bIns="473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2" y="9721106"/>
            <a:ext cx="3076363" cy="511731"/>
          </a:xfrm>
          <a:prstGeom prst="rect">
            <a:avLst/>
          </a:prstGeom>
        </p:spPr>
        <p:txBody>
          <a:bodyPr vert="horz" lIns="94768" tIns="47384" rIns="94768" bIns="47384" rtlCol="0" anchor="b"/>
          <a:lstStyle>
            <a:lvl1pPr algn="l">
              <a:defRPr sz="1200"/>
            </a:lvl1pPr>
          </a:lstStyle>
          <a:p>
            <a:endParaRPr lang="fr-FR"/>
          </a:p>
        </p:txBody>
      </p:sp>
      <p:sp>
        <p:nvSpPr>
          <p:cNvPr id="7" name="Slide Number Placeholder 6"/>
          <p:cNvSpPr>
            <a:spLocks noGrp="1"/>
          </p:cNvSpPr>
          <p:nvPr>
            <p:ph type="sldNum" sz="quarter" idx="5"/>
          </p:nvPr>
        </p:nvSpPr>
        <p:spPr>
          <a:xfrm>
            <a:off x="4021296" y="9721106"/>
            <a:ext cx="3076363" cy="511731"/>
          </a:xfrm>
          <a:prstGeom prst="rect">
            <a:avLst/>
          </a:prstGeom>
        </p:spPr>
        <p:txBody>
          <a:bodyPr vert="horz" lIns="94768" tIns="47384" rIns="94768" bIns="47384" rtlCol="0" anchor="b"/>
          <a:lstStyle>
            <a:lvl1pPr algn="r">
              <a:defRPr sz="1200"/>
            </a:lvl1pPr>
          </a:lstStyle>
          <a:p>
            <a:fld id="{FCAD31F2-D280-4941-9FB1-46DCA8BCB0E7}" type="slidenum">
              <a:rPr lang="fr-FR" smtClean="0"/>
              <a:t>‹#›</a:t>
            </a:fld>
            <a:endParaRPr lang="fr-FR"/>
          </a:p>
        </p:txBody>
      </p:sp>
    </p:spTree>
    <p:extLst>
      <p:ext uri="{BB962C8B-B14F-4D97-AF65-F5344CB8AC3E}">
        <p14:creationId xmlns:p14="http://schemas.microsoft.com/office/powerpoint/2010/main" val="312713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lageode.fr/la-geod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ambridgearchitectural.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assda.asn.au/"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ronstantensilearch.co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fosterandpartners.com/projects/uae-pavilion-shanghai-expo-2010/"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ambridgearchitectural.co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pattersons.com/mobile/project/len-lye-centr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stuff.co.nz/about-stuff/advertising-feedback/?pos=STORYBODY&amp;adsize=300x250&amp;area=s.stuf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issuu.com/hda_paris/docs/hda_2011_references_web_iss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solidFill>
                  <a:prstClr val="black"/>
                </a:solidFill>
              </a:rPr>
              <a:pPr/>
              <a:t>1</a:t>
            </a:fld>
            <a:endParaRPr lang="fr-FR">
              <a:solidFill>
                <a:prstClr val="black"/>
              </a:solidFill>
            </a:endParaRPr>
          </a:p>
        </p:txBody>
      </p:sp>
    </p:spTree>
    <p:extLst>
      <p:ext uri="{BB962C8B-B14F-4D97-AF65-F5344CB8AC3E}">
        <p14:creationId xmlns:p14="http://schemas.microsoft.com/office/powerpoint/2010/main" val="852727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http://www.dailymail.co.uk/travel/article-1284591/Abu-Dhabi-Capital-Gate-skyscraper-leans-times-Tower-Pisa.html</a:t>
            </a:r>
          </a:p>
          <a:p>
            <a:r>
              <a:rPr lang="fr-FR" dirty="0"/>
              <a:t>http://www.e-architect.co.uk/dubai/capital-gate-abu-dhabi</a:t>
            </a:r>
          </a:p>
          <a:p>
            <a:r>
              <a:rPr lang="fr-FR" dirty="0"/>
              <a:t>http://www.gkd.de/en/gkd/news/news/d/the-worlds-most-inclined-building/</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12</a:t>
            </a:fld>
            <a:endParaRPr lang="fr-FR"/>
          </a:p>
        </p:txBody>
      </p:sp>
    </p:spTree>
    <p:extLst>
      <p:ext uri="{BB962C8B-B14F-4D97-AF65-F5344CB8AC3E}">
        <p14:creationId xmlns:p14="http://schemas.microsoft.com/office/powerpoint/2010/main" val="3338259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dirty="0">
                <a:hlinkClick r:id="rId3"/>
              </a:rPr>
              <a:t>http://hda-paris.com/</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13</a:t>
            </a:fld>
            <a:endParaRPr lang="fr-FR"/>
          </a:p>
        </p:txBody>
      </p:sp>
    </p:spTree>
    <p:extLst>
      <p:ext uri="{BB962C8B-B14F-4D97-AF65-F5344CB8AC3E}">
        <p14:creationId xmlns:p14="http://schemas.microsoft.com/office/powerpoint/2010/main" val="4013980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hlinkClick r:id="rId3"/>
              </a:rPr>
              <a:t>http://hda-paris.com/</a:t>
            </a:r>
            <a:r>
              <a:rPr lang="fr-FR" dirty="0"/>
              <a:t> </a:t>
            </a:r>
          </a:p>
          <a:p>
            <a:r>
              <a:rPr lang="fr-FR" dirty="0">
                <a:hlinkClick r:id="rId4"/>
              </a:rPr>
              <a:t>http://www.lageode.fr/la-geode/</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14</a:t>
            </a:fld>
            <a:endParaRPr lang="fr-FR"/>
          </a:p>
        </p:txBody>
      </p:sp>
    </p:spTree>
    <p:extLst>
      <p:ext uri="{BB962C8B-B14F-4D97-AF65-F5344CB8AC3E}">
        <p14:creationId xmlns:p14="http://schemas.microsoft.com/office/powerpoint/2010/main" val="2886210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dirty="0">
                <a:hlinkClick r:id="rId3"/>
              </a:rPr>
              <a:t>http://hda-paris.com/</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15</a:t>
            </a:fld>
            <a:endParaRPr lang="fr-FR"/>
          </a:p>
        </p:txBody>
      </p:sp>
    </p:spTree>
    <p:extLst>
      <p:ext uri="{BB962C8B-B14F-4D97-AF65-F5344CB8AC3E}">
        <p14:creationId xmlns:p14="http://schemas.microsoft.com/office/powerpoint/2010/main" val="3348290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http://5osa.tistory.com/archive/200906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16</a:t>
            </a:fld>
            <a:endParaRPr lang="fr-FR"/>
          </a:p>
        </p:txBody>
      </p:sp>
    </p:spTree>
    <p:extLst>
      <p:ext uri="{BB962C8B-B14F-4D97-AF65-F5344CB8AC3E}">
        <p14:creationId xmlns:p14="http://schemas.microsoft.com/office/powerpoint/2010/main" val="2771123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17</a:t>
            </a:fld>
            <a:endParaRPr lang="fr-FR"/>
          </a:p>
        </p:txBody>
      </p:sp>
    </p:spTree>
    <p:extLst>
      <p:ext uri="{BB962C8B-B14F-4D97-AF65-F5344CB8AC3E}">
        <p14:creationId xmlns:p14="http://schemas.microsoft.com/office/powerpoint/2010/main" val="3565447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altLang="fr-FR" b="1" dirty="0"/>
              <a:t>: </a:t>
            </a:r>
            <a:r>
              <a:rPr lang="fr-FR" altLang="fr-FR" b="1" dirty="0">
                <a:hlinkClick r:id="rId3"/>
              </a:rPr>
              <a:t>www.cambridgearchitectural.com</a:t>
            </a:r>
            <a:r>
              <a:rPr lang="fr-FR" altLang="fr-FR" b="1"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18</a:t>
            </a:fld>
            <a:endParaRPr lang="fr-FR"/>
          </a:p>
        </p:txBody>
      </p:sp>
    </p:spTree>
    <p:extLst>
      <p:ext uri="{BB962C8B-B14F-4D97-AF65-F5344CB8AC3E}">
        <p14:creationId xmlns:p14="http://schemas.microsoft.com/office/powerpoint/2010/main" val="594795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http://www.marneetgondoire.fr/les-albums-photos/album-photos-490/le-chateau-de-rentilly-renaissance-en-2013-230.html?cHash=d2d475c49fe75ee015495efb35c04460</a:t>
            </a:r>
          </a:p>
          <a:p>
            <a:r>
              <a:rPr lang="fr-FR" dirty="0"/>
              <a:t>http://www.marneetgondoire.fr/parc-culturel-de-rentilly/le-chateau-rehabilite-un-nouvel-espace-d-art-contemporain-859.html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19</a:t>
            </a:fld>
            <a:endParaRPr lang="fr-FR"/>
          </a:p>
        </p:txBody>
      </p:sp>
    </p:spTree>
    <p:extLst>
      <p:ext uri="{BB962C8B-B14F-4D97-AF65-F5344CB8AC3E}">
        <p14:creationId xmlns:p14="http://schemas.microsoft.com/office/powerpoint/2010/main" val="356739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http://www.dezeen.com/2007/08/20/boiler-suit-by-thomas-heatherwick/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20</a:t>
            </a:fld>
            <a:endParaRPr lang="fr-FR"/>
          </a:p>
        </p:txBody>
      </p:sp>
    </p:spTree>
    <p:extLst>
      <p:ext uri="{BB962C8B-B14F-4D97-AF65-F5344CB8AC3E}">
        <p14:creationId xmlns:p14="http://schemas.microsoft.com/office/powerpoint/2010/main" val="2044900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altLang="fr-FR" i="1" dirty="0"/>
              <a:t>Source: </a:t>
            </a:r>
            <a:r>
              <a:rPr lang="fr-FR" altLang="fr-FR" i="1" dirty="0">
                <a:hlinkClick r:id="rId3"/>
              </a:rPr>
              <a:t>www.assda.asn.au</a:t>
            </a:r>
            <a:r>
              <a:rPr lang="fr-FR" altLang="fr-FR" i="1" dirty="0"/>
              <a:t> </a:t>
            </a:r>
          </a:p>
        </p:txBody>
      </p:sp>
      <p:sp>
        <p:nvSpPr>
          <p:cNvPr id="4" name="Slide Number Placeholder 3"/>
          <p:cNvSpPr>
            <a:spLocks noGrp="1"/>
          </p:cNvSpPr>
          <p:nvPr>
            <p:ph type="sldNum" sz="quarter" idx="10"/>
          </p:nvPr>
        </p:nvSpPr>
        <p:spPr/>
        <p:txBody>
          <a:bodyPr/>
          <a:lstStyle/>
          <a:p>
            <a:fld id="{FCAD31F2-D280-4941-9FB1-46DCA8BCB0E7}" type="slidenum">
              <a:rPr lang="fr-FR" smtClean="0"/>
              <a:t>29</a:t>
            </a:fld>
            <a:endParaRPr lang="fr-FR"/>
          </a:p>
        </p:txBody>
      </p:sp>
    </p:spTree>
    <p:extLst>
      <p:ext uri="{BB962C8B-B14F-4D97-AF65-F5344CB8AC3E}">
        <p14:creationId xmlns:p14="http://schemas.microsoft.com/office/powerpoint/2010/main" val="3334531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solidFill>
                  <a:prstClr val="black"/>
                </a:solidFill>
              </a:rPr>
              <a:pPr/>
              <a:t>2</a:t>
            </a:fld>
            <a:endParaRPr lang="fr-FR">
              <a:solidFill>
                <a:prstClr val="black"/>
              </a:solidFill>
            </a:endParaRPr>
          </a:p>
        </p:txBody>
      </p:sp>
    </p:spTree>
    <p:extLst>
      <p:ext uri="{BB962C8B-B14F-4D97-AF65-F5344CB8AC3E}">
        <p14:creationId xmlns:p14="http://schemas.microsoft.com/office/powerpoint/2010/main" val="3289466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altLang="fr-FR" i="1" dirty="0"/>
              <a:t>Source: </a:t>
            </a:r>
            <a:r>
              <a:rPr lang="fr-FR" altLang="fr-FR" i="1" dirty="0">
                <a:hlinkClick r:id="rId3"/>
              </a:rPr>
              <a:t>www.ronstantensilearch.com</a:t>
            </a:r>
            <a:endParaRPr lang="fr-FR" altLang="fr-FR" i="1" dirty="0"/>
          </a:p>
        </p:txBody>
      </p:sp>
      <p:sp>
        <p:nvSpPr>
          <p:cNvPr id="4" name="Slide Number Placeholder 3"/>
          <p:cNvSpPr>
            <a:spLocks noGrp="1"/>
          </p:cNvSpPr>
          <p:nvPr>
            <p:ph type="sldNum" sz="quarter" idx="10"/>
          </p:nvPr>
        </p:nvSpPr>
        <p:spPr/>
        <p:txBody>
          <a:bodyPr/>
          <a:lstStyle/>
          <a:p>
            <a:fld id="{FCAD31F2-D280-4941-9FB1-46DCA8BCB0E7}" type="slidenum">
              <a:rPr lang="fr-FR" smtClean="0"/>
              <a:t>30</a:t>
            </a:fld>
            <a:endParaRPr lang="fr-FR"/>
          </a:p>
        </p:txBody>
      </p:sp>
    </p:spTree>
    <p:extLst>
      <p:ext uri="{BB962C8B-B14F-4D97-AF65-F5344CB8AC3E}">
        <p14:creationId xmlns:p14="http://schemas.microsoft.com/office/powerpoint/2010/main" val="2432137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http://www.jakob.co.uk/information/image-galleries/greenwall-systems-gallery/large-scale-greenwall-systems.html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31</a:t>
            </a:fld>
            <a:endParaRPr lang="fr-FR"/>
          </a:p>
        </p:txBody>
      </p:sp>
    </p:spTree>
    <p:extLst>
      <p:ext uri="{BB962C8B-B14F-4D97-AF65-F5344CB8AC3E}">
        <p14:creationId xmlns:p14="http://schemas.microsoft.com/office/powerpoint/2010/main" val="1206627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https://www.s3i.co.uk/image/s3i/stainless-steel-wire-trellis-system.pdf</a:t>
            </a:r>
          </a:p>
          <a:p>
            <a:r>
              <a:rPr lang="fr-FR" dirty="0"/>
              <a:t>http://www.telegraph.co.uk/gardening/gardeningadvice/8352361/Social-climbers-How-to-cover-a-house-in-plants.html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33</a:t>
            </a:fld>
            <a:endParaRPr lang="fr-FR"/>
          </a:p>
        </p:txBody>
      </p:sp>
    </p:spTree>
    <p:extLst>
      <p:ext uri="{BB962C8B-B14F-4D97-AF65-F5344CB8AC3E}">
        <p14:creationId xmlns:p14="http://schemas.microsoft.com/office/powerpoint/2010/main" val="3476987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34</a:t>
            </a:fld>
            <a:endParaRPr lang="fr-FR"/>
          </a:p>
        </p:txBody>
      </p:sp>
    </p:spTree>
    <p:extLst>
      <p:ext uri="{BB962C8B-B14F-4D97-AF65-F5344CB8AC3E}">
        <p14:creationId xmlns:p14="http://schemas.microsoft.com/office/powerpoint/2010/main" val="3986238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39</a:t>
            </a:fld>
            <a:endParaRPr lang="fr-FR"/>
          </a:p>
        </p:txBody>
      </p:sp>
    </p:spTree>
    <p:extLst>
      <p:ext uri="{BB962C8B-B14F-4D97-AF65-F5344CB8AC3E}">
        <p14:creationId xmlns:p14="http://schemas.microsoft.com/office/powerpoint/2010/main" val="3675086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en-US" dirty="0">
                <a:hlinkClick r:id="rId3"/>
              </a:rPr>
              <a:t>http://www.fosterandpartners.com/projects/uae-pavilion-shanghai-expo-2010/</a:t>
            </a:r>
            <a:r>
              <a:rPr lang="en-US"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40</a:t>
            </a:fld>
            <a:endParaRPr lang="fr-FR"/>
          </a:p>
        </p:txBody>
      </p:sp>
    </p:spTree>
    <p:extLst>
      <p:ext uri="{BB962C8B-B14F-4D97-AF65-F5344CB8AC3E}">
        <p14:creationId xmlns:p14="http://schemas.microsoft.com/office/powerpoint/2010/main" val="2025797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https://www.atimetals.com/markets/Documents/Doha.pdf</a:t>
            </a:r>
          </a:p>
          <a:p>
            <a:r>
              <a:rPr lang="fr-FR" dirty="0"/>
              <a:t>http://www.metalresources.net/index.php?option=com_content&amp;view=article&amp;id=152:worlds-largest-stainless-steel-roof-to-feature-invarimatter-finish-from-cmr&amp;catid=1:latest-news-a-press&amp;Itemid=192</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41</a:t>
            </a:fld>
            <a:endParaRPr lang="fr-FR"/>
          </a:p>
        </p:txBody>
      </p:sp>
    </p:spTree>
    <p:extLst>
      <p:ext uri="{BB962C8B-B14F-4D97-AF65-F5344CB8AC3E}">
        <p14:creationId xmlns:p14="http://schemas.microsoft.com/office/powerpoint/2010/main" val="3288349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dirty="0">
                <a:hlinkClick r:id="rId3"/>
              </a:rPr>
              <a:t>www.cambridgearchitectural.com/</a:t>
            </a:r>
            <a:r>
              <a:rPr lang="fr-FR" altLang="fr-FR" dirty="0"/>
              <a:t> </a:t>
            </a:r>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44</a:t>
            </a:fld>
            <a:endParaRPr lang="fr-FR"/>
          </a:p>
        </p:txBody>
      </p:sp>
    </p:spTree>
    <p:extLst>
      <p:ext uri="{BB962C8B-B14F-4D97-AF65-F5344CB8AC3E}">
        <p14:creationId xmlns:p14="http://schemas.microsoft.com/office/powerpoint/2010/main" val="3636403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45</a:t>
            </a:fld>
            <a:endParaRPr lang="fr-FR"/>
          </a:p>
        </p:txBody>
      </p:sp>
    </p:spTree>
    <p:extLst>
      <p:ext uri="{BB962C8B-B14F-4D97-AF65-F5344CB8AC3E}">
        <p14:creationId xmlns:p14="http://schemas.microsoft.com/office/powerpoint/2010/main" val="579557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http://www.uginox.com/fr/node/180</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48</a:t>
            </a:fld>
            <a:endParaRPr lang="fr-FR"/>
          </a:p>
        </p:txBody>
      </p:sp>
    </p:spTree>
    <p:extLst>
      <p:ext uri="{BB962C8B-B14F-4D97-AF65-F5344CB8AC3E}">
        <p14:creationId xmlns:p14="http://schemas.microsoft.com/office/powerpoint/2010/main" val="487817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300" dirty="0">
              <a:solidFill>
                <a:srgbClr val="0070C0"/>
              </a:solidFill>
            </a:endParaRPr>
          </a:p>
        </p:txBody>
      </p:sp>
      <p:sp>
        <p:nvSpPr>
          <p:cNvPr id="4" name="Slide Number Placeholder 3"/>
          <p:cNvSpPr>
            <a:spLocks noGrp="1"/>
          </p:cNvSpPr>
          <p:nvPr>
            <p:ph type="sldNum" sz="quarter" idx="10"/>
          </p:nvPr>
        </p:nvSpPr>
        <p:spPr/>
        <p:txBody>
          <a:bodyPr/>
          <a:lstStyle/>
          <a:p>
            <a:fld id="{FCAD31F2-D280-4941-9FB1-46DCA8BCB0E7}" type="slidenum">
              <a:rPr lang="fr-FR" smtClean="0"/>
              <a:t>4</a:t>
            </a:fld>
            <a:endParaRPr lang="fr-FR"/>
          </a:p>
        </p:txBody>
      </p:sp>
    </p:spTree>
    <p:extLst>
      <p:ext uri="{BB962C8B-B14F-4D97-AF65-F5344CB8AC3E}">
        <p14:creationId xmlns:p14="http://schemas.microsoft.com/office/powerpoint/2010/main" val="4267766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http://www.theinoxincolor.com/en-proyectos-malla-id80_mosteiro-da-batalha.html</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50</a:t>
            </a:fld>
            <a:endParaRPr lang="fr-FR"/>
          </a:p>
        </p:txBody>
      </p:sp>
    </p:spTree>
    <p:extLst>
      <p:ext uri="{BB962C8B-B14F-4D97-AF65-F5344CB8AC3E}">
        <p14:creationId xmlns:p14="http://schemas.microsoft.com/office/powerpoint/2010/main" val="19670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http://www.theinoxincolor.com/en-malla-modelos-id15_weber-440-architectural-mesh.html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51</a:t>
            </a:fld>
            <a:endParaRPr lang="fr-FR"/>
          </a:p>
        </p:txBody>
      </p:sp>
    </p:spTree>
    <p:extLst>
      <p:ext uri="{BB962C8B-B14F-4D97-AF65-F5344CB8AC3E}">
        <p14:creationId xmlns:p14="http://schemas.microsoft.com/office/powerpoint/2010/main" val="2578861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55</a:t>
            </a:fld>
            <a:endParaRPr lang="fr-FR"/>
          </a:p>
        </p:txBody>
      </p:sp>
    </p:spTree>
    <p:extLst>
      <p:ext uri="{BB962C8B-B14F-4D97-AF65-F5344CB8AC3E}">
        <p14:creationId xmlns:p14="http://schemas.microsoft.com/office/powerpoint/2010/main" val="818148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57</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http://cambridgearchitectural.com/projects/ft-lauderdale-hollywood-international-airport-rental-car-center</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60</a:t>
            </a:fld>
            <a:endParaRPr lang="fr-FR"/>
          </a:p>
        </p:txBody>
      </p:sp>
    </p:spTree>
    <p:extLst>
      <p:ext uri="{BB962C8B-B14F-4D97-AF65-F5344CB8AC3E}">
        <p14:creationId xmlns:p14="http://schemas.microsoft.com/office/powerpoint/2010/main" val="855395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http://www.metalocus.es/content/en/blog/kraaiennest-metro-station-completed-amsterdam-maccreanor-lavington</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61</a:t>
            </a:fld>
            <a:endParaRPr lang="fr-FR"/>
          </a:p>
        </p:txBody>
      </p:sp>
    </p:spTree>
    <p:extLst>
      <p:ext uri="{BB962C8B-B14F-4D97-AF65-F5344CB8AC3E}">
        <p14:creationId xmlns:p14="http://schemas.microsoft.com/office/powerpoint/2010/main" val="4085475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62</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65</a:t>
            </a:fld>
            <a:endParaRPr lang="fr-FR"/>
          </a:p>
        </p:txBody>
      </p:sp>
    </p:spTree>
    <p:extLst>
      <p:ext uri="{BB962C8B-B14F-4D97-AF65-F5344CB8AC3E}">
        <p14:creationId xmlns:p14="http://schemas.microsoft.com/office/powerpoint/2010/main" val="37498506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66</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72</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5</a:t>
            </a:fld>
            <a:endParaRPr lang="fr-FR"/>
          </a:p>
        </p:txBody>
      </p:sp>
    </p:spTree>
    <p:extLst>
      <p:ext uri="{BB962C8B-B14F-4D97-AF65-F5344CB8AC3E}">
        <p14:creationId xmlns:p14="http://schemas.microsoft.com/office/powerpoint/2010/main" val="4267766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dirty="0" err="1"/>
              <a:t>Pictures</a:t>
            </a:r>
            <a:r>
              <a:rPr lang="fr-FR" dirty="0"/>
              <a:t>: </a:t>
            </a:r>
            <a:r>
              <a:rPr lang="fr-FR" dirty="0" err="1"/>
              <a:t>courtesy</a:t>
            </a:r>
            <a:r>
              <a:rPr lang="fr-FR" dirty="0"/>
              <a:t> of Centro Inox, </a:t>
            </a:r>
            <a:r>
              <a:rPr lang="fr-FR" dirty="0" err="1"/>
              <a:t>Italy</a:t>
            </a:r>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75</a:t>
            </a:fld>
            <a:endParaRPr lang="fr-FR"/>
          </a:p>
        </p:txBody>
      </p:sp>
    </p:spTree>
    <p:extLst>
      <p:ext uri="{BB962C8B-B14F-4D97-AF65-F5344CB8AC3E}">
        <p14:creationId xmlns:p14="http://schemas.microsoft.com/office/powerpoint/2010/main" val="650502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77</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http://www.editorialespazio.com/en/proyectos/detalle/94</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83</a:t>
            </a:fld>
            <a:endParaRPr lang="fr-FR"/>
          </a:p>
        </p:txBody>
      </p:sp>
    </p:spTree>
    <p:extLst>
      <p:ext uri="{BB962C8B-B14F-4D97-AF65-F5344CB8AC3E}">
        <p14:creationId xmlns:p14="http://schemas.microsoft.com/office/powerpoint/2010/main" val="31948807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86</a:t>
            </a:fld>
            <a:endParaRPr lang="fr-FR"/>
          </a:p>
        </p:txBody>
      </p:sp>
    </p:spTree>
    <p:extLst>
      <p:ext uri="{BB962C8B-B14F-4D97-AF65-F5344CB8AC3E}">
        <p14:creationId xmlns:p14="http://schemas.microsoft.com/office/powerpoint/2010/main" val="38704306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88</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http://www.artsconnected.org/artsnetmn/environ/gehry.html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7</a:t>
            </a:fld>
            <a:endParaRPr lang="fr-FR"/>
          </a:p>
        </p:txBody>
      </p:sp>
    </p:spTree>
    <p:extLst>
      <p:ext uri="{BB962C8B-B14F-4D97-AF65-F5344CB8AC3E}">
        <p14:creationId xmlns:p14="http://schemas.microsoft.com/office/powerpoint/2010/main" val="832075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Architect: Moshe </a:t>
            </a:r>
            <a:r>
              <a:rPr lang="fr-FR" dirty="0" err="1"/>
              <a:t>Safdie</a:t>
            </a:r>
            <a:r>
              <a:rPr lang="fr-FR" dirty="0"/>
              <a:t>    </a:t>
            </a:r>
            <a:r>
              <a:rPr lang="en-US" b="1" dirty="0"/>
              <a:t>Structural Engineer:  </a:t>
            </a:r>
            <a:r>
              <a:rPr lang="en-US" dirty="0"/>
              <a:t>Arup USA, Inc.</a:t>
            </a:r>
          </a:p>
          <a:p>
            <a:r>
              <a:rPr lang="en-US" dirty="0"/>
              <a:t>http://www.arcspace.com/features/moshe-safdie-/kauffman-center-for-the-performing-arts/  </a:t>
            </a:r>
          </a:p>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8</a:t>
            </a:fld>
            <a:endParaRPr lang="fr-FR"/>
          </a:p>
        </p:txBody>
      </p:sp>
    </p:spTree>
    <p:extLst>
      <p:ext uri="{BB962C8B-B14F-4D97-AF65-F5344CB8AC3E}">
        <p14:creationId xmlns:p14="http://schemas.microsoft.com/office/powerpoint/2010/main" val="3001556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dirty="0">
                <a:hlinkClick r:id="rId3"/>
              </a:rPr>
              <a:t>http://www.pattersons.com/mobile/project/len-lye-centre</a:t>
            </a:r>
            <a:endParaRPr lang="fr-FR" dirty="0"/>
          </a:p>
          <a:p>
            <a:endParaRPr lang="en-US" dirty="0"/>
          </a:p>
          <a:p>
            <a:r>
              <a:rPr lang="en-US" dirty="0"/>
              <a:t>Fabricating the Len Lye Centre's 32-tonne stainless steel facade is a huge challenge for </a:t>
            </a:r>
            <a:r>
              <a:rPr lang="en-US" dirty="0" err="1"/>
              <a:t>Taranaki</a:t>
            </a:r>
            <a:r>
              <a:rPr lang="en-US" dirty="0"/>
              <a:t> company Rivet. </a:t>
            </a:r>
          </a:p>
          <a:p>
            <a:r>
              <a:rPr lang="en-US" dirty="0"/>
              <a:t>However, the owner of the New Plymouth business, Steve Scott, says he is loving every minute of it. </a:t>
            </a:r>
          </a:p>
          <a:p>
            <a:r>
              <a:rPr lang="en-US" dirty="0"/>
              <a:t>The $2 million project to construct the 14-metre-high facade of the New Plymouth </a:t>
            </a:r>
            <a:r>
              <a:rPr lang="en-US" dirty="0" err="1"/>
              <a:t>centre</a:t>
            </a:r>
            <a:r>
              <a:rPr lang="en-US" dirty="0"/>
              <a:t>, which will showcase the work of film maker and kinetic sculptor Len Lye, was a pleasant change from making sinks, hand rails and tanks, Scott said. </a:t>
            </a:r>
          </a:p>
          <a:p>
            <a:r>
              <a:rPr lang="en-US" dirty="0"/>
              <a:t>"The technical challenge is the best part of the job - the guys love a good challenge." In total, he said the project would equate to the equivalent of a year's work for six staff. </a:t>
            </a:r>
          </a:p>
          <a:p>
            <a:r>
              <a:rPr lang="en-US" dirty="0"/>
              <a:t>The company had to buy new laser- cutting machinery and create new tooling in-house in order to be able to fabricate the facade, which will be made up of about 510 panels of stainless steel. </a:t>
            </a:r>
          </a:p>
          <a:p>
            <a:r>
              <a:rPr lang="en-US" dirty="0"/>
              <a:t>The 3000 square </a:t>
            </a:r>
            <a:r>
              <a:rPr lang="en-US" dirty="0" err="1"/>
              <a:t>metre</a:t>
            </a:r>
            <a:r>
              <a:rPr lang="en-US" dirty="0"/>
              <a:t> Len Lye Centre, attached to the </a:t>
            </a:r>
            <a:r>
              <a:rPr lang="en-US" dirty="0" err="1"/>
              <a:t>Govett</a:t>
            </a:r>
            <a:r>
              <a:rPr lang="en-US" dirty="0"/>
              <a:t>-Brewster Art Gallery, was designed by architect Andrew Patterson and is being built by New Plymouth company </a:t>
            </a:r>
            <a:r>
              <a:rPr lang="en-US" dirty="0" err="1"/>
              <a:t>Clelands</a:t>
            </a:r>
            <a:r>
              <a:rPr lang="en-US" dirty="0"/>
              <a:t> Construction. </a:t>
            </a:r>
          </a:p>
          <a:p>
            <a:r>
              <a:rPr lang="en-US" dirty="0"/>
              <a:t>The total cost of the project, which has been 100 per cent externally funded with zero council borrowing or contribution from New Plymouth District ratepayers, is $11.5 million. </a:t>
            </a:r>
          </a:p>
          <a:p>
            <a:r>
              <a:rPr lang="en-US" dirty="0"/>
              <a:t>Scott said he spent about six months working with Patterson and </a:t>
            </a:r>
            <a:r>
              <a:rPr lang="en-US" dirty="0" err="1"/>
              <a:t>Clelands</a:t>
            </a:r>
            <a:r>
              <a:rPr lang="en-US" dirty="0"/>
              <a:t> Construction on a facade design they were all happy with and that Scott was confident could be engineered. </a:t>
            </a:r>
          </a:p>
          <a:p>
            <a:r>
              <a:rPr lang="en-US" dirty="0"/>
              <a:t>About 32 </a:t>
            </a:r>
            <a:r>
              <a:rPr lang="en-US" dirty="0" err="1"/>
              <a:t>tonnes</a:t>
            </a:r>
            <a:r>
              <a:rPr lang="en-US" dirty="0"/>
              <a:t> of the mirror sheet - grade 316 stainless steel - was ordered from a Japanese mill, which Scott said was the only place that could make that grade of steel to the size required. </a:t>
            </a:r>
          </a:p>
          <a:p>
            <a:r>
              <a:rPr lang="en-US" dirty="0"/>
              <a:t>It was then sent to Taiwan to be polished to a level 8, mirror-like finish. Again, Scott said Taiwan was the only place with the facilities to polish metal of that size to the finish required. </a:t>
            </a:r>
          </a:p>
          <a:p>
            <a:r>
              <a:rPr lang="en-US" dirty="0"/>
              <a:t>He said he did not know of any other buildings that were constructed of such a material. The tooling developed by Rivet enabled the company to create a curve in the steel panels that was exactly as the architect wanted. </a:t>
            </a:r>
          </a:p>
          <a:p>
            <a:r>
              <a:rPr lang="en-US" dirty="0"/>
              <a:t>The panels, each measuring 2.8 </a:t>
            </a:r>
            <a:r>
              <a:rPr lang="en-US" dirty="0" err="1"/>
              <a:t>metres</a:t>
            </a:r>
            <a:r>
              <a:rPr lang="en-US" dirty="0"/>
              <a:t> by 1.5m, would fit into each other like a jigsaw to create the Len Lye Centre's facade, which would run along Devon and Queen streets. </a:t>
            </a:r>
          </a:p>
          <a:p>
            <a:r>
              <a:rPr lang="en-US" dirty="0"/>
              <a:t>Scott said though joins would be visible, they would be as minimalistic as possible. </a:t>
            </a:r>
          </a:p>
          <a:p>
            <a:r>
              <a:rPr lang="en-US" dirty="0"/>
              <a:t>Rivet, which was established by Scott and his father 22 years ago, became involved with the project at the beginning of 2013 after the tender for construction was awarded to </a:t>
            </a:r>
            <a:r>
              <a:rPr lang="en-US" dirty="0" err="1"/>
              <a:t>Clelands</a:t>
            </a:r>
            <a:r>
              <a:rPr lang="en-US" dirty="0"/>
              <a:t>. Stainless steel was chosen by the architect for the facade because it was, in a sense, a local material. </a:t>
            </a:r>
          </a:p>
          <a:p>
            <a:r>
              <a:rPr lang="en-US" dirty="0">
                <a:effectLst/>
                <a:hlinkClick r:id="rId4"/>
              </a:rPr>
              <a:t>Ad Feedback</a:t>
            </a:r>
            <a:r>
              <a:rPr lang="en-US" dirty="0">
                <a:effectLst/>
              </a:rPr>
              <a:t> </a:t>
            </a:r>
          </a:p>
          <a:p>
            <a:r>
              <a:rPr lang="en-US" dirty="0"/>
              <a:t>"It's sort of like using the local stone and architects always like using local products," Patterson told the </a:t>
            </a:r>
            <a:r>
              <a:rPr lang="en-US" dirty="0" err="1"/>
              <a:t>Taranaki</a:t>
            </a:r>
            <a:r>
              <a:rPr lang="en-US" dirty="0"/>
              <a:t> Daily News in 2011. </a:t>
            </a:r>
          </a:p>
          <a:p>
            <a:r>
              <a:rPr lang="en-US" dirty="0"/>
              <a:t>"If you use local material, you engage local industry and expertise." He said </a:t>
            </a:r>
            <a:r>
              <a:rPr lang="en-US" dirty="0" err="1"/>
              <a:t>Taranaki's</a:t>
            </a:r>
            <a:r>
              <a:rPr lang="en-US" dirty="0"/>
              <a:t> stainless steel industry was one of the best in the world, because of the dairy industry. </a:t>
            </a:r>
          </a:p>
          <a:p>
            <a:r>
              <a:rPr lang="en-US" dirty="0"/>
              <a:t>Scott said he would not have taken on the project if he wasn't 100 per cent sure it could be done. </a:t>
            </a:r>
          </a:p>
          <a:p>
            <a:r>
              <a:rPr lang="en-US" dirty="0"/>
              <a:t>"I was confident we could do it. We often push the boundaries." By September the panels should start being installed, he said, and the job had to be completed by December. The Len Lye Centre is due to open next year. </a:t>
            </a:r>
          </a:p>
          <a:p>
            <a:r>
              <a:rPr lang="en-US" dirty="0"/>
              <a:t>Scott said before the panels could be installed, curved concrete walls being made by a </a:t>
            </a:r>
            <a:r>
              <a:rPr lang="en-US" dirty="0" err="1"/>
              <a:t>Whanganui</a:t>
            </a:r>
            <a:r>
              <a:rPr lang="en-US" dirty="0"/>
              <a:t> company using a </a:t>
            </a:r>
            <a:r>
              <a:rPr lang="en-US" dirty="0" err="1"/>
              <a:t>mould</a:t>
            </a:r>
            <a:r>
              <a:rPr lang="en-US" dirty="0"/>
              <a:t> also fabricated by Rivet needed to be erected. </a:t>
            </a:r>
          </a:p>
          <a:p>
            <a:r>
              <a:rPr lang="en-US" dirty="0"/>
              <a:t>In Rivet's </a:t>
            </a:r>
            <a:r>
              <a:rPr lang="en-US" dirty="0" err="1"/>
              <a:t>Strandon</a:t>
            </a:r>
            <a:r>
              <a:rPr lang="en-US" dirty="0"/>
              <a:t> workshop, sheet metal worker Ian Smith was busy welding away at the framing that would go behind the panels to hold them in place. </a:t>
            </a:r>
          </a:p>
          <a:p>
            <a:r>
              <a:rPr lang="en-US" dirty="0"/>
              <a:t>He had been working on the project since November, he said, adding with a grin that he was looking forward to seeing the end of it. </a:t>
            </a:r>
          </a:p>
          <a:p>
            <a:r>
              <a:rPr lang="en-US" dirty="0"/>
              <a:t>Scott also looked forward to seeing the finished product and he was proud to be part of the project. </a:t>
            </a:r>
          </a:p>
          <a:p>
            <a:r>
              <a:rPr lang="en-US" dirty="0"/>
              <a:t>"I think it will look pretty cool. And if the job's going to go ahead, we might as well be doing it." </a:t>
            </a:r>
          </a:p>
          <a:p>
            <a:r>
              <a:rPr lang="en-US" b="1" dirty="0"/>
              <a:t>- </a:t>
            </a:r>
            <a:r>
              <a:rPr lang="en-US" b="1" dirty="0" err="1"/>
              <a:t>Taranaki</a:t>
            </a:r>
            <a:r>
              <a:rPr lang="en-US" b="1" dirty="0"/>
              <a:t> Daily News</a:t>
            </a:r>
            <a:endParaRPr lang="en-US" dirty="0"/>
          </a:p>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9</a:t>
            </a:fld>
            <a:endParaRPr lang="fr-FR"/>
          </a:p>
        </p:txBody>
      </p:sp>
    </p:spTree>
    <p:extLst>
      <p:ext uri="{BB962C8B-B14F-4D97-AF65-F5344CB8AC3E}">
        <p14:creationId xmlns:p14="http://schemas.microsoft.com/office/powerpoint/2010/main" val="1805883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10</a:t>
            </a:fld>
            <a:endParaRPr lang="fr-FR"/>
          </a:p>
        </p:txBody>
      </p:sp>
    </p:spTree>
    <p:extLst>
      <p:ext uri="{BB962C8B-B14F-4D97-AF65-F5344CB8AC3E}">
        <p14:creationId xmlns:p14="http://schemas.microsoft.com/office/powerpoint/2010/main" val="1588231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dirty="0">
                <a:hlinkClick r:id="rId3"/>
              </a:rPr>
              <a:t>http://issuu.com/hda_paris/docs/hda_2011_references_web_issu</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11</a:t>
            </a:fld>
            <a:endParaRPr lang="fr-FR"/>
          </a:p>
        </p:txBody>
      </p:sp>
    </p:spTree>
    <p:extLst>
      <p:ext uri="{BB962C8B-B14F-4D97-AF65-F5344CB8AC3E}">
        <p14:creationId xmlns:p14="http://schemas.microsoft.com/office/powerpoint/2010/main" val="258518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094741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814355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86541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79334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2846275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3115072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885421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543990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5930467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9338645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4276906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0486330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solidFill>
                <a:prstClr val="black"/>
              </a:solidFill>
            </a:endParaRPr>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36138640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solidFill>
                <a:prstClr val="black"/>
              </a:solidFill>
            </a:endParaRPr>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1453784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327769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solidFill>
                <a:prstClr val="black"/>
              </a:solidFill>
            </a:endParaRPr>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34016280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solidFill>
                <a:prstClr val="black"/>
              </a:solidFill>
            </a:endParaRPr>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32443117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solidFill>
                <a:prstClr val="black"/>
              </a:solidFill>
            </a:endParaRPr>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38064524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solidFill>
                <a:prstClr val="black"/>
              </a:solidFill>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9746393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solidFill>
                <a:prstClr val="black"/>
              </a:solidFill>
            </a:endParaRPr>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17510296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solidFill>
                <a:prstClr val="black"/>
              </a:solidFill>
            </a:endParaRPr>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7205511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solidFill>
                <a:prstClr val="black"/>
              </a:solidFill>
            </a:endParaRPr>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37145044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solidFill>
                <a:prstClr val="black"/>
              </a:solidFill>
            </a:endParaRPr>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26179283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solidFill>
                <a:prstClr val="black"/>
              </a:solidFill>
            </a:endParaRPr>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5674259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solidFill>
                <a:prstClr val="black"/>
              </a:solidFill>
            </a:endParaRPr>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367318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2387207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solidFill>
                <a:prstClr val="black"/>
              </a:solidFill>
            </a:endParaRPr>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38364549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solidFill>
                <a:prstClr val="black"/>
              </a:solidFill>
            </a:endParaRPr>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8071650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solidFill>
                <a:prstClr val="black"/>
              </a:solidFill>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5708543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solidFill>
                <a:prstClr val="black"/>
              </a:solidFill>
            </a:endParaRPr>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39465186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solidFill>
                <a:prstClr val="black"/>
              </a:solidFill>
            </a:endParaRPr>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9187375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solidFill>
                <a:prstClr val="black"/>
              </a:solidFill>
            </a:endParaRPr>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4111716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322056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51604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247031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962216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94637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362676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768618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09085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555419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887214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238493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0022412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32812923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6104750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10"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10" Type="http://schemas.openxmlformats.org/officeDocument/2006/relationships/theme" Target="../theme/theme11.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10" Type="http://schemas.openxmlformats.org/officeDocument/2006/relationships/theme" Target="../theme/theme12.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10" Type="http://schemas.openxmlformats.org/officeDocument/2006/relationships/theme" Target="../theme/theme13.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5" Type="http://schemas.openxmlformats.org/officeDocument/2006/relationships/slideLayout" Target="../slideLayouts/slideLayout122.xml"/><Relationship Id="rId10" Type="http://schemas.openxmlformats.org/officeDocument/2006/relationships/theme" Target="../theme/theme14.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5" Type="http://schemas.openxmlformats.org/officeDocument/2006/relationships/slideLayout" Target="../slideLayouts/slideLayout131.xml"/><Relationship Id="rId10" Type="http://schemas.openxmlformats.org/officeDocument/2006/relationships/theme" Target="../theme/theme15.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pl-PL" sz="1600" dirty="0"/>
              <a:t>Zastosowania</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725280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2" r:id="rId3"/>
    <p:sldLayoutId id="2147483713" r:id="rId4"/>
    <p:sldLayoutId id="2147483714" r:id="rId5"/>
    <p:sldLayoutId id="2147483715" r:id="rId6"/>
    <p:sldLayoutId id="2147483716" r:id="rId7"/>
    <p:sldLayoutId id="2147483717" r:id="rId8"/>
    <p:sldLayoutId id="214748371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11424"/>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pl-PL" sz="1600" dirty="0"/>
              <a:t>Zastosowania – renowacja</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pl-PL" sz="1600" dirty="0"/>
              <a:t>Zastosowania - stadiony</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pl-PL" sz="1600" dirty="0"/>
              <a:t>Zastosowania</a:t>
            </a:r>
            <a:r>
              <a:rPr lang="pl-PL" sz="1600" baseline="0" dirty="0"/>
              <a:t> – baseny pływackie</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pl-PL" sz="1600" dirty="0"/>
              <a:t>Zastosowania – dystrybucja wody</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1294059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pl-PL" sz="1600" dirty="0">
                <a:solidFill>
                  <a:prstClr val="white"/>
                </a:solidFill>
              </a:rPr>
              <a:t>Zastosowania</a:t>
            </a:r>
            <a:endParaRPr lang="fr-BE" sz="1600" dirty="0">
              <a:solidFill>
                <a:prstClr val="white"/>
              </a:solidFill>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336232064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pl-PL" sz="1600" dirty="0">
                <a:solidFill>
                  <a:prstClr val="white"/>
                </a:solidFill>
              </a:rPr>
              <a:t>Zastosowania</a:t>
            </a:r>
            <a:endParaRPr lang="fr-BE" sz="1600" dirty="0">
              <a:solidFill>
                <a:prstClr val="white"/>
              </a:solidFill>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solidFill>
                  <a:prstClr val="white"/>
                </a:solidFill>
              </a:rPr>
              <a:pPr/>
              <a:t>‹#›</a:t>
            </a:fld>
            <a:endParaRPr lang="fr-BE" dirty="0">
              <a:solidFill>
                <a:prstClr val="white"/>
              </a:solidFill>
            </a:endParaRPr>
          </a:p>
        </p:txBody>
      </p:sp>
    </p:spTree>
    <p:extLst>
      <p:ext uri="{BB962C8B-B14F-4D97-AF65-F5344CB8AC3E}">
        <p14:creationId xmlns:p14="http://schemas.microsoft.com/office/powerpoint/2010/main" val="2144893441"/>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pl-PL" sz="1600" dirty="0"/>
              <a:t>Zastosowania</a:t>
            </a:r>
            <a:r>
              <a:rPr lang="fr-BE" sz="1600" dirty="0"/>
              <a:t>- </a:t>
            </a:r>
            <a:r>
              <a:rPr lang="pl-PL" sz="1600" dirty="0"/>
              <a:t>Elewacje</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793181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pl-PL" sz="1600" dirty="0"/>
              <a:t>Zastosowania </a:t>
            </a:r>
            <a:r>
              <a:rPr lang="fr-BE" sz="1600" dirty="0"/>
              <a:t>– </a:t>
            </a:r>
            <a:r>
              <a:rPr lang="pl-PL" sz="1600" dirty="0"/>
              <a:t>Zielone ściany</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16"/>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pl-PL" sz="1600" dirty="0"/>
              <a:t>Zastosowania </a:t>
            </a:r>
            <a:r>
              <a:rPr lang="fr-BE" sz="1600" dirty="0"/>
              <a:t>–</a:t>
            </a:r>
            <a:r>
              <a:rPr lang="pl-PL" sz="1600" dirty="0"/>
              <a:t> Dachy </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pl-PL" sz="1600" dirty="0"/>
              <a:t>Zastosowania </a:t>
            </a:r>
            <a:r>
              <a:rPr lang="fr-BE" sz="1600" dirty="0"/>
              <a:t>–</a:t>
            </a:r>
            <a:r>
              <a:rPr lang="pl-PL" sz="1600" dirty="0"/>
              <a:t> Wystrój wnętrz</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pl-PL" sz="1600" dirty="0"/>
              <a:t>Zastosowania </a:t>
            </a:r>
            <a:r>
              <a:rPr lang="fr-BE" sz="1600" dirty="0"/>
              <a:t>–</a:t>
            </a:r>
            <a:r>
              <a:rPr lang="pl-PL" sz="1600" dirty="0"/>
              <a:t> Instalacje wodociągowe</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pl-PL" sz="1600" dirty="0"/>
              <a:t>Zastosowania – ruchome schody i windy</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pl-PL" sz="1600" dirty="0"/>
              <a:t>Zastosowania - lotniska</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pl-PL" sz="1600" dirty="0"/>
              <a:t>Zastosowania – Mała architektura miejska </a:t>
            </a:r>
            <a:endParaRPr lang="fr-BE" sz="1600" dirty="0"/>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slide" Target="slide22.xml"/><Relationship Id="rId7" Type="http://schemas.openxmlformats.org/officeDocument/2006/relationships/slide" Target="slide57.xml"/><Relationship Id="rId12" Type="http://schemas.openxmlformats.org/officeDocument/2006/relationships/slide" Target="slide88.xml"/><Relationship Id="rId2" Type="http://schemas.openxmlformats.org/officeDocument/2006/relationships/notesSlide" Target="../notesSlides/notesSlide2.xml"/><Relationship Id="rId1" Type="http://schemas.openxmlformats.org/officeDocument/2006/relationships/slideLayout" Target="../slideLayouts/slideLayout119.xml"/><Relationship Id="rId6" Type="http://schemas.openxmlformats.org/officeDocument/2006/relationships/slide" Target="slide53.xml"/><Relationship Id="rId11" Type="http://schemas.openxmlformats.org/officeDocument/2006/relationships/slide" Target="slide77.xml"/><Relationship Id="rId5" Type="http://schemas.openxmlformats.org/officeDocument/2006/relationships/slide" Target="slide39.xml"/><Relationship Id="rId10" Type="http://schemas.openxmlformats.org/officeDocument/2006/relationships/slide" Target="slide72.xml"/><Relationship Id="rId4" Type="http://schemas.openxmlformats.org/officeDocument/2006/relationships/slide" Target="slide34.xml"/><Relationship Id="rId9" Type="http://schemas.openxmlformats.org/officeDocument/2006/relationships/slide" Target="slide6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hyperlink" Target="http://www.lemoniteur.fr/181-innovation-chantiers/article/solutions-techniques/769157-un-effet-miroir-pour-une-facade-en-beton" TargetMode="External"/><Relationship Id="rId13" Type="http://schemas.openxmlformats.org/officeDocument/2006/relationships/hyperlink" Target="http://www.arcspace.com/features/moshe-safdie-/kauffman-center-for-the-performing-arts/" TargetMode="External"/><Relationship Id="rId3" Type="http://schemas.openxmlformats.org/officeDocument/2006/relationships/hyperlink" Target="http://www.worldstainless.org/Files/issf/non-image-files/PDF/Euro_Inox/Innovative_facades_EN.pdf" TargetMode="External"/><Relationship Id="rId7" Type="http://schemas.openxmlformats.org/officeDocument/2006/relationships/hyperlink" Target="http://cambridgearchitectural.com/" TargetMode="External"/><Relationship Id="rId12" Type="http://schemas.openxmlformats.org/officeDocument/2006/relationships/hyperlink" Target="http://www.stainlessindia.org/UploadPdf/SI_Mar08.pdf" TargetMode="External"/><Relationship Id="rId2" Type="http://schemas.openxmlformats.org/officeDocument/2006/relationships/hyperlink" Target="https://www.worldstainless.org/Files/issf/non-image-files/PDF/Euro_Inox/Facades_EN.pdf" TargetMode="External"/><Relationship Id="rId16" Type="http://schemas.openxmlformats.org/officeDocument/2006/relationships/hyperlink" Target="http://www.skyscrapercenter.com/building/capital-gate-tower/3172" TargetMode="External"/><Relationship Id="rId1" Type="http://schemas.openxmlformats.org/officeDocument/2006/relationships/slideLayout" Target="../slideLayouts/slideLayout11.xml"/><Relationship Id="rId6" Type="http://schemas.openxmlformats.org/officeDocument/2006/relationships/hyperlink" Target="http://wikimapia.org/7695594/Cleveland-Clinic-Lou-Ruvo-Center-for-Brain-Health#/photo/3116187" TargetMode="External"/><Relationship Id="rId11" Type="http://schemas.openxmlformats.org/officeDocument/2006/relationships/hyperlink" Target="http://greatbuildings.com/buildings/Weisman_Art_Museum.html" TargetMode="External"/><Relationship Id="rId5" Type="http://schemas.openxmlformats.org/officeDocument/2006/relationships/hyperlink" Target="http://www.steelcolor.com.au/westfield-doncaster/" TargetMode="External"/><Relationship Id="rId15" Type="http://schemas.openxmlformats.org/officeDocument/2006/relationships/hyperlink" Target="http://www.archilovers.com/projects/30432/centrale-termica-teleriscaldamento-iride-energia.html" TargetMode="External"/><Relationship Id="rId10" Type="http://schemas.openxmlformats.org/officeDocument/2006/relationships/hyperlink" Target="http://archinect.com/firms/project/39353/edf-archives-center/9174600" TargetMode="External"/><Relationship Id="rId4" Type="http://schemas.openxmlformats.org/officeDocument/2006/relationships/hyperlink" Target="http://www.archiexpo.com/architecture-design-manufacturer/stainless-steel-facade-cladding-2964.html" TargetMode="External"/><Relationship Id="rId9" Type="http://schemas.openxmlformats.org/officeDocument/2006/relationships/hyperlink" Target="https://newyorkbygehry.com/" TargetMode="External"/><Relationship Id="rId14" Type="http://schemas.openxmlformats.org/officeDocument/2006/relationships/hyperlink" Target="http://pattersons.com/civic/len-lye-contemporary-art-museu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reseaux-artistes.fr/dossiers/beatrice-dacher/architecture-sully-2006-2010" TargetMode="External"/><Relationship Id="rId3" Type="http://schemas.openxmlformats.org/officeDocument/2006/relationships/hyperlink" Target="http://www.e-architect.co.uk/dubai/capital-gate-abu-dhabi" TargetMode="External"/><Relationship Id="rId7" Type="http://schemas.openxmlformats.org/officeDocument/2006/relationships/hyperlink" Target="http://5osa.tistory.com/entry/Cepezed-and-Ned-Kahn-Studios-Vertical-Canal-fa%C3%A7ade-Utrecht-Netherlands" TargetMode="External"/><Relationship Id="rId12" Type="http://schemas.openxmlformats.org/officeDocument/2006/relationships/hyperlink" Target="http://www.gkdmediamesh.com/blog/the_role_of_metallic_mesh_in_transforming_stadium_architecture.html" TargetMode="External"/><Relationship Id="rId2" Type="http://schemas.openxmlformats.org/officeDocument/2006/relationships/hyperlink" Target="http://www.dailymail.co.uk/travel/article-1284591/Abu-Dhabi-Capital-Gate-skyscraper-leans-times-Tower-Pisa.html" TargetMode="External"/><Relationship Id="rId1" Type="http://schemas.openxmlformats.org/officeDocument/2006/relationships/slideLayout" Target="../slideLayouts/slideLayout11.xml"/><Relationship Id="rId6" Type="http://schemas.openxmlformats.org/officeDocument/2006/relationships/hyperlink" Target="http://issuu.com/hda_paris/docs/hda_2011_references_web_issu" TargetMode="External"/><Relationship Id="rId11" Type="http://schemas.openxmlformats.org/officeDocument/2006/relationships/hyperlink" Target="http://www.dezeen.com/2007/08/20/boiler-suit-by-thomas-heatherwick" TargetMode="External"/><Relationship Id="rId5" Type="http://schemas.openxmlformats.org/officeDocument/2006/relationships/hyperlink" Target="https://www.parisinfo.com/musee-monument-paris/71198/La-Geode" TargetMode="External"/><Relationship Id="rId10" Type="http://schemas.openxmlformats.org/officeDocument/2006/relationships/hyperlink" Target="http://www.marneetgondoire.fr/le-parc/les-espaces-1705.html" TargetMode="External"/><Relationship Id="rId4" Type="http://schemas.openxmlformats.org/officeDocument/2006/relationships/hyperlink" Target="http://hda-paris.com/" TargetMode="External"/><Relationship Id="rId9" Type="http://schemas.openxmlformats.org/officeDocument/2006/relationships/hyperlink" Target="http://www.marneetgondoire.fr/les-albums-photos/album-photos-490/le-chateau-de-rentilly-renaissance-en-2013-230.html?cHash=d2d475c49fe75ee015495efb35c0446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hyperlink" Target="http://www.worldstainless.org/Files/issf/non-image-files/PDF/Euro_Inox/VertGardens_EN.pdf" TargetMode="External"/><Relationship Id="rId7" Type="http://schemas.openxmlformats.org/officeDocument/2006/relationships/hyperlink" Target="http://www.architectureartdesigns.com/30-incredible-green-walls/" TargetMode="Externa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hyperlink" Target="http://drum.lib.umd.edu/bitstream/1903/11291/1/Price_umd_0117N_11876.pdf" TargetMode="External"/><Relationship Id="rId5" Type="http://schemas.openxmlformats.org/officeDocument/2006/relationships/hyperlink" Target="http://www.jakob.co.uk/information/image-galleries/greenwall-systems-gallery/large-scale-greenwall-systems.html" TargetMode="External"/><Relationship Id="rId4" Type="http://schemas.openxmlformats.org/officeDocument/2006/relationships/hyperlink" Target="http://www.ronstantensilearch.com/melbourne-city-council-chambers-northern-green-facad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3.xml"/><Relationship Id="rId5" Type="http://schemas.openxmlformats.org/officeDocument/2006/relationships/image" Target="../media/image42.jpe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8" Type="http://schemas.openxmlformats.org/officeDocument/2006/relationships/hyperlink" Target="http://www.constructalia.com/english/publications/technical_guides/eurofer_ecodesign_package_stainless_steel_roofing_systems" TargetMode="External"/><Relationship Id="rId13" Type="http://schemas.openxmlformats.org/officeDocument/2006/relationships/hyperlink" Target="https://www.rigidized.com/exteriorscmt.php" TargetMode="External"/><Relationship Id="rId18" Type="http://schemas.openxmlformats.org/officeDocument/2006/relationships/hyperlink" Target="http://www.cambridgearchitectural.com/" TargetMode="External"/><Relationship Id="rId3" Type="http://schemas.openxmlformats.org/officeDocument/2006/relationships/hyperlink" Target="https://www.worldstainless.org/Files/issf/non-image-files/PDF/Euro_Inox/Roofing_EN.pdf" TargetMode="External"/><Relationship Id="rId7" Type="http://schemas.openxmlformats.org/officeDocument/2006/relationships/hyperlink" Target="http://www.metalresources.net/index.php?option=com_content&amp;view=article&amp;id=318:sam-houston-state-university-refurbishes-austin-hall&amp;catid=1:latest-news-a-press&amp;Itemid=192" TargetMode="External"/><Relationship Id="rId12" Type="http://schemas.openxmlformats.org/officeDocument/2006/relationships/hyperlink" Target="http://www.hok.com/design/service/engineering/hamad-international-airport/" TargetMode="External"/><Relationship Id="rId17" Type="http://schemas.openxmlformats.org/officeDocument/2006/relationships/hyperlink" Target="http://www.rigidized.com/saveenergy.php" TargetMode="External"/><Relationship Id="rId2" Type="http://schemas.openxmlformats.org/officeDocument/2006/relationships/notesSlide" Target="../notesSlides/notesSlide28.xml"/><Relationship Id="rId16" Type="http://schemas.openxmlformats.org/officeDocument/2006/relationships/hyperlink" Target="http://www.constructalia.com/repository/transfer/en/01921518ENLACE_PDF.pdf" TargetMode="External"/><Relationship Id="rId1" Type="http://schemas.openxmlformats.org/officeDocument/2006/relationships/slideLayout" Target="../slideLayouts/slideLayout29.xml"/><Relationship Id="rId6" Type="http://schemas.openxmlformats.org/officeDocument/2006/relationships/hyperlink" Target="http://www.bssa.org.uk/cms/File/The%20Growing%20Market%20for%20Stainless%20Steel%20Roofing.pdf" TargetMode="External"/><Relationship Id="rId11" Type="http://schemas.openxmlformats.org/officeDocument/2006/relationships/hyperlink" Target="http://www.fosterandpartners.com/projects/uae-pavilion-shanghai-expo-2010/" TargetMode="External"/><Relationship Id="rId5" Type="http://schemas.openxmlformats.org/officeDocument/2006/relationships/hyperlink" Target="https://youtu.be/ZQledV2QFRY" TargetMode="External"/><Relationship Id="rId15" Type="http://schemas.openxmlformats.org/officeDocument/2006/relationships/hyperlink" Target="http://www.wbdg.org/resources/cool-metal-roofing" TargetMode="External"/><Relationship Id="rId10" Type="http://schemas.openxmlformats.org/officeDocument/2006/relationships/hyperlink" Target="http://www.architectureweek.com/2003/1022/design_1-3.html" TargetMode="External"/><Relationship Id="rId4" Type="http://schemas.openxmlformats.org/officeDocument/2006/relationships/hyperlink" Target="http://ssina.com/download_a_file/roofing.pdf" TargetMode="External"/><Relationship Id="rId9" Type="http://schemas.openxmlformats.org/officeDocument/2006/relationships/hyperlink" Target="https://www.worldstainless.org/Files/issf/non-image-files/PDF/Structural/Parliament_Library_Building_Domes.pdf" TargetMode="External"/><Relationship Id="rId14" Type="http://schemas.openxmlformats.org/officeDocument/2006/relationships/hyperlink" Target="http://www.stainlessindia.org/UploadPdf/Dec%202011%20wshop%20Part-I.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2.xml"/><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44.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44.xml"/><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8" Type="http://schemas.openxmlformats.org/officeDocument/2006/relationships/hyperlink" Target="http://www.theinoxincolor.com/portfolio_category/decorative-mesh-projects/" TargetMode="External"/><Relationship Id="rId3" Type="http://schemas.openxmlformats.org/officeDocument/2006/relationships/hyperlink" Target="http://cambridgearchitectural.com/projects/louisiana-state-university-lsu-student-union-theater" TargetMode="External"/><Relationship Id="rId7" Type="http://schemas.openxmlformats.org/officeDocument/2006/relationships/hyperlink" Target="http://www.archilovers.com/projects/58425/mosteiro-da-batalha.html" TargetMode="External"/><Relationship Id="rId2" Type="http://schemas.openxmlformats.org/officeDocument/2006/relationships/hyperlink" Target="http://www.seoic.com/cable_railing.htm" TargetMode="External"/><Relationship Id="rId1" Type="http://schemas.openxmlformats.org/officeDocument/2006/relationships/slideLayout" Target="../slideLayouts/slideLayout38.xml"/><Relationship Id="rId6" Type="http://schemas.openxmlformats.org/officeDocument/2006/relationships/hyperlink" Target="http://www.cedinox.es/" TargetMode="External"/><Relationship Id="rId5" Type="http://schemas.openxmlformats.org/officeDocument/2006/relationships/hyperlink" Target="http://www.uginox.com/fr/node/180" TargetMode="External"/><Relationship Id="rId4" Type="http://schemas.openxmlformats.org/officeDocument/2006/relationships/hyperlink" Target="http://www.twentinox.com/projects/item/36/Transparent+stainless+steel+curtain+panels" TargetMode="External"/><Relationship Id="rId9" Type="http://schemas.openxmlformats.org/officeDocument/2006/relationships/hyperlink" Target="http://www.coop-himmelblau.at/architecture/projects/museum-of-contemporary-art-planning-exhibition"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51.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hyperlink" Target="http://www.worldstainless.org/Files/issf/non-image-files/PDF/Euro_Inox/PressFittingSystems_EN.pdf" TargetMode="External"/><Relationship Id="rId7" Type="http://schemas.openxmlformats.org/officeDocument/2006/relationships/hyperlink" Target="https://www.grohe.de/de_de/badezimmer.html" TargetMode="External"/><Relationship Id="rId2" Type="http://schemas.openxmlformats.org/officeDocument/2006/relationships/notesSlide" Target="../notesSlides/notesSlide33.xml"/><Relationship Id="rId1" Type="http://schemas.openxmlformats.org/officeDocument/2006/relationships/slideLayout" Target="../slideLayouts/slideLayout47.xml"/><Relationship Id="rId6" Type="http://schemas.openxmlformats.org/officeDocument/2006/relationships/hyperlink" Target="http://www.bssa.org.uk/cms/File/BSSA%20PLUMBING%20P.1-4.pdf" TargetMode="External"/><Relationship Id="rId5" Type="http://schemas.openxmlformats.org/officeDocument/2006/relationships/hyperlink" Target="https://nickelinstitute.org/library/?opt_perpage=20&amp;opt_layout=grid&amp;searchTerm=pipes%20for%20buildings&amp;page=1" TargetMode="External"/><Relationship Id="rId4" Type="http://schemas.openxmlformats.org/officeDocument/2006/relationships/hyperlink" Target="http://www.nickelinstitute.org/~/media/Files/TechnicalLiterature/StainlessSteelPlumbing-color-EN_11019_.ashx"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0.xml"/><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3" Type="http://schemas.openxmlformats.org/officeDocument/2006/relationships/hyperlink" Target="https://www.forms-surfaces.com/elevator-ceilings" TargetMode="External"/><Relationship Id="rId2" Type="http://schemas.openxmlformats.org/officeDocument/2006/relationships/notesSlide" Target="../notesSlides/notesSlide36.xml"/><Relationship Id="rId1" Type="http://schemas.openxmlformats.org/officeDocument/2006/relationships/slideLayout" Target="../slideLayouts/slideLayout56.xml"/><Relationship Id="rId6" Type="http://schemas.openxmlformats.org/officeDocument/2006/relationships/hyperlink" Target="http://www.metalocus.es/content/en/blog/kraaiennest-metro-station-completed-amsterdam-maccreanor-lavington" TargetMode="External"/><Relationship Id="rId5" Type="http://schemas.openxmlformats.org/officeDocument/2006/relationships/hyperlink" Target="http://cambridgearchitectural.com/projects/ft-lauderdale-hollywood-international-airport-rental-car-center" TargetMode="External"/><Relationship Id="rId4" Type="http://schemas.openxmlformats.org/officeDocument/2006/relationships/hyperlink" Target="http://commons.wikimedia.org/wiki/File:Metro_bruxelles_laufband.jpg"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9.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69.xml"/><Relationship Id="rId5" Type="http://schemas.openxmlformats.org/officeDocument/2006/relationships/image" Target="../media/image78.jpeg"/><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4.xml"/><Relationship Id="rId5" Type="http://schemas.openxmlformats.org/officeDocument/2006/relationships/image" Target="../media/image82.png"/><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4.xml"/><Relationship Id="rId5" Type="http://schemas.openxmlformats.org/officeDocument/2006/relationships/image" Target="../media/image86.png"/><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4.xml"/><Relationship Id="rId5" Type="http://schemas.openxmlformats.org/officeDocument/2006/relationships/image" Target="../media/image90.jpeg"/><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78.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72.xml.rels><?xml version="1.0" encoding="UTF-8" standalone="yes"?>
<Relationships xmlns="http://schemas.openxmlformats.org/package/2006/relationships"><Relationship Id="rId3" Type="http://schemas.openxmlformats.org/officeDocument/2006/relationships/hyperlink" Target="https://extranet.worldstainless.org/applications/architecture-building-and-construction-applications/street-furniture/" TargetMode="External"/><Relationship Id="rId2" Type="http://schemas.openxmlformats.org/officeDocument/2006/relationships/notesSlide" Target="../notesSlides/notesSlide39.xml"/><Relationship Id="rId1" Type="http://schemas.openxmlformats.org/officeDocument/2006/relationships/slideLayout" Target="../slideLayouts/slideLayout74.xml"/><Relationship Id="rId5" Type="http://schemas.openxmlformats.org/officeDocument/2006/relationships/hyperlink" Target="http://listraveltips.com/wellington-street-art-stainless-steel-braille-sculpture/" TargetMode="External"/><Relationship Id="rId4" Type="http://schemas.openxmlformats.org/officeDocument/2006/relationships/hyperlink" Target="http://norcor.free.fr/piazza_superbe_inox.jpg"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83.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0.xml"/><Relationship Id="rId1" Type="http://schemas.openxmlformats.org/officeDocument/2006/relationships/slideLayout" Target="../slideLayouts/slideLayout89.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89.xml"/></Relationships>
</file>

<file path=ppt/slides/_rels/slide77.xml.rels><?xml version="1.0" encoding="UTF-8" standalone="yes"?>
<Relationships xmlns="http://schemas.openxmlformats.org/package/2006/relationships"><Relationship Id="rId3" Type="http://schemas.openxmlformats.org/officeDocument/2006/relationships/hyperlink" Target="https://www.worldstainless.org/Files/issf/non-image-files/PDF/Euro_Inox/New_meets_Old_EN.pdf" TargetMode="External"/><Relationship Id="rId2" Type="http://schemas.openxmlformats.org/officeDocument/2006/relationships/notesSlide" Target="../notesSlides/notesSlide41.xml"/><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96.xml"/><Relationship Id="rId5" Type="http://schemas.openxmlformats.org/officeDocument/2006/relationships/image" Target="../media/image108.jpeg"/><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98.xml"/></Relationships>
</file>

<file path=ppt/slides/_rels/slide81.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98.xml"/></Relationships>
</file>

<file path=ppt/slides/_rels/slide8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98.xml"/></Relationships>
</file>

<file path=ppt/slides/_rels/slide8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2.xml"/><Relationship Id="rId1" Type="http://schemas.openxmlformats.org/officeDocument/2006/relationships/slideLayout" Target="../slideLayouts/slideLayout98.xml"/></Relationships>
</file>

<file path=ppt/slides/_rels/slide84.xml.rels><?xml version="1.0" encoding="UTF-8" standalone="yes"?>
<Relationships xmlns="http://schemas.openxmlformats.org/package/2006/relationships"><Relationship Id="rId8" Type="http://schemas.openxmlformats.org/officeDocument/2006/relationships/hyperlink" Target="http://www.copa2014.gov.br/en/noticia/see-details-castelaos-architecture-project" TargetMode="External"/><Relationship Id="rId3" Type="http://schemas.openxmlformats.org/officeDocument/2006/relationships/hyperlink" Target="http://www.assda.asn.au/blog/223-stainless-welcome-for-sports-fans" TargetMode="External"/><Relationship Id="rId7" Type="http://schemas.openxmlformats.org/officeDocument/2006/relationships/hyperlink" Target="http://www.vigliecca.com.br/en/projects/castelao-arena#gallery;%20" TargetMode="External"/><Relationship Id="rId2" Type="http://schemas.openxmlformats.org/officeDocument/2006/relationships/hyperlink" Target="http://www.cmf.co.uk/products/products.asp?id=92&amp;product_id=4" TargetMode="External"/><Relationship Id="rId1" Type="http://schemas.openxmlformats.org/officeDocument/2006/relationships/slideLayout" Target="../slideLayouts/slideLayout92.xml"/><Relationship Id="rId6" Type="http://schemas.openxmlformats.org/officeDocument/2006/relationships/hyperlink" Target="http://www.architectsjournal.co.uk/specification/product-anatomy/gkd-yamuna-stadium-in-delhi-shines-with-stainless-steel-mesh-faade/8632271.article" TargetMode="External"/><Relationship Id="rId5" Type="http://schemas.openxmlformats.org/officeDocument/2006/relationships/hyperlink" Target="https://gkd-india.com/metalfabrics/yamuna-sports-stadium" TargetMode="External"/><Relationship Id="rId10" Type="http://schemas.openxmlformats.org/officeDocument/2006/relationships/hyperlink" Target="https://www.osram.com/ls/projects/grand-stade-lille/index.jsp" TargetMode="External"/><Relationship Id="rId4" Type="http://schemas.openxmlformats.org/officeDocument/2006/relationships/hyperlink" Target="http://www.controlledaccess.com/" TargetMode="External"/><Relationship Id="rId9" Type="http://schemas.openxmlformats.org/officeDocument/2006/relationships/hyperlink" Target="http://edorocha.com.br/portfolio/allianz-parque/"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8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3.xml"/><Relationship Id="rId1" Type="http://schemas.openxmlformats.org/officeDocument/2006/relationships/slideLayout" Target="../slideLayouts/slideLayout105.xml"/><Relationship Id="rId5" Type="http://schemas.openxmlformats.org/officeDocument/2006/relationships/image" Target="../media/image115.png"/><Relationship Id="rId4" Type="http://schemas.openxmlformats.org/officeDocument/2006/relationships/image" Target="../media/image114.png"/></Relationships>
</file>

<file path=ppt/slides/_rels/slide8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07.xml"/></Relationships>
</file>

<file path=ppt/slides/_rels/slide88.xml.rels><?xml version="1.0" encoding="UTF-8" standalone="yes"?>
<Relationships xmlns="http://schemas.openxmlformats.org/package/2006/relationships"><Relationship Id="rId3" Type="http://schemas.openxmlformats.org/officeDocument/2006/relationships/hyperlink" Target="http://www.imoa.info/molybdenum-uses/molybdenum-grade-stainless-steels/architecture/french-pool-liner-article.php" TargetMode="External"/><Relationship Id="rId7" Type="http://schemas.openxmlformats.org/officeDocument/2006/relationships/hyperlink" Target="http://dsmstainlessproducts.blogspot.com/2018/06/shrieks-and-giggles-are-what-we-aim-for.html?m=1" TargetMode="External"/><Relationship Id="rId2" Type="http://schemas.openxmlformats.org/officeDocument/2006/relationships/notesSlide" Target="../notesSlides/notesSlide44.xml"/><Relationship Id="rId1" Type="http://schemas.openxmlformats.org/officeDocument/2006/relationships/slideLayout" Target="../slideLayouts/slideLayout101.xml"/><Relationship Id="rId6" Type="http://schemas.openxmlformats.org/officeDocument/2006/relationships/hyperlink" Target="http://www.awt-eisleben.de/en/swimming-pools-136.html" TargetMode="External"/><Relationship Id="rId5" Type="http://schemas.openxmlformats.org/officeDocument/2006/relationships/hyperlink" Target="http://www.homeportfolio.com/catalog/Product.jhtml?prodId=235005" TargetMode="External"/><Relationship Id="rId4" Type="http://schemas.openxmlformats.org/officeDocument/2006/relationships/hyperlink" Target="http://www.constructalia.com/repository/transfer/fr/02163065ENLACE_PDF.pdf"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pl-PL" sz="4000" b="1" dirty="0">
                <a:solidFill>
                  <a:srgbClr val="C00000"/>
                </a:solidFill>
              </a:rPr>
              <a:t>Rozdział </a:t>
            </a:r>
            <a:r>
              <a:rPr lang="fr-FR" sz="4000" b="1" dirty="0">
                <a:solidFill>
                  <a:srgbClr val="C00000"/>
                </a:solidFill>
              </a:rPr>
              <a:t>0</a:t>
            </a:r>
            <a:r>
              <a:rPr lang="pl-PL" sz="4000" b="1" dirty="0">
                <a:solidFill>
                  <a:srgbClr val="C00000"/>
                </a:solidFill>
              </a:rPr>
              <a:t>2</a:t>
            </a:r>
            <a:endParaRPr lang="fr-FR" sz="4000" b="1" dirty="0">
              <a:solidFill>
                <a:srgbClr val="C00000"/>
              </a:solidFill>
            </a:endParaRPr>
          </a:p>
          <a:p>
            <a:r>
              <a:rPr lang="pl-PL" sz="4000" b="1" dirty="0">
                <a:solidFill>
                  <a:srgbClr val="C00000"/>
                </a:solidFill>
              </a:rPr>
              <a:t>Zastosowania</a:t>
            </a:r>
            <a:endParaRPr lang="fr-FR" sz="4000" b="1" dirty="0">
              <a:solidFill>
                <a:srgbClr val="C00000"/>
              </a:solidFill>
            </a:endParaRPr>
          </a:p>
        </p:txBody>
      </p:sp>
      <p:sp>
        <p:nvSpPr>
          <p:cNvPr id="4" name="Slide Number Placeholder 3"/>
          <p:cNvSpPr>
            <a:spLocks noGrp="1"/>
          </p:cNvSpPr>
          <p:nvPr>
            <p:ph type="sldNum" sz="quarter" idx="4"/>
          </p:nvPr>
        </p:nvSpPr>
        <p:spPr>
          <a:xfrm>
            <a:off x="6553200" y="6356350"/>
            <a:ext cx="2133600" cy="365125"/>
          </a:xfrm>
        </p:spPr>
        <p:txBody>
          <a:bodyPr/>
          <a:lstStyle/>
          <a:p>
            <a:fld id="{5AF66AA0-E37C-4065-8BE7-D4086C065B53}" type="slidenum">
              <a:rPr lang="fr-BE" smtClean="0">
                <a:solidFill>
                  <a:prstClr val="white"/>
                </a:solidFill>
              </a:rPr>
              <a:pPr/>
              <a:t>1</a:t>
            </a:fld>
            <a:endParaRPr lang="fr-BE">
              <a:solidFill>
                <a:prstClr val="white"/>
              </a:solidFill>
            </a:endParaRPr>
          </a:p>
        </p:txBody>
      </p:sp>
      <p:sp>
        <p:nvSpPr>
          <p:cNvPr id="6" name="Title 1"/>
          <p:cNvSpPr>
            <a:spLocks noGrp="1"/>
          </p:cNvSpPr>
          <p:nvPr>
            <p:ph type="ctrTitle"/>
          </p:nvPr>
        </p:nvSpPr>
        <p:spPr>
          <a:xfrm>
            <a:off x="685800" y="2130425"/>
            <a:ext cx="7772400" cy="1470025"/>
          </a:xfrm>
        </p:spPr>
        <p:txBody>
          <a:bodyPr>
            <a:normAutofit/>
          </a:bodyPr>
          <a:lstStyle/>
          <a:p>
            <a:r>
              <a:rPr lang="pl-PL" dirty="0"/>
              <a:t>Prezentacja dla wykładowców architektury i budownictwa</a:t>
            </a:r>
            <a:endParaRPr lang="fr-FR" dirty="0"/>
          </a:p>
        </p:txBody>
      </p:sp>
    </p:spTree>
    <p:extLst>
      <p:ext uri="{BB962C8B-B14F-4D97-AF65-F5344CB8AC3E}">
        <p14:creationId xmlns:p14="http://schemas.microsoft.com/office/powerpoint/2010/main" val="1740648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417" y="5153744"/>
            <a:ext cx="7719039" cy="566738"/>
          </a:xfrm>
        </p:spPr>
        <p:txBody>
          <a:bodyPr>
            <a:normAutofit fontScale="90000"/>
          </a:bodyPr>
          <a:lstStyle/>
          <a:p>
            <a:r>
              <a:rPr lang="pl-PL" dirty="0"/>
              <a:t>Centrala Linii Metra w Delhi</a:t>
            </a:r>
            <a:r>
              <a:rPr lang="fr-FR" dirty="0"/>
              <a:t>, Indi</a:t>
            </a:r>
            <a:r>
              <a:rPr lang="pl-PL" dirty="0"/>
              <a:t>e </a:t>
            </a:r>
            <a:br>
              <a:rPr lang="pl-PL" dirty="0"/>
            </a:br>
            <a:r>
              <a:rPr lang="pl-PL" dirty="0"/>
              <a:t>A</a:t>
            </a:r>
            <a:r>
              <a:rPr lang="fr-FR" dirty="0"/>
              <a:t>rchite</a:t>
            </a:r>
            <a:r>
              <a:rPr lang="pl-PL" dirty="0"/>
              <a:t>k</a:t>
            </a:r>
            <a:r>
              <a:rPr lang="fr-FR" dirty="0"/>
              <a:t>t: Raj Rewal &amp; Associates</a:t>
            </a:r>
            <a:r>
              <a:rPr lang="fr-FR" baseline="50000" dirty="0"/>
              <a:t>12</a:t>
            </a:r>
          </a:p>
        </p:txBody>
      </p:sp>
      <p:sp>
        <p:nvSpPr>
          <p:cNvPr id="5" name="Text Placeholder 4"/>
          <p:cNvSpPr>
            <a:spLocks noGrp="1"/>
          </p:cNvSpPr>
          <p:nvPr>
            <p:ph type="body" sz="half" idx="2"/>
          </p:nvPr>
        </p:nvSpPr>
        <p:spPr>
          <a:xfrm>
            <a:off x="957417" y="5720482"/>
            <a:ext cx="7214983" cy="804862"/>
          </a:xfrm>
        </p:spPr>
        <p:txBody>
          <a:bodyPr>
            <a:normAutofit/>
          </a:bodyPr>
          <a:lstStyle/>
          <a:p>
            <a:pPr algn="just"/>
            <a:r>
              <a:rPr lang="pl-PL" dirty="0"/>
              <a:t>Architekt </a:t>
            </a:r>
            <a:r>
              <a:rPr lang="fr-FR" dirty="0"/>
              <a:t>Raj Rewal &amp; Associates </a:t>
            </a:r>
            <a:r>
              <a:rPr lang="pl-PL" dirty="0"/>
              <a:t>zaprojektował okładzinę elewacji ze stali nierdzewnej dla budynku w </a:t>
            </a:r>
            <a:r>
              <a:rPr lang="en-US" dirty="0"/>
              <a:t>New Delhi</a:t>
            </a:r>
            <a:r>
              <a:rPr lang="pl-PL" dirty="0"/>
              <a:t>. Zastosowano w niej rurową kratownicę oraz panele ze stali nierdzewnej rozmieszczone miedzy oszkleniem z hartowanego szła.</a:t>
            </a:r>
            <a:endParaRPr lang="en-US" dirty="0"/>
          </a:p>
        </p:txBody>
      </p:sp>
      <p:sp>
        <p:nvSpPr>
          <p:cNvPr id="3" name="AutoShape 2" descr="http://www.pattersons.com/mobile/images/ipad/projects/len-lye-centre/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7418" y="211807"/>
            <a:ext cx="7214983" cy="48013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pPr/>
              <a:t>10</a:t>
            </a:fld>
            <a:endParaRPr lang="fr-BE" dirty="0"/>
          </a:p>
        </p:txBody>
      </p:sp>
    </p:spTree>
    <p:extLst>
      <p:ext uri="{BB962C8B-B14F-4D97-AF65-F5344CB8AC3E}">
        <p14:creationId xmlns:p14="http://schemas.microsoft.com/office/powerpoint/2010/main" val="565073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592" y="4800600"/>
            <a:ext cx="6728816" cy="566738"/>
          </a:xfrm>
        </p:spPr>
        <p:txBody>
          <a:bodyPr>
            <a:normAutofit fontScale="90000"/>
          </a:bodyPr>
          <a:lstStyle/>
          <a:p>
            <a:r>
              <a:rPr lang="pl-PL" dirty="0"/>
              <a:t>Budynek Ciepłowni</a:t>
            </a:r>
            <a:r>
              <a:rPr lang="fr-FR" dirty="0"/>
              <a:t>, </a:t>
            </a:r>
            <a:r>
              <a:rPr lang="pl-PL" dirty="0"/>
              <a:t>Turyn, Włochy</a:t>
            </a:r>
            <a:br>
              <a:rPr lang="fr-FR" dirty="0"/>
            </a:br>
            <a:r>
              <a:rPr lang="fr-FR" dirty="0"/>
              <a:t>Archite</a:t>
            </a:r>
            <a:r>
              <a:rPr lang="pl-PL" dirty="0"/>
              <a:t>k</a:t>
            </a:r>
            <a:r>
              <a:rPr lang="fr-FR" dirty="0"/>
              <a:t>t: JP Buffi</a:t>
            </a:r>
            <a:r>
              <a:rPr lang="fr-FR" baseline="50000" dirty="0"/>
              <a:t>13</a:t>
            </a:r>
          </a:p>
        </p:txBody>
      </p:sp>
      <p:sp>
        <p:nvSpPr>
          <p:cNvPr id="6" name="Text Placeholder 5"/>
          <p:cNvSpPr>
            <a:spLocks noGrp="1"/>
          </p:cNvSpPr>
          <p:nvPr>
            <p:ph type="body" sz="half" idx="2"/>
          </p:nvPr>
        </p:nvSpPr>
        <p:spPr>
          <a:xfrm>
            <a:off x="1207592" y="5367338"/>
            <a:ext cx="6728816" cy="804862"/>
          </a:xfrm>
        </p:spPr>
        <p:txBody>
          <a:bodyPr>
            <a:normAutofit fontScale="92500"/>
          </a:bodyPr>
          <a:lstStyle/>
          <a:p>
            <a:pPr algn="just"/>
            <a:r>
              <a:rPr lang="pl-PL" dirty="0"/>
              <a:t>Budynek ciepłowni został pokryty przez zakrzywione, ażurowe ekrany ze stali nierdzewnej, które</a:t>
            </a:r>
            <a:r>
              <a:rPr lang="pl-PL" dirty="0">
                <a:solidFill>
                  <a:srgbClr val="FF0000"/>
                </a:solidFill>
              </a:rPr>
              <a:t> </a:t>
            </a:r>
          </a:p>
          <a:p>
            <a:pPr algn="just"/>
            <a:r>
              <a:rPr lang="pl-PL" dirty="0"/>
              <a:t>mają powierzchnię barwioną na kolor miedziany i są tak umiejscowione, aby zapewnić widok na obiekt znajdujący się wewnątrz konstrukcji. </a:t>
            </a:r>
            <a:endParaRPr lang="fr-FR" dirty="0"/>
          </a:p>
        </p:txBody>
      </p:sp>
      <p:sp>
        <p:nvSpPr>
          <p:cNvPr id="3" name="Slide Number Placeholder 2"/>
          <p:cNvSpPr>
            <a:spLocks noGrp="1"/>
          </p:cNvSpPr>
          <p:nvPr>
            <p:ph type="sldNum" sz="quarter" idx="4"/>
          </p:nvPr>
        </p:nvSpPr>
        <p:spPr/>
        <p:txBody>
          <a:bodyPr/>
          <a:lstStyle/>
          <a:p>
            <a:fld id="{5AF66AA0-E37C-4065-8BE7-D4086C065B53}" type="slidenum">
              <a:rPr lang="fr-BE" smtClean="0"/>
              <a:pPr/>
              <a:t>11</a:t>
            </a:fld>
            <a:endParaRPr lang="fr-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7592" y="548680"/>
            <a:ext cx="6728816" cy="42022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9270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4008" y="3425671"/>
            <a:ext cx="4104456" cy="566738"/>
          </a:xfrm>
        </p:spPr>
        <p:txBody>
          <a:bodyPr>
            <a:normAutofit fontScale="90000"/>
          </a:bodyPr>
          <a:lstStyle/>
          <a:p>
            <a:r>
              <a:rPr lang="fr-FR" dirty="0"/>
              <a:t>Capital </a:t>
            </a:r>
            <a:r>
              <a:rPr lang="pl-PL" dirty="0"/>
              <a:t>G</a:t>
            </a:r>
            <a:r>
              <a:rPr lang="fr-FR" dirty="0"/>
              <a:t>ate Tower (2010), Abu Dhabi</a:t>
            </a:r>
            <a:br>
              <a:rPr lang="fr-FR" dirty="0"/>
            </a:br>
            <a:r>
              <a:rPr lang="fr-FR" dirty="0"/>
              <a:t>RMJM, Architects</a:t>
            </a:r>
            <a:r>
              <a:rPr lang="fr-FR" baseline="50000" dirty="0"/>
              <a:t>14-16</a:t>
            </a:r>
          </a:p>
        </p:txBody>
      </p:sp>
      <p:sp>
        <p:nvSpPr>
          <p:cNvPr id="8" name="Text Placeholder 7"/>
          <p:cNvSpPr>
            <a:spLocks noGrp="1"/>
          </p:cNvSpPr>
          <p:nvPr>
            <p:ph type="body" sz="half" idx="2"/>
          </p:nvPr>
        </p:nvSpPr>
        <p:spPr>
          <a:xfrm>
            <a:off x="4644008" y="3992408"/>
            <a:ext cx="4104456" cy="2100887"/>
          </a:xfrm>
        </p:spPr>
        <p:txBody>
          <a:bodyPr>
            <a:noAutofit/>
          </a:bodyPr>
          <a:lstStyle/>
          <a:p>
            <a:pPr algn="just"/>
            <a:r>
              <a:rPr lang="pl-PL" dirty="0"/>
              <a:t>Charakterystyczny „plusk" ze stali nierdzewnej spływa z 19 piętra budynku Capital </a:t>
            </a:r>
            <a:r>
              <a:rPr lang="pl-PL" dirty="0" err="1"/>
              <a:t>Gate</a:t>
            </a:r>
            <a:r>
              <a:rPr lang="pl-PL" dirty="0"/>
              <a:t> i jest to zarówno element  dekoracyjny, jak i funkcjonalny zapewniający osłonę przeciwsłoneczną, która eliminuje ponad 30 procent ciepła słonecznego. „Plusk” zakręca wokół budynku w kierunku południowym, aby jak najdłużej chronić wieżę od bezpośredniego oddziaływania światła słonecznego. </a:t>
            </a:r>
          </a:p>
          <a:p>
            <a:pPr algn="just"/>
            <a:r>
              <a:rPr lang="pl-PL" dirty="0"/>
              <a:t>„Plusk” wykonany jest z 580 paneli z siatki ze stali nierdzewnej o łącznej powierzchni ~ 5000 m</a:t>
            </a:r>
            <a:r>
              <a:rPr lang="pl-PL" baseline="30000" dirty="0"/>
              <a:t>2</a:t>
            </a:r>
            <a:r>
              <a:rPr lang="pl-PL" dirty="0"/>
              <a:t>.</a:t>
            </a:r>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12</a:t>
            </a:fld>
            <a:endParaRPr lang="fr-BE" dirty="0"/>
          </a:p>
        </p:txBody>
      </p:sp>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82015" cy="6851342"/>
          </a:xfrm>
          <a:prstGeom prst="rect">
            <a:avLst/>
          </a:prstGeom>
          <a:ln>
            <a:solidFill>
              <a:schemeClr val="tx1"/>
            </a:solidFill>
          </a:ln>
        </p:spPr>
      </p:pic>
    </p:spTree>
    <p:extLst>
      <p:ext uri="{BB962C8B-B14F-4D97-AF65-F5344CB8AC3E}">
        <p14:creationId xmlns:p14="http://schemas.microsoft.com/office/powerpoint/2010/main" val="1376454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070" y="5454550"/>
            <a:ext cx="6637860" cy="566738"/>
          </a:xfrm>
        </p:spPr>
        <p:txBody>
          <a:bodyPr/>
          <a:lstStyle/>
          <a:p>
            <a:r>
              <a:rPr lang="pl-PL" dirty="0"/>
              <a:t>Szklana elewacja</a:t>
            </a:r>
            <a:r>
              <a:rPr lang="fr-FR" baseline="50000" dirty="0"/>
              <a:t>17</a:t>
            </a:r>
          </a:p>
        </p:txBody>
      </p:sp>
      <p:sp>
        <p:nvSpPr>
          <p:cNvPr id="11" name="Text Placeholder 10"/>
          <p:cNvSpPr>
            <a:spLocks noGrp="1"/>
          </p:cNvSpPr>
          <p:nvPr>
            <p:ph type="body" sz="half" idx="2"/>
          </p:nvPr>
        </p:nvSpPr>
        <p:spPr>
          <a:xfrm>
            <a:off x="1253070" y="6008514"/>
            <a:ext cx="6637860" cy="804862"/>
          </a:xfrm>
        </p:spPr>
        <p:txBody>
          <a:bodyPr>
            <a:normAutofit/>
          </a:bodyPr>
          <a:lstStyle/>
          <a:p>
            <a:pPr algn="just"/>
            <a:r>
              <a:rPr lang="pl-PL" dirty="0"/>
              <a:t>Kratownica z cięgien ze stali nierdzewnej połączonych w węzłach podtrzymuje szklaną elewację, maksymalizując otwartą rozświetloną przestrzeń także w narożnikach konstrukcji.</a:t>
            </a:r>
          </a:p>
        </p:txBody>
      </p:sp>
      <p:sp>
        <p:nvSpPr>
          <p:cNvPr id="3" name="Slide Number Placeholder 2"/>
          <p:cNvSpPr>
            <a:spLocks noGrp="1"/>
          </p:cNvSpPr>
          <p:nvPr>
            <p:ph type="sldNum" sz="quarter" idx="4"/>
          </p:nvPr>
        </p:nvSpPr>
        <p:spPr/>
        <p:txBody>
          <a:bodyPr/>
          <a:lstStyle/>
          <a:p>
            <a:fld id="{5AF66AA0-E37C-4065-8BE7-D4086C065B53}" type="slidenum">
              <a:rPr lang="fr-BE" smtClean="0"/>
              <a:pPr/>
              <a:t>13</a:t>
            </a:fld>
            <a:endParaRPr lang="fr-BE"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3070" y="476672"/>
            <a:ext cx="6637860" cy="49685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40147" y="3904059"/>
            <a:ext cx="2050783" cy="15411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7078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3" y="5229200"/>
            <a:ext cx="6768753" cy="566738"/>
          </a:xfrm>
        </p:spPr>
        <p:txBody>
          <a:bodyPr/>
          <a:lstStyle/>
          <a:p>
            <a:r>
              <a:rPr lang="pl-PL" dirty="0"/>
              <a:t>Szklana elewacja</a:t>
            </a:r>
            <a:r>
              <a:rPr lang="fr-FR" dirty="0"/>
              <a:t>, Par</a:t>
            </a:r>
            <a:r>
              <a:rPr lang="pl-PL" dirty="0"/>
              <a:t>yż</a:t>
            </a:r>
            <a:r>
              <a:rPr lang="fr-FR" dirty="0"/>
              <a:t> </a:t>
            </a:r>
            <a:r>
              <a:rPr lang="fr-FR" baseline="50000" dirty="0"/>
              <a:t>18</a:t>
            </a:r>
          </a:p>
        </p:txBody>
      </p:sp>
      <p:sp>
        <p:nvSpPr>
          <p:cNvPr id="6" name="Text Placeholder 5"/>
          <p:cNvSpPr>
            <a:spLocks noGrp="1"/>
          </p:cNvSpPr>
          <p:nvPr>
            <p:ph type="body" sz="half" idx="2"/>
          </p:nvPr>
        </p:nvSpPr>
        <p:spPr>
          <a:xfrm>
            <a:off x="1187623" y="5795938"/>
            <a:ext cx="6768753" cy="804862"/>
          </a:xfrm>
        </p:spPr>
        <p:txBody>
          <a:bodyPr>
            <a:noAutofit/>
          </a:bodyPr>
          <a:lstStyle/>
          <a:p>
            <a:r>
              <a:rPr lang="pl-PL" dirty="0"/>
              <a:t>Szklana elewacja wspierana jest przez lekką, wysokowytrzymałą konstrukcję ze stali nierdzewnej. Stalowa sfera w tle to «</a:t>
            </a:r>
            <a:r>
              <a:rPr lang="pl-PL" dirty="0" err="1"/>
              <a:t>Geode</a:t>
            </a:r>
            <a:r>
              <a:rPr lang="pl-PL" dirty="0"/>
              <a:t>», z unikalną okładziną ze stali nierdzewnej. Tworzy ona kino z 360</a:t>
            </a:r>
            <a:r>
              <a:rPr lang="pl-PL" baseline="30000" dirty="0"/>
              <a:t>0</a:t>
            </a:r>
            <a:r>
              <a:rPr lang="pl-PL" dirty="0"/>
              <a:t> ekranem i stanowi część «</a:t>
            </a:r>
            <a:r>
              <a:rPr lang="pl-PL" dirty="0" err="1"/>
              <a:t>Cité</a:t>
            </a:r>
            <a:r>
              <a:rPr lang="pl-PL" dirty="0"/>
              <a:t> des </a:t>
            </a:r>
            <a:r>
              <a:rPr lang="pl-PL" dirty="0" err="1"/>
              <a:t>Sciences</a:t>
            </a:r>
            <a:r>
              <a:rPr lang="pl-PL" dirty="0"/>
              <a:t> et de </a:t>
            </a:r>
            <a:r>
              <a:rPr lang="pl-PL" dirty="0" err="1"/>
              <a:t>l'Industrie</a:t>
            </a:r>
            <a:r>
              <a:rPr lang="pl-PL" dirty="0"/>
              <a:t>»</a:t>
            </a:r>
          </a:p>
        </p:txBody>
      </p:sp>
      <p:sp>
        <p:nvSpPr>
          <p:cNvPr id="3" name="Slide Number Placeholder 2"/>
          <p:cNvSpPr>
            <a:spLocks noGrp="1"/>
          </p:cNvSpPr>
          <p:nvPr>
            <p:ph type="sldNum" sz="quarter" idx="4"/>
          </p:nvPr>
        </p:nvSpPr>
        <p:spPr/>
        <p:txBody>
          <a:bodyPr/>
          <a:lstStyle/>
          <a:p>
            <a:fld id="{5AF66AA0-E37C-4065-8BE7-D4086C065B53}" type="slidenum">
              <a:rPr lang="fr-BE" smtClean="0"/>
              <a:pPr/>
              <a:t>14</a:t>
            </a:fld>
            <a:endParaRPr lang="fr-BE"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7624" y="106266"/>
            <a:ext cx="6768753" cy="51293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84028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5762599"/>
            <a:ext cx="5486400" cy="566738"/>
          </a:xfrm>
        </p:spPr>
        <p:txBody>
          <a:bodyPr/>
          <a:lstStyle/>
          <a:p>
            <a:r>
              <a:rPr lang="pl-PL" dirty="0"/>
              <a:t>Szklana elewacja, Paryż</a:t>
            </a:r>
            <a:r>
              <a:rPr lang="fr-FR" baseline="50000" dirty="0"/>
              <a:t>18</a:t>
            </a:r>
          </a:p>
        </p:txBody>
      </p:sp>
      <p:sp>
        <p:nvSpPr>
          <p:cNvPr id="3" name="Slide Number Placeholder 2"/>
          <p:cNvSpPr>
            <a:spLocks noGrp="1"/>
          </p:cNvSpPr>
          <p:nvPr>
            <p:ph type="sldNum" sz="quarter" idx="4"/>
          </p:nvPr>
        </p:nvSpPr>
        <p:spPr/>
        <p:txBody>
          <a:bodyPr/>
          <a:lstStyle/>
          <a:p>
            <a:fld id="{5AF66AA0-E37C-4065-8BE7-D4086C065B53}" type="slidenum">
              <a:rPr lang="fr-BE" smtClean="0"/>
              <a:pPr/>
              <a:t>15</a:t>
            </a:fld>
            <a:endParaRPr lang="fr-BE"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3608" y="476672"/>
            <a:ext cx="7056784" cy="52695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24871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2614" y="4662462"/>
            <a:ext cx="6958772" cy="566738"/>
          </a:xfrm>
        </p:spPr>
        <p:txBody>
          <a:bodyPr>
            <a:normAutofit fontScale="90000"/>
          </a:bodyPr>
          <a:lstStyle/>
          <a:p>
            <a:r>
              <a:rPr lang="pl-PL" dirty="0"/>
              <a:t>Ażurowa elewacja biurowca</a:t>
            </a:r>
            <a:r>
              <a:rPr lang="fr-FR" dirty="0"/>
              <a:t>, Utrecht, </a:t>
            </a:r>
            <a:r>
              <a:rPr lang="pl-PL" dirty="0"/>
              <a:t>Holandia</a:t>
            </a:r>
            <a:r>
              <a:rPr lang="fr-FR" baseline="50000" dirty="0"/>
              <a:t>20</a:t>
            </a:r>
            <a:br>
              <a:rPr lang="fr-FR" dirty="0"/>
            </a:br>
            <a:r>
              <a:rPr lang="fr-FR" dirty="0"/>
              <a:t>Archite</a:t>
            </a:r>
            <a:r>
              <a:rPr lang="pl-PL" dirty="0" err="1"/>
              <a:t>kci</a:t>
            </a:r>
            <a:r>
              <a:rPr lang="fr-FR" dirty="0"/>
              <a:t>: Cepezed </a:t>
            </a:r>
          </a:p>
        </p:txBody>
      </p:sp>
      <p:sp>
        <p:nvSpPr>
          <p:cNvPr id="8" name="Text Placeholder 7"/>
          <p:cNvSpPr>
            <a:spLocks noGrp="1"/>
          </p:cNvSpPr>
          <p:nvPr>
            <p:ph type="body" sz="half" idx="2"/>
          </p:nvPr>
        </p:nvSpPr>
        <p:spPr>
          <a:xfrm>
            <a:off x="1092614" y="5216426"/>
            <a:ext cx="6958772" cy="1020886"/>
          </a:xfrm>
        </p:spPr>
        <p:txBody>
          <a:bodyPr>
            <a:normAutofit/>
          </a:bodyPr>
          <a:lstStyle/>
          <a:p>
            <a:pPr algn="just"/>
            <a:r>
              <a:rPr lang="pl-PL" dirty="0"/>
              <a:t>Elewacja o powierzchni 3000 m², wykonana jest z siatki ze stali nierdzewnej i ozdobiona przeźroczystymi dyskami z tworzywa sztucznego. Wiatr wywołuje wibrację siatki, a dyski zaczynają się poruszać, co powoduje szmer i efekty świetlne. </a:t>
            </a:r>
            <a:endParaRPr lang="fr-FR" dirty="0"/>
          </a:p>
        </p:txBody>
      </p:sp>
      <p:sp>
        <p:nvSpPr>
          <p:cNvPr id="4" name="Espace réservé du numéro de diapositive 3"/>
          <p:cNvSpPr>
            <a:spLocks noGrp="1"/>
          </p:cNvSpPr>
          <p:nvPr>
            <p:ph type="sldNum" sz="quarter" idx="4"/>
          </p:nvPr>
        </p:nvSpPr>
        <p:spPr/>
        <p:txBody>
          <a:bodyPr/>
          <a:lstStyle/>
          <a:p>
            <a:fld id="{5AF66AA0-E37C-4065-8BE7-D4086C065B53}" type="slidenum">
              <a:rPr lang="fr-BE" smtClean="0"/>
              <a:pPr/>
              <a:t>16</a:t>
            </a:fld>
            <a:endParaRPr lang="fr-BE" dirty="0"/>
          </a:p>
        </p:txBody>
      </p:sp>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614" y="620688"/>
            <a:ext cx="6958772" cy="3946442"/>
          </a:xfrm>
          <a:prstGeom prst="rect">
            <a:avLst/>
          </a:prstGeom>
          <a:ln>
            <a:solidFill>
              <a:schemeClr val="tx1"/>
            </a:solidFill>
          </a:ln>
        </p:spPr>
      </p:pic>
    </p:spTree>
    <p:extLst>
      <p:ext uri="{BB962C8B-B14F-4D97-AF65-F5344CB8AC3E}">
        <p14:creationId xmlns:p14="http://schemas.microsoft.com/office/powerpoint/2010/main" val="102027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8954" y="4941168"/>
            <a:ext cx="7026092" cy="566738"/>
          </a:xfrm>
        </p:spPr>
        <p:txBody>
          <a:bodyPr>
            <a:normAutofit fontScale="90000"/>
          </a:bodyPr>
          <a:lstStyle/>
          <a:p>
            <a:r>
              <a:rPr lang="pl-PL" dirty="0"/>
              <a:t>Energooszczędny budynek</a:t>
            </a:r>
            <a:r>
              <a:rPr lang="fr-FR" dirty="0"/>
              <a:t>, Nantes, Franc</a:t>
            </a:r>
            <a:r>
              <a:rPr lang="pl-PL" dirty="0"/>
              <a:t>ja</a:t>
            </a:r>
            <a:r>
              <a:rPr lang="fr-FR" dirty="0"/>
              <a:t> </a:t>
            </a:r>
            <a:r>
              <a:rPr lang="fr-FR" baseline="50000" dirty="0"/>
              <a:t>21</a:t>
            </a:r>
            <a:br>
              <a:rPr lang="fr-FR" dirty="0"/>
            </a:br>
            <a:r>
              <a:rPr lang="fr-FR" dirty="0"/>
              <a:t>Archite</a:t>
            </a:r>
            <a:r>
              <a:rPr lang="pl-PL" dirty="0" err="1"/>
              <a:t>kci</a:t>
            </a:r>
            <a:r>
              <a:rPr lang="fr-FR" dirty="0"/>
              <a:t>: FORMA 6 &amp; B. </a:t>
            </a:r>
            <a:r>
              <a:rPr lang="fr-FR" dirty="0" err="1"/>
              <a:t>Dacher</a:t>
            </a:r>
            <a:endParaRPr lang="fr-FR" dirty="0"/>
          </a:p>
        </p:txBody>
      </p:sp>
      <p:sp>
        <p:nvSpPr>
          <p:cNvPr id="11" name="Text Placeholder 10"/>
          <p:cNvSpPr>
            <a:spLocks noGrp="1"/>
          </p:cNvSpPr>
          <p:nvPr>
            <p:ph type="body" sz="half" idx="2"/>
          </p:nvPr>
        </p:nvSpPr>
        <p:spPr>
          <a:xfrm>
            <a:off x="1058954" y="5507906"/>
            <a:ext cx="7026092" cy="804862"/>
          </a:xfrm>
        </p:spPr>
        <p:txBody>
          <a:bodyPr>
            <a:normAutofit/>
          </a:bodyPr>
          <a:lstStyle/>
          <a:p>
            <a:pPr algn="just"/>
            <a:r>
              <a:rPr lang="pl-PL" dirty="0"/>
              <a:t>Skomplikowane wycinane laserowo kształty elewacji ze stali nierdzewnej nadają budynkowi wyjątkowy wygląd.</a:t>
            </a:r>
          </a:p>
        </p:txBody>
      </p:sp>
      <p:sp>
        <p:nvSpPr>
          <p:cNvPr id="4" name="Espace réservé du numéro de diapositive 3"/>
          <p:cNvSpPr>
            <a:spLocks noGrp="1"/>
          </p:cNvSpPr>
          <p:nvPr>
            <p:ph type="sldNum" sz="quarter" idx="4"/>
          </p:nvPr>
        </p:nvSpPr>
        <p:spPr/>
        <p:txBody>
          <a:bodyPr/>
          <a:lstStyle/>
          <a:p>
            <a:fld id="{5AF66AA0-E37C-4065-8BE7-D4086C065B53}" type="slidenum">
              <a:rPr lang="fr-BE" smtClean="0"/>
              <a:pPr/>
              <a:t>17</a:t>
            </a:fld>
            <a:endParaRPr lang="fr-BE" dirty="0"/>
          </a:p>
        </p:txBody>
      </p:sp>
      <p:pic>
        <p:nvPicPr>
          <p:cNvPr id="1026" name="Picture 2" descr="http://p2.storage.canalblog.com/22/04/748536/87563463_o.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58954" y="260648"/>
            <a:ext cx="7026092" cy="4608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567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016" y="2501896"/>
            <a:ext cx="4176464" cy="927104"/>
          </a:xfrm>
        </p:spPr>
        <p:txBody>
          <a:bodyPr>
            <a:normAutofit fontScale="90000"/>
          </a:bodyPr>
          <a:lstStyle/>
          <a:p>
            <a:r>
              <a:rPr lang="pl-PL" altLang="fr-FR" dirty="0"/>
              <a:t>Akademickie Centrum </a:t>
            </a:r>
            <a:r>
              <a:rPr lang="pl-PL" altLang="fr-FR" dirty="0" err="1"/>
              <a:t>McGowan</a:t>
            </a:r>
            <a:r>
              <a:rPr lang="fr-FR" altLang="fr-FR" dirty="0"/>
              <a:t>, </a:t>
            </a:r>
            <a:br>
              <a:rPr lang="fr-FR" altLang="fr-FR" dirty="0"/>
            </a:br>
            <a:r>
              <a:rPr lang="fr-FR" altLang="fr-FR" dirty="0"/>
              <a:t>Washington, DC, USA</a:t>
            </a:r>
            <a:br>
              <a:rPr lang="fr-FR" altLang="fr-FR" dirty="0"/>
            </a:br>
            <a:r>
              <a:rPr lang="pl-PL" altLang="fr-FR" dirty="0"/>
              <a:t>Osłona przeciwsłoneczna z siatki</a:t>
            </a:r>
            <a:r>
              <a:rPr lang="fr-FR" altLang="fr-FR" baseline="50000" dirty="0"/>
              <a:t>6</a:t>
            </a:r>
            <a:endParaRPr lang="nl-BE" baseline="50000" dirty="0"/>
          </a:p>
        </p:txBody>
      </p:sp>
      <p:sp>
        <p:nvSpPr>
          <p:cNvPr id="4" name="Text Placeholder 3"/>
          <p:cNvSpPr>
            <a:spLocks noGrp="1"/>
          </p:cNvSpPr>
          <p:nvPr>
            <p:ph type="body" sz="half" idx="2"/>
          </p:nvPr>
        </p:nvSpPr>
        <p:spPr>
          <a:xfrm>
            <a:off x="4716016" y="3429000"/>
            <a:ext cx="4176464" cy="3240360"/>
          </a:xfrm>
        </p:spPr>
        <p:txBody>
          <a:bodyPr>
            <a:noAutofit/>
          </a:bodyPr>
          <a:lstStyle/>
          <a:p>
            <a:pPr algn="just"/>
            <a:r>
              <a:rPr lang="pl-PL" altLang="fr-FR" dirty="0"/>
              <a:t>Akademickie Centrum </a:t>
            </a:r>
            <a:r>
              <a:rPr lang="pl-PL" altLang="fr-FR" dirty="0" err="1"/>
              <a:t>McGowan</a:t>
            </a:r>
            <a:r>
              <a:rPr lang="pl-PL" altLang="fr-FR" dirty="0"/>
              <a:t> to budynek z salami lekcyjnymi lokalnej szkoły wyższej. Projekt zakładał zintegrowanie atrium z zewnętrzną przewiewną elewacją w centralnej części budynku, która jest</a:t>
            </a:r>
            <a:r>
              <a:rPr lang="pl-PL" altLang="fr-FR" dirty="0">
                <a:solidFill>
                  <a:srgbClr val="FF0000"/>
                </a:solidFill>
              </a:rPr>
              <a:t> </a:t>
            </a:r>
            <a:r>
              <a:rPr lang="pl-PL" altLang="fr-FR" dirty="0"/>
              <a:t>skierowana na wschód. </a:t>
            </a:r>
          </a:p>
          <a:p>
            <a:pPr algn="just"/>
            <a:r>
              <a:rPr lang="pl-PL" altLang="fr-FR" dirty="0"/>
              <a:t>Osłona przeciwsłoneczna z siatki ze stali nierdzewnej zmniejsza nasłonecznienie w ciągu dnia i ilość powietrza niezbędnego do schłodzenia przestrzeni wewnętrznej w miesiącach letnich. Typowe metalowe osłony przeciwsłoneczne nie mogły być użyte do tego zastosowania, ponieważ w tym przypadku kluczową kwestią była widoczność przez osłonę. Nie oferowały one wystarczająco dużo otwartej przestrzeni.</a:t>
            </a:r>
            <a:endParaRPr lang="fr-FR" altLang="fr-FR" dirty="0"/>
          </a:p>
        </p:txBody>
      </p:sp>
      <p:sp>
        <p:nvSpPr>
          <p:cNvPr id="8" name="Slide Number Placeholder 5"/>
          <p:cNvSpPr>
            <a:spLocks noGrp="1"/>
          </p:cNvSpPr>
          <p:nvPr>
            <p:ph type="sldNum" sz="quarter" idx="4"/>
          </p:nvPr>
        </p:nvSpPr>
        <p:spPr/>
        <p:txBody>
          <a:bodyPr/>
          <a:lstStyle/>
          <a:p>
            <a:fld id="{9CE76CE0-34EF-4A44-A6F0-B2A2A71394BA}" type="slidenum">
              <a:rPr lang="fr-FR" altLang="fr-FR" smtClean="0"/>
              <a:pPr/>
              <a:t>18</a:t>
            </a:fld>
            <a:endParaRPr lang="fr-FR" altLang="fr-FR"/>
          </a:p>
        </p:txBody>
      </p:sp>
      <p:pic>
        <p:nvPicPr>
          <p:cNvPr id="3584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4572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839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5635"/>
            <a:ext cx="8229600" cy="640135"/>
          </a:xfrm>
        </p:spPr>
        <p:txBody>
          <a:bodyPr>
            <a:normAutofit/>
          </a:bodyPr>
          <a:lstStyle/>
          <a:p>
            <a:r>
              <a:rPr lang="fr-FR" sz="2800" dirty="0"/>
              <a:t>Rehab of Château de Rentilly, Franc</a:t>
            </a:r>
            <a:r>
              <a:rPr lang="pl-PL" sz="2800" dirty="0"/>
              <a:t>ja</a:t>
            </a:r>
            <a:r>
              <a:rPr lang="fr-FR" sz="2000" baseline="50000" dirty="0"/>
              <a:t>21-23</a:t>
            </a:r>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19</a:t>
            </a:fld>
            <a:endParaRPr lang="fr-BE" dirty="0"/>
          </a:p>
        </p:txBody>
      </p:sp>
      <p:sp>
        <p:nvSpPr>
          <p:cNvPr id="4" name="ZoneTexte 3"/>
          <p:cNvSpPr txBox="1"/>
          <p:nvPr/>
        </p:nvSpPr>
        <p:spPr>
          <a:xfrm>
            <a:off x="3712456" y="634500"/>
            <a:ext cx="5144064" cy="1754326"/>
          </a:xfrm>
          <a:prstGeom prst="rect">
            <a:avLst/>
          </a:prstGeom>
          <a:noFill/>
        </p:spPr>
        <p:txBody>
          <a:bodyPr wrap="square" rtlCol="0">
            <a:spAutoFit/>
          </a:bodyPr>
          <a:lstStyle/>
          <a:p>
            <a:r>
              <a:rPr lang="pl-PL" dirty="0"/>
              <a:t>Po lewej</a:t>
            </a:r>
            <a:r>
              <a:rPr lang="fr-FR" dirty="0"/>
              <a:t>: </a:t>
            </a:r>
            <a:r>
              <a:rPr lang="pl-PL" dirty="0"/>
              <a:t>przed</a:t>
            </a:r>
            <a:endParaRPr lang="fr-FR" dirty="0"/>
          </a:p>
          <a:p>
            <a:r>
              <a:rPr lang="pl-PL" dirty="0"/>
              <a:t>Po prawej</a:t>
            </a:r>
            <a:r>
              <a:rPr lang="fr-FR" dirty="0"/>
              <a:t>: </a:t>
            </a:r>
            <a:r>
              <a:rPr lang="pl-PL" dirty="0"/>
              <a:t>po</a:t>
            </a:r>
            <a:endParaRPr lang="fr-FR" dirty="0"/>
          </a:p>
          <a:p>
            <a:endParaRPr lang="fr-FR" dirty="0"/>
          </a:p>
          <a:p>
            <a:r>
              <a:rPr lang="pl-PL" dirty="0"/>
              <a:t>Współczesny budynek w pobliżu zamku na terenie parku. Elewacja budynku została pokryta płytami ze stali nierdzewnej z wykończeniem lustrzanym.</a:t>
            </a:r>
            <a:endParaRPr lang="fr-FR" dirty="0"/>
          </a:p>
        </p:txBody>
      </p:sp>
      <p:pic>
        <p:nvPicPr>
          <p:cNvPr id="5" name="Picture 2" descr="Hier, un château à faible valeur architectura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34500"/>
            <a:ext cx="3563888" cy="26729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http://www.marneetgondoire.fr/typo3temp/pics/p_7bca39817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916380" y="2852936"/>
            <a:ext cx="6007596" cy="40050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62046" y="3978305"/>
            <a:ext cx="2592288" cy="1754326"/>
          </a:xfrm>
          <a:prstGeom prst="rect">
            <a:avLst/>
          </a:prstGeom>
          <a:noFill/>
        </p:spPr>
        <p:txBody>
          <a:bodyPr wrap="square" rtlCol="0">
            <a:spAutoFit/>
          </a:bodyPr>
          <a:lstStyle/>
          <a:p>
            <a:r>
              <a:rPr lang="fr-FR" dirty="0"/>
              <a:t>Xavier Veilhan, archite</a:t>
            </a:r>
            <a:r>
              <a:rPr lang="pl-PL" dirty="0"/>
              <a:t>k</a:t>
            </a:r>
            <a:r>
              <a:rPr lang="fr-FR" dirty="0"/>
              <a:t>t:</a:t>
            </a:r>
          </a:p>
          <a:p>
            <a:r>
              <a:rPr lang="fr-FR" i="1" dirty="0"/>
              <a:t>«… </a:t>
            </a:r>
            <a:r>
              <a:rPr lang="pl-PL" i="1" dirty="0"/>
              <a:t>budynek był cieniem tego czym był kiedyś</a:t>
            </a:r>
            <a:r>
              <a:rPr lang="fr-FR" i="1" dirty="0"/>
              <a:t>….</a:t>
            </a:r>
          </a:p>
          <a:p>
            <a:r>
              <a:rPr lang="pl-PL" i="1" dirty="0"/>
              <a:t>Chciałem ścian, które będą odbijać obraz otaczającego parku</a:t>
            </a:r>
            <a:r>
              <a:rPr lang="fr-FR" i="1" dirty="0"/>
              <a:t>… »</a:t>
            </a:r>
          </a:p>
        </p:txBody>
      </p:sp>
    </p:spTree>
    <p:extLst>
      <p:ext uri="{BB962C8B-B14F-4D97-AF65-F5344CB8AC3E}">
        <p14:creationId xmlns:p14="http://schemas.microsoft.com/office/powerpoint/2010/main" val="2323238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Spis treści</a:t>
            </a:r>
            <a:endParaRPr lang="fr-FR" dirty="0"/>
          </a:p>
        </p:txBody>
      </p:sp>
      <p:sp>
        <p:nvSpPr>
          <p:cNvPr id="3" name="Content Placeholder 2"/>
          <p:cNvSpPr>
            <a:spLocks noGrp="1"/>
          </p:cNvSpPr>
          <p:nvPr>
            <p:ph idx="1"/>
          </p:nvPr>
        </p:nvSpPr>
        <p:spPr>
          <a:xfrm>
            <a:off x="457200" y="1600200"/>
            <a:ext cx="8229600" cy="3196952"/>
          </a:xfrm>
        </p:spPr>
        <p:txBody>
          <a:bodyPr>
            <a:normAutofit fontScale="62500" lnSpcReduction="20000"/>
          </a:bodyPr>
          <a:lstStyle/>
          <a:p>
            <a:pPr marL="971550" lvl="1" indent="-514350">
              <a:buFont typeface="+mj-lt"/>
              <a:buAutoNum type="arabicPeriod"/>
            </a:pPr>
            <a:r>
              <a:rPr lang="pl-PL" dirty="0">
                <a:hlinkClick r:id="rId3" action="ppaction://hlinksldjump"/>
              </a:rPr>
              <a:t>Elewacje</a:t>
            </a:r>
            <a:r>
              <a:rPr lang="en-US" dirty="0">
                <a:hlinkClick r:id="rId3" action="ppaction://hlinksldjump"/>
              </a:rPr>
              <a:t>  </a:t>
            </a:r>
            <a:endParaRPr lang="en-US" dirty="0"/>
          </a:p>
          <a:p>
            <a:pPr marL="971550" lvl="1" indent="-514350">
              <a:buFont typeface="+mj-lt"/>
              <a:buAutoNum type="arabicPeriod"/>
            </a:pPr>
            <a:r>
              <a:rPr lang="pl-PL" dirty="0">
                <a:hlinkClick r:id="rId4" action="ppaction://hlinksldjump"/>
              </a:rPr>
              <a:t>Zielone ściany</a:t>
            </a:r>
            <a:r>
              <a:rPr lang="en-US" dirty="0">
                <a:hlinkClick r:id="rId4" action="ppaction://hlinksldjump"/>
              </a:rPr>
              <a:t> </a:t>
            </a:r>
            <a:endParaRPr lang="fr-FR" dirty="0"/>
          </a:p>
          <a:p>
            <a:pPr marL="971550" lvl="1" indent="-514350">
              <a:buFont typeface="+mj-lt"/>
              <a:buAutoNum type="arabicPeriod"/>
            </a:pPr>
            <a:r>
              <a:rPr lang="pl-PL" dirty="0">
                <a:hlinkClick r:id="rId5" action="ppaction://hlinksldjump"/>
              </a:rPr>
              <a:t>Dachy</a:t>
            </a:r>
            <a:r>
              <a:rPr lang="en-US" dirty="0"/>
              <a:t> </a:t>
            </a:r>
            <a:endParaRPr lang="fr-FR" dirty="0"/>
          </a:p>
          <a:p>
            <a:pPr marL="971550" lvl="1" indent="-514350">
              <a:buFont typeface="+mj-lt"/>
              <a:buAutoNum type="arabicPeriod"/>
            </a:pPr>
            <a:r>
              <a:rPr lang="pl-PL" dirty="0">
                <a:hlinkClick r:id="rId6" action="ppaction://hlinksldjump"/>
              </a:rPr>
              <a:t>Wystrój wnętrz</a:t>
            </a:r>
            <a:endParaRPr lang="fr-FR" dirty="0"/>
          </a:p>
          <a:p>
            <a:pPr marL="971550" lvl="1" indent="-514350">
              <a:buFont typeface="+mj-lt"/>
              <a:buAutoNum type="arabicPeriod"/>
            </a:pPr>
            <a:r>
              <a:rPr lang="pl-PL" dirty="0">
                <a:hlinkClick r:id="rId7" action="ppaction://hlinksldjump"/>
              </a:rPr>
              <a:t>Instalacje wodociągowe</a:t>
            </a:r>
            <a:r>
              <a:rPr lang="en-US" dirty="0">
                <a:hlinkClick r:id="rId7" action="ppaction://hlinksldjump"/>
              </a:rPr>
              <a:t> </a:t>
            </a:r>
            <a:endParaRPr lang="en-US" dirty="0"/>
          </a:p>
          <a:p>
            <a:pPr marL="971550" lvl="1" indent="-514350">
              <a:buFont typeface="+mj-lt"/>
              <a:buAutoNum type="arabicPeriod"/>
            </a:pPr>
            <a:r>
              <a:rPr lang="pl-PL" dirty="0">
                <a:hlinkClick r:id="rId8" action="ppaction://hlinksldjump"/>
              </a:rPr>
              <a:t>Ruchome schody i windy </a:t>
            </a:r>
            <a:r>
              <a:rPr lang="en-US" dirty="0">
                <a:hlinkClick r:id="rId8" action="ppaction://hlinksldjump"/>
              </a:rPr>
              <a:t> </a:t>
            </a:r>
            <a:endParaRPr lang="en-US" dirty="0"/>
          </a:p>
          <a:p>
            <a:pPr marL="971550" lvl="1" indent="-514350">
              <a:buFont typeface="+mj-lt"/>
              <a:buAutoNum type="arabicPeriod"/>
            </a:pPr>
            <a:r>
              <a:rPr lang="pl-PL" dirty="0">
                <a:hlinkClick r:id="rId9" action="ppaction://hlinksldjump"/>
              </a:rPr>
              <a:t>Lotniska</a:t>
            </a:r>
            <a:endParaRPr lang="fr-FR" dirty="0"/>
          </a:p>
          <a:p>
            <a:pPr marL="971550" lvl="1" indent="-514350">
              <a:buFont typeface="+mj-lt"/>
              <a:buAutoNum type="arabicPeriod"/>
            </a:pPr>
            <a:r>
              <a:rPr lang="pl-PL" dirty="0">
                <a:hlinkClick r:id="rId10" action="ppaction://hlinksldjump"/>
              </a:rPr>
              <a:t>Mała architektura miejska</a:t>
            </a:r>
            <a:r>
              <a:rPr lang="en-US" dirty="0">
                <a:hlinkClick r:id="rId10" action="ppaction://hlinksldjump"/>
              </a:rPr>
              <a:t>   </a:t>
            </a:r>
            <a:endParaRPr lang="en-US" dirty="0"/>
          </a:p>
          <a:p>
            <a:pPr marL="971550" lvl="1" indent="-514350">
              <a:buFont typeface="+mj-lt"/>
              <a:buAutoNum type="arabicPeriod"/>
            </a:pPr>
            <a:r>
              <a:rPr lang="pl-PL" dirty="0">
                <a:hlinkClick r:id="rId11" action="ppaction://hlinksldjump"/>
              </a:rPr>
              <a:t>Renowacja</a:t>
            </a:r>
            <a:r>
              <a:rPr lang="en-US" dirty="0"/>
              <a:t> </a:t>
            </a:r>
          </a:p>
          <a:p>
            <a:pPr marL="971550" lvl="1" indent="-514350">
              <a:buFont typeface="+mj-lt"/>
              <a:buAutoNum type="arabicPeriod"/>
            </a:pPr>
            <a:r>
              <a:rPr lang="pl-PL" dirty="0">
                <a:hlinkClick r:id="rId11" action="ppaction://hlinksldjump"/>
              </a:rPr>
              <a:t>Stadiony</a:t>
            </a:r>
            <a:r>
              <a:rPr lang="en-US" dirty="0">
                <a:hlinkClick r:id="rId11" action="ppaction://hlinksldjump"/>
              </a:rPr>
              <a:t> </a:t>
            </a:r>
            <a:endParaRPr lang="en-US" dirty="0"/>
          </a:p>
          <a:p>
            <a:pPr marL="971550" lvl="1" indent="-514350">
              <a:buFont typeface="+mj-lt"/>
              <a:buAutoNum type="arabicPeriod"/>
            </a:pPr>
            <a:r>
              <a:rPr lang="pl-PL" dirty="0">
                <a:hlinkClick r:id="rId12" action="ppaction://hlinksldjump"/>
              </a:rPr>
              <a:t>Baseny pływackie</a:t>
            </a:r>
            <a:r>
              <a:rPr lang="en-US" dirty="0">
                <a:hlinkClick r:id="rId12" action="ppaction://hlinksldjump"/>
              </a:rPr>
              <a:t> </a:t>
            </a:r>
            <a:endParaRPr lang="pl-PL" dirty="0"/>
          </a:p>
        </p:txBody>
      </p:sp>
      <p:sp>
        <p:nvSpPr>
          <p:cNvPr id="4" name="Slide Number Placeholder 3"/>
          <p:cNvSpPr>
            <a:spLocks noGrp="1"/>
          </p:cNvSpPr>
          <p:nvPr>
            <p:ph type="sldNum" sz="quarter" idx="4"/>
          </p:nvPr>
        </p:nvSpPr>
        <p:spPr>
          <a:xfrm>
            <a:off x="6553200" y="6356350"/>
            <a:ext cx="2133600" cy="365125"/>
          </a:xfrm>
        </p:spPr>
        <p:txBody>
          <a:bodyPr/>
          <a:lstStyle/>
          <a:p>
            <a:fld id="{5AF66AA0-E37C-4065-8BE7-D4086C065B53}" type="slidenum">
              <a:rPr lang="fr-BE" smtClean="0">
                <a:solidFill>
                  <a:prstClr val="white"/>
                </a:solidFill>
              </a:rPr>
              <a:pPr/>
              <a:t>2</a:t>
            </a:fld>
            <a:endParaRPr lang="fr-BE">
              <a:solidFill>
                <a:prstClr val="white"/>
              </a:solidFill>
            </a:endParaRPr>
          </a:p>
        </p:txBody>
      </p:sp>
    </p:spTree>
    <p:extLst>
      <p:ext uri="{BB962C8B-B14F-4D97-AF65-F5344CB8AC3E}">
        <p14:creationId xmlns:p14="http://schemas.microsoft.com/office/powerpoint/2010/main" val="316871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1481" y="5297760"/>
            <a:ext cx="6132097" cy="566738"/>
          </a:xfrm>
        </p:spPr>
        <p:txBody>
          <a:bodyPr>
            <a:normAutofit fontScale="90000"/>
          </a:bodyPr>
          <a:lstStyle/>
          <a:p>
            <a:r>
              <a:rPr lang="pl-PL" dirty="0"/>
              <a:t>Szpital </a:t>
            </a:r>
            <a:r>
              <a:rPr lang="pl-PL" dirty="0" err="1"/>
              <a:t>St</a:t>
            </a:r>
            <a:r>
              <a:rPr lang="pl-PL" dirty="0"/>
              <a:t> </a:t>
            </a:r>
            <a:r>
              <a:rPr lang="pl-PL" dirty="0" err="1"/>
              <a:t>Gyu</a:t>
            </a:r>
            <a:r>
              <a:rPr lang="fr-FR" dirty="0"/>
              <a:t>, Lond</a:t>
            </a:r>
            <a:r>
              <a:rPr lang="pl-PL" dirty="0" err="1"/>
              <a:t>yn</a:t>
            </a:r>
            <a:r>
              <a:rPr lang="fr-FR" baseline="50000" dirty="0"/>
              <a:t>24</a:t>
            </a:r>
            <a:br>
              <a:rPr lang="fr-FR" dirty="0"/>
            </a:br>
            <a:r>
              <a:rPr lang="fr-FR" dirty="0"/>
              <a:t>Archite</a:t>
            </a:r>
            <a:r>
              <a:rPr lang="pl-PL" dirty="0"/>
              <a:t>k</a:t>
            </a:r>
            <a:r>
              <a:rPr lang="fr-FR" dirty="0"/>
              <a:t>t: T. </a:t>
            </a:r>
            <a:r>
              <a:rPr lang="fr-FR" dirty="0" err="1"/>
              <a:t>Heartherwick</a:t>
            </a:r>
            <a:endParaRPr lang="fr-FR" dirty="0"/>
          </a:p>
        </p:txBody>
      </p:sp>
      <p:sp>
        <p:nvSpPr>
          <p:cNvPr id="7" name="Text Placeholder 6"/>
          <p:cNvSpPr>
            <a:spLocks noGrp="1"/>
          </p:cNvSpPr>
          <p:nvPr>
            <p:ph type="body" sz="half" idx="2"/>
          </p:nvPr>
        </p:nvSpPr>
        <p:spPr>
          <a:xfrm>
            <a:off x="1561481" y="5864498"/>
            <a:ext cx="6970959" cy="804862"/>
          </a:xfrm>
        </p:spPr>
        <p:txBody>
          <a:bodyPr>
            <a:noAutofit/>
          </a:bodyPr>
          <a:lstStyle/>
          <a:p>
            <a:pPr algn="just"/>
            <a:r>
              <a:rPr lang="pl-PL" dirty="0"/>
              <a:t>Elewacja pod nazwą „kombinezon” to unikatowa fasada zaprojekowana, aby otoczyć budynek kotłowni zasilającej szpital </a:t>
            </a:r>
            <a:r>
              <a:rPr lang="fr-FR" dirty="0"/>
              <a:t>St Guy</a:t>
            </a:r>
            <a:r>
              <a:rPr lang="pl-PL" dirty="0"/>
              <a:t>. Składa się z 108 pofalowanych płytek splecionych z tkaniny ze stali nierdzewnej. Wraz z podświetleniem w nocy, stanowi wyróżniający się element budynku, witający personel i gości przybywających do szpitala w ciemności.</a:t>
            </a:r>
          </a:p>
        </p:txBody>
      </p:sp>
      <p:sp>
        <p:nvSpPr>
          <p:cNvPr id="4" name="Slide Number Placeholder 3"/>
          <p:cNvSpPr>
            <a:spLocks noGrp="1"/>
          </p:cNvSpPr>
          <p:nvPr>
            <p:ph type="sldNum" sz="quarter" idx="4"/>
          </p:nvPr>
        </p:nvSpPr>
        <p:spPr/>
        <p:txBody>
          <a:bodyPr/>
          <a:lstStyle/>
          <a:p>
            <a:fld id="{5AF66AA0-E37C-4065-8BE7-D4086C065B53}" type="slidenum">
              <a:rPr lang="fr-BE" smtClean="0"/>
              <a:pPr/>
              <a:t>20</a:t>
            </a:fld>
            <a:endParaRPr lang="fr-BE"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1481" y="517322"/>
            <a:ext cx="6146835" cy="46192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88455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990BC-17EE-4183-934D-BA1115750B35}"/>
              </a:ext>
            </a:extLst>
          </p:cNvPr>
          <p:cNvSpPr>
            <a:spLocks noGrp="1"/>
          </p:cNvSpPr>
          <p:nvPr>
            <p:ph type="title"/>
          </p:nvPr>
        </p:nvSpPr>
        <p:spPr/>
        <p:txBody>
          <a:bodyPr>
            <a:normAutofit/>
          </a:bodyPr>
          <a:lstStyle/>
          <a:p>
            <a:r>
              <a:rPr lang="fr-FR" dirty="0"/>
              <a:t>American Airlines Arena, Miami, USA</a:t>
            </a:r>
            <a:endParaRPr lang="en-GB" dirty="0"/>
          </a:p>
        </p:txBody>
      </p:sp>
      <p:pic>
        <p:nvPicPr>
          <p:cNvPr id="11" name="Image 5">
            <a:extLst>
              <a:ext uri="{FF2B5EF4-FFF2-40B4-BE49-F238E27FC236}">
                <a16:creationId xmlns:a16="http://schemas.microsoft.com/office/drawing/2014/main" id="{080D701D-6E6C-4FCD-AF98-42C554078EFC}"/>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a:stretch/>
        </p:blipFill>
        <p:spPr>
          <a:xfrm>
            <a:off x="1664436" y="260648"/>
            <a:ext cx="5787884" cy="4394919"/>
          </a:xfrm>
          <a:ln>
            <a:solidFill>
              <a:schemeClr val="tx1"/>
            </a:solidFill>
          </a:ln>
        </p:spPr>
      </p:pic>
      <p:sp>
        <p:nvSpPr>
          <p:cNvPr id="4" name="Text Placeholder 3">
            <a:extLst>
              <a:ext uri="{FF2B5EF4-FFF2-40B4-BE49-F238E27FC236}">
                <a16:creationId xmlns:a16="http://schemas.microsoft.com/office/drawing/2014/main" id="{BB1EC49A-7136-4C64-908C-30FD704E6D0B}"/>
              </a:ext>
            </a:extLst>
          </p:cNvPr>
          <p:cNvSpPr>
            <a:spLocks noGrp="1"/>
          </p:cNvSpPr>
          <p:nvPr>
            <p:ph type="body" sz="half" idx="2"/>
          </p:nvPr>
        </p:nvSpPr>
        <p:spPr>
          <a:xfrm>
            <a:off x="1792288" y="5367337"/>
            <a:ext cx="5486400" cy="1334334"/>
          </a:xfrm>
        </p:spPr>
        <p:txBody>
          <a:bodyPr>
            <a:normAutofit fontScale="77500" lnSpcReduction="20000"/>
          </a:bodyPr>
          <a:lstStyle/>
          <a:p>
            <a:r>
              <a:rPr lang="pl-PL" dirty="0"/>
              <a:t>Ekran Mediamesh® został wykonany z siatki ze stali nierdzewnej o powierzchni ok. 1 tys. mkw., w którą wpleciono profile LED. Ekran jest tak skonstruowany, że nie zasłania widoku gościom będącym wewnątrz obiektu, jednocześnie wyświetlając cyfrowy obraz widoczny z zewnątrz budynku.</a:t>
            </a:r>
            <a:endParaRPr lang="en-GB" dirty="0"/>
          </a:p>
          <a:p>
            <a:r>
              <a:rPr lang="pl-PL" dirty="0"/>
              <a:t>Wysoka na trzy kondygnacje instalacja (ok. 12 m wysokości i 24 m szerokości) jest cztery razy większa niż przeciętny billboard.      </a:t>
            </a:r>
            <a:endParaRPr lang="en-GB" dirty="0"/>
          </a:p>
          <a:p>
            <a:r>
              <a:rPr lang="pl-PL" dirty="0"/>
              <a:t>American Airlines Arena co roku gości ponad 1,3 mln widzów biorących udział w koncertach czy też przeróżnych wydarzeniach sportowych. </a:t>
            </a:r>
            <a:endParaRPr lang="fr-FR" sz="1200" dirty="0"/>
          </a:p>
        </p:txBody>
      </p:sp>
      <p:sp>
        <p:nvSpPr>
          <p:cNvPr id="5" name="Espace réservé du numéro de diapositive 4"/>
          <p:cNvSpPr>
            <a:spLocks noGrp="1"/>
          </p:cNvSpPr>
          <p:nvPr>
            <p:ph type="sldNum" sz="quarter" idx="4"/>
          </p:nvPr>
        </p:nvSpPr>
        <p:spPr/>
        <p:txBody>
          <a:bodyPr/>
          <a:lstStyle/>
          <a:p>
            <a:fld id="{5AF66AA0-E37C-4065-8BE7-D4086C065B53}" type="slidenum">
              <a:rPr lang="fr-BE" smtClean="0"/>
              <a:pPr/>
              <a:t>21</a:t>
            </a:fld>
            <a:endParaRPr lang="fr-BE" dirty="0"/>
          </a:p>
        </p:txBody>
      </p:sp>
      <p:sp>
        <p:nvSpPr>
          <p:cNvPr id="7" name="Title 1"/>
          <p:cNvSpPr txBox="1">
            <a:spLocks/>
          </p:cNvSpPr>
          <p:nvPr/>
        </p:nvSpPr>
        <p:spPr>
          <a:xfrm>
            <a:off x="6967514" y="1847728"/>
            <a:ext cx="1811617" cy="122413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fr-FR" dirty="0"/>
          </a:p>
        </p:txBody>
      </p:sp>
      <p:sp>
        <p:nvSpPr>
          <p:cNvPr id="8" name="Text Placeholder 6"/>
          <p:cNvSpPr txBox="1">
            <a:spLocks/>
          </p:cNvSpPr>
          <p:nvPr/>
        </p:nvSpPr>
        <p:spPr>
          <a:xfrm>
            <a:off x="0" y="5661247"/>
            <a:ext cx="8821698" cy="1185589"/>
          </a:xfrm>
          <a:prstGeom prst="rect">
            <a:avLst/>
          </a:prstGeom>
        </p:spPr>
        <p:txBody>
          <a:bodyPr>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fr-FR" sz="1400" dirty="0"/>
          </a:p>
        </p:txBody>
      </p:sp>
    </p:spTree>
    <p:extLst>
      <p:ext uri="{BB962C8B-B14F-4D97-AF65-F5344CB8AC3E}">
        <p14:creationId xmlns:p14="http://schemas.microsoft.com/office/powerpoint/2010/main" val="3770559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pl-PL" dirty="0"/>
              <a:t>Elewacje – źródła </a:t>
            </a:r>
            <a:r>
              <a:rPr lang="fr-FR" dirty="0"/>
              <a:t>(1/2):</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fr-FR" sz="1600" dirty="0">
                <a:hlinkClick r:id="rId2"/>
              </a:rPr>
              <a:t>https://www.worldstainless.org/Files/issf/non-image-files/PDF/Euro_Inox/Facades_PL.pdf</a:t>
            </a:r>
            <a:endParaRPr lang="fr-FR" sz="1600" dirty="0"/>
          </a:p>
          <a:p>
            <a:pPr marL="514350" indent="-514350">
              <a:buFont typeface="+mj-lt"/>
              <a:buAutoNum type="arabicPeriod"/>
            </a:pPr>
            <a:r>
              <a:rPr lang="en-GB" sz="1600" dirty="0">
                <a:hlinkClick r:id="rId3"/>
              </a:rPr>
              <a:t>https://www.worldstainless.org/Files/issf/non-image-files/PDF/Euro_Inox/Innovative_facades_PL.pdf </a:t>
            </a:r>
            <a:endParaRPr lang="en-GB" sz="1600" dirty="0"/>
          </a:p>
          <a:p>
            <a:pPr marL="514350" indent="-514350">
              <a:buFont typeface="+mj-lt"/>
              <a:buAutoNum type="arabicPeriod"/>
            </a:pPr>
            <a:r>
              <a:rPr lang="fr-FR" sz="1600" dirty="0">
                <a:hlinkClick r:id="rId4"/>
              </a:rPr>
              <a:t>http://www.archiexpo.com/architecture-design-manufacturer/stainless-steel-facade-cladding-2964.html</a:t>
            </a:r>
            <a:r>
              <a:rPr lang="fr-FR" sz="1600" dirty="0"/>
              <a:t>                </a:t>
            </a:r>
            <a:r>
              <a:rPr lang="pl-PL" sz="1600" dirty="0"/>
              <a:t>Więcej przykładów można znaleźć tu</a:t>
            </a:r>
            <a:r>
              <a:rPr lang="fr-FR" sz="1600" dirty="0"/>
              <a:t>!</a:t>
            </a:r>
          </a:p>
          <a:p>
            <a:pPr marL="514350" indent="-514350">
              <a:buFont typeface="+mj-lt"/>
              <a:buAutoNum type="arabicPeriod"/>
            </a:pPr>
            <a:r>
              <a:rPr lang="fr-FR" sz="1600" dirty="0">
                <a:hlinkClick r:id="rId5"/>
              </a:rPr>
              <a:t>http://www.steelcolor.com.au/westfield-doncaster/</a:t>
            </a:r>
            <a:r>
              <a:rPr lang="fr-FR" sz="1600" dirty="0"/>
              <a:t> </a:t>
            </a:r>
          </a:p>
          <a:p>
            <a:pPr marL="514350" indent="-514350">
              <a:buFont typeface="+mj-lt"/>
              <a:buAutoNum type="arabicPeriod"/>
            </a:pPr>
            <a:r>
              <a:rPr lang="fr-FR" sz="1600" dirty="0">
                <a:hlinkClick r:id="rId6"/>
              </a:rPr>
              <a:t>http://wikimapia.org/7695594/Cleveland-Clinic-Lou-Ruvo-Center-for-Brain-Health#/photo/3116187</a:t>
            </a:r>
            <a:r>
              <a:rPr lang="fr-FR" sz="1600" dirty="0">
                <a:solidFill>
                  <a:srgbClr val="FF0000"/>
                </a:solidFill>
              </a:rPr>
              <a:t> </a:t>
            </a:r>
          </a:p>
          <a:p>
            <a:pPr marL="514350" indent="-514350">
              <a:buFont typeface="+mj-lt"/>
              <a:buAutoNum type="arabicPeriod"/>
            </a:pPr>
            <a:r>
              <a:rPr lang="fr-FR" altLang="fr-FR" sz="1600" dirty="0">
                <a:hlinkClick r:id="rId7"/>
              </a:rPr>
              <a:t>http://cambridgearchitectural.com/</a:t>
            </a:r>
            <a:endParaRPr lang="fr-FR" sz="1600" dirty="0">
              <a:hlinkClick r:id="rId8"/>
            </a:endParaRPr>
          </a:p>
          <a:p>
            <a:pPr marL="514350" indent="-514350">
              <a:buFont typeface="+mj-lt"/>
              <a:buAutoNum type="arabicPeriod"/>
            </a:pPr>
            <a:r>
              <a:rPr lang="fr-FR" sz="1600" dirty="0">
                <a:hlinkClick r:id="rId9"/>
              </a:rPr>
              <a:t>https://newyorkbygehry.com/</a:t>
            </a:r>
            <a:r>
              <a:rPr lang="fr-FR" sz="1600" dirty="0"/>
              <a:t> </a:t>
            </a:r>
          </a:p>
          <a:p>
            <a:pPr marL="514350" indent="-514350">
              <a:buFont typeface="+mj-lt"/>
              <a:buAutoNum type="arabicPeriod"/>
            </a:pPr>
            <a:r>
              <a:rPr lang="fr-FR" sz="1600" dirty="0">
                <a:hlinkClick r:id="rId10"/>
              </a:rPr>
              <a:t>http://archinect.com/firms/project/39353/edf-archives-center/9174600</a:t>
            </a:r>
            <a:endParaRPr lang="fr-FR" sz="1600" dirty="0"/>
          </a:p>
          <a:p>
            <a:pPr marL="514350" indent="-514350">
              <a:buFont typeface="+mj-lt"/>
              <a:buAutoNum type="arabicPeriod"/>
            </a:pPr>
            <a:r>
              <a:rPr lang="fr-FR" sz="1600" dirty="0">
                <a:hlinkClick r:id="rId11"/>
              </a:rPr>
              <a:t>http://greatbuildings.com/buildings/Weisman_Art_Museum.html</a:t>
            </a:r>
            <a:r>
              <a:rPr lang="fr-FR" sz="1600" dirty="0"/>
              <a:t> </a:t>
            </a:r>
            <a:endParaRPr lang="fr-FR" sz="1600" dirty="0">
              <a:hlinkClick r:id="rId12"/>
            </a:endParaRPr>
          </a:p>
          <a:p>
            <a:pPr marL="514350" indent="-514350">
              <a:buFont typeface="+mj-lt"/>
              <a:buAutoNum type="arabicPeriod"/>
            </a:pPr>
            <a:r>
              <a:rPr lang="en-US" sz="1600" dirty="0">
                <a:hlinkClick r:id="rId13"/>
              </a:rPr>
              <a:t>http://www.arcspace.com/features/moshe-safdie-/kauffman-center-for-the-performing-arts/</a:t>
            </a:r>
            <a:r>
              <a:rPr lang="en-US" sz="1600" dirty="0"/>
              <a:t>   </a:t>
            </a:r>
            <a:endParaRPr lang="fr-FR" sz="1600" dirty="0">
              <a:hlinkClick r:id="rId12"/>
            </a:endParaRPr>
          </a:p>
          <a:p>
            <a:pPr marL="514350" indent="-514350">
              <a:buFont typeface="+mj-lt"/>
              <a:buAutoNum type="arabicPeriod"/>
            </a:pPr>
            <a:r>
              <a:rPr lang="fr-FR" sz="1600" dirty="0">
                <a:hlinkClick r:id="rId14"/>
              </a:rPr>
              <a:t>http://pattersons.com/civic/len-lye-contemporary-art-museum/</a:t>
            </a:r>
            <a:r>
              <a:rPr lang="fr-FR" sz="1600" dirty="0"/>
              <a:t> </a:t>
            </a:r>
          </a:p>
          <a:p>
            <a:pPr marL="514350" indent="-514350">
              <a:buFont typeface="+mj-lt"/>
              <a:buAutoNum type="arabicPeriod"/>
            </a:pPr>
            <a:r>
              <a:rPr lang="fr-FR" sz="1600" dirty="0">
                <a:hlinkClick r:id="rId12"/>
              </a:rPr>
              <a:t>http://www.stainlessindia.org/UploadPdf/SI_Mar08.pdf</a:t>
            </a:r>
            <a:r>
              <a:rPr lang="fr-FR" sz="1600" dirty="0"/>
              <a:t> </a:t>
            </a:r>
          </a:p>
          <a:p>
            <a:pPr marL="514350" indent="-514350">
              <a:buFont typeface="+mj-lt"/>
              <a:buAutoNum type="arabicPeriod"/>
            </a:pPr>
            <a:r>
              <a:rPr lang="fr-FR" sz="1600" dirty="0">
                <a:hlinkClick r:id="rId15"/>
              </a:rPr>
              <a:t>http://www.archilovers.com/projects/30432/centrale-termica-teleriscaldamento-iride-energia.html</a:t>
            </a:r>
            <a:endParaRPr lang="fr-FR" sz="1600" dirty="0"/>
          </a:p>
          <a:p>
            <a:pPr marL="514350" indent="-514350">
              <a:buFont typeface="+mj-lt"/>
              <a:buAutoNum type="arabicPeriod"/>
            </a:pPr>
            <a:r>
              <a:rPr lang="fr-FR" sz="1600" dirty="0">
                <a:hlinkClick r:id="rId16"/>
              </a:rPr>
              <a:t>http://www.skyscrapercenter.com/building/capital-gate-tower/3172</a:t>
            </a:r>
            <a:endParaRPr lang="fr-FR" sz="16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22</a:t>
            </a:fld>
            <a:endParaRPr lang="fr-BE" dirty="0"/>
          </a:p>
        </p:txBody>
      </p:sp>
    </p:spTree>
    <p:extLst>
      <p:ext uri="{BB962C8B-B14F-4D97-AF65-F5344CB8AC3E}">
        <p14:creationId xmlns:p14="http://schemas.microsoft.com/office/powerpoint/2010/main" val="3331649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pl-PL" dirty="0"/>
              <a:t>Elewacje – źródła </a:t>
            </a:r>
            <a:r>
              <a:rPr lang="fr-FR" dirty="0"/>
              <a:t>(2/2):</a:t>
            </a:r>
            <a:endParaRPr lang="nl-BE" dirty="0"/>
          </a:p>
        </p:txBody>
      </p:sp>
      <p:sp>
        <p:nvSpPr>
          <p:cNvPr id="3" name="Content Placeholder 2"/>
          <p:cNvSpPr>
            <a:spLocks noGrp="1"/>
          </p:cNvSpPr>
          <p:nvPr>
            <p:ph idx="1"/>
          </p:nvPr>
        </p:nvSpPr>
        <p:spPr/>
        <p:txBody>
          <a:bodyPr>
            <a:normAutofit fontScale="55000" lnSpcReduction="20000"/>
          </a:bodyPr>
          <a:lstStyle/>
          <a:p>
            <a:pPr marL="514350" indent="-514350">
              <a:buFont typeface="+mj-lt"/>
              <a:buAutoNum type="arabicPeriod" startAt="15"/>
            </a:pPr>
            <a:r>
              <a:rPr lang="fr-FR" dirty="0">
                <a:hlinkClick r:id="rId2"/>
              </a:rPr>
              <a:t>http://www.dailymail.co.uk/travel/article-1284591/Abu-Dhabi-Capital-Gate-skyscraper-leans-times-Tower-Pisa.html</a:t>
            </a:r>
            <a:endParaRPr lang="fr-FR" dirty="0">
              <a:hlinkClick r:id="rId3"/>
            </a:endParaRPr>
          </a:p>
          <a:p>
            <a:pPr marL="514350" indent="-514350">
              <a:buFont typeface="+mj-lt"/>
              <a:buAutoNum type="arabicPeriod" startAt="15"/>
            </a:pPr>
            <a:r>
              <a:rPr lang="fr-FR" dirty="0">
                <a:hlinkClick r:id="rId3"/>
              </a:rPr>
              <a:t>http://www.e-architect.co.uk/dubai/capital-gate-abu-dhabi</a:t>
            </a:r>
            <a:endParaRPr lang="fr-FR" dirty="0"/>
          </a:p>
          <a:p>
            <a:pPr marL="514350" indent="-514350">
              <a:buFont typeface="+mj-lt"/>
              <a:buAutoNum type="arabicPeriod" startAt="15"/>
            </a:pPr>
            <a:r>
              <a:rPr lang="fr-FR" dirty="0">
                <a:hlinkClick r:id="rId4"/>
              </a:rPr>
              <a:t>http://hda-paris.com/</a:t>
            </a:r>
            <a:r>
              <a:rPr lang="fr-FR" dirty="0"/>
              <a:t> </a:t>
            </a:r>
          </a:p>
          <a:p>
            <a:pPr marL="514350" indent="-514350">
              <a:buFont typeface="+mj-lt"/>
              <a:buAutoNum type="arabicPeriod" startAt="15"/>
            </a:pPr>
            <a:r>
              <a:rPr lang="fr-FR" dirty="0">
                <a:hlinkClick r:id="rId5"/>
              </a:rPr>
              <a:t>https://www.parisinfo.com/musee-monument-paris/71198/La-Geode</a:t>
            </a:r>
            <a:endParaRPr lang="fr-FR" dirty="0"/>
          </a:p>
          <a:p>
            <a:pPr marL="514350" indent="-514350">
              <a:buFont typeface="+mj-lt"/>
              <a:buAutoNum type="arabicPeriod" startAt="15"/>
            </a:pPr>
            <a:r>
              <a:rPr lang="fr-FR" dirty="0">
                <a:hlinkClick r:id="rId6"/>
              </a:rPr>
              <a:t>http://issuu.com/hda_paris/docs/hda_2011_references_web_issu</a:t>
            </a:r>
            <a:endParaRPr lang="fr-FR" dirty="0">
              <a:hlinkClick r:id="rId7"/>
            </a:endParaRPr>
          </a:p>
          <a:p>
            <a:pPr marL="514350" indent="-514350">
              <a:buFont typeface="+mj-lt"/>
              <a:buAutoNum type="arabicPeriod" startAt="15"/>
            </a:pPr>
            <a:r>
              <a:rPr lang="fr-FR" dirty="0">
                <a:hlinkClick r:id="rId7"/>
              </a:rPr>
              <a:t>http://5osa.tistory.com/entry/Cepezed-and-Ned-Kahn-Studios-Vertical-Canal-fa%C3%A7ade-Utrecht-Netherlands</a:t>
            </a:r>
            <a:r>
              <a:rPr lang="fr-FR" dirty="0"/>
              <a:t> </a:t>
            </a:r>
          </a:p>
          <a:p>
            <a:pPr marL="514350" indent="-514350">
              <a:buFont typeface="+mj-lt"/>
              <a:buAutoNum type="arabicPeriod" startAt="15"/>
            </a:pPr>
            <a:r>
              <a:rPr lang="fr-FR" dirty="0">
                <a:hlinkClick r:id="rId8"/>
              </a:rPr>
              <a:t>http://www.reseaux-artistes.fr/dossiers/beatrice-dacher/architecture-sully-2006-2010</a:t>
            </a:r>
            <a:r>
              <a:rPr lang="fr-FR" dirty="0"/>
              <a:t> </a:t>
            </a:r>
          </a:p>
          <a:p>
            <a:pPr marL="514350" indent="-514350">
              <a:buFont typeface="+mj-lt"/>
              <a:buAutoNum type="arabicPeriod" startAt="15"/>
            </a:pPr>
            <a:r>
              <a:rPr lang="fr-FR" dirty="0">
                <a:hlinkClick r:id="rId9"/>
              </a:rPr>
              <a:t>http://www.marneetgondoire.fr/les-albums-photos/album-photos-490/le-chateau-de-rentilly-renaissance-en-2013-230.html?cHash=d2d475c49fe75ee015495efb35c04460</a:t>
            </a:r>
            <a:endParaRPr lang="fr-FR" dirty="0"/>
          </a:p>
          <a:p>
            <a:pPr marL="514350" indent="-514350">
              <a:buFont typeface="+mj-lt"/>
              <a:buAutoNum type="arabicPeriod" startAt="15"/>
            </a:pPr>
            <a:r>
              <a:rPr lang="fr-FR" dirty="0">
                <a:hlinkClick r:id="rId10"/>
              </a:rPr>
              <a:t>http://www.marneetgondoire.fr/le-parc/les-espaces-1705.html</a:t>
            </a:r>
            <a:endParaRPr lang="fr-FR" dirty="0"/>
          </a:p>
          <a:p>
            <a:pPr marL="514350" indent="-514350">
              <a:buFont typeface="+mj-lt"/>
              <a:buAutoNum type="arabicPeriod" startAt="15"/>
            </a:pPr>
            <a:r>
              <a:rPr lang="fr-FR" dirty="0">
                <a:hlinkClick r:id="rId11"/>
              </a:rPr>
              <a:t>http://www.dezeen.com/2007/08/20/boiler-suit-by-thomas-heatherwick</a:t>
            </a:r>
            <a:endParaRPr lang="fr-FR" dirty="0"/>
          </a:p>
          <a:p>
            <a:pPr marL="514350" indent="-514350">
              <a:buFont typeface="+mj-lt"/>
              <a:buAutoNum type="arabicPeriod" startAt="15"/>
            </a:pPr>
            <a:r>
              <a:rPr lang="fr-FR" dirty="0">
                <a:hlinkClick r:id="rId12"/>
              </a:rPr>
              <a:t>http://www.gkdmediamesh.com/blog/the_role_of_metallic_mesh_in_transforming_stadium_architecture.html</a:t>
            </a:r>
            <a:endParaRPr lang="fr-FR"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23</a:t>
            </a:fld>
            <a:endParaRPr lang="fr-BE" dirty="0"/>
          </a:p>
        </p:txBody>
      </p:sp>
    </p:spTree>
    <p:extLst>
      <p:ext uri="{BB962C8B-B14F-4D97-AF65-F5344CB8AC3E}">
        <p14:creationId xmlns:p14="http://schemas.microsoft.com/office/powerpoint/2010/main" val="1256594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nl-BE" dirty="0"/>
              <a:t>2. </a:t>
            </a:r>
            <a:r>
              <a:rPr lang="pl-PL" dirty="0"/>
              <a:t>Zielone ściany</a:t>
            </a:r>
            <a:endParaRPr lang="nl-BE"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24</a:t>
            </a:fld>
            <a:endParaRPr lang="fr-BE" dirty="0"/>
          </a:p>
        </p:txBody>
      </p:sp>
    </p:spTree>
    <p:extLst>
      <p:ext uri="{BB962C8B-B14F-4D97-AF65-F5344CB8AC3E}">
        <p14:creationId xmlns:p14="http://schemas.microsoft.com/office/powerpoint/2010/main" val="962349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pl-PL" dirty="0"/>
              <a:t>Zielone ściany</a:t>
            </a:r>
            <a:endParaRPr lang="en-GB"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25</a:t>
            </a:fld>
            <a:endParaRPr lang="fr-BE" dirty="0"/>
          </a:p>
        </p:txBody>
      </p:sp>
      <p:sp>
        <p:nvSpPr>
          <p:cNvPr id="7" name="Content Placeholder 2"/>
          <p:cNvSpPr txBox="1">
            <a:spLocks/>
          </p:cNvSpPr>
          <p:nvPr/>
        </p:nvSpPr>
        <p:spPr>
          <a:xfrm>
            <a:off x="609600" y="1752600"/>
            <a:ext cx="8229600" cy="4997152"/>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Wingdings" panose="05000000000000000000" pitchFamily="2" charset="2"/>
              <a:buNone/>
            </a:pPr>
            <a:r>
              <a:rPr lang="pl-PL" dirty="0"/>
              <a:t>Zielone elewacje stanowią coraz bardziej popularny element architektury, zapewniają ogromne korzyści dla budynku od zwykłego udogodnienia dla mieszkańców, przez regulację ciepła, do poprawy jakości powietrza. </a:t>
            </a:r>
          </a:p>
          <a:p>
            <a:pPr marL="0" indent="0" algn="just">
              <a:buFont typeface="Wingdings" panose="05000000000000000000" pitchFamily="2" charset="2"/>
              <a:buNone/>
            </a:pPr>
            <a:endParaRPr lang="pl-PL" dirty="0"/>
          </a:p>
          <a:p>
            <a:pPr marL="0" indent="0" algn="just">
              <a:buFont typeface="Wingdings" panose="05000000000000000000" pitchFamily="2" charset="2"/>
              <a:buNone/>
            </a:pPr>
            <a:r>
              <a:rPr lang="pl-PL" dirty="0"/>
              <a:t>Zastosowanie lin, prętów i siatek ze stali nierdzewnej do modelowania wzrostu roślin pnących na elewacji budynku stanowi alternatywę dla tradycyjnego obsadzania roślin w zielonych ścianach.</a:t>
            </a:r>
            <a:r>
              <a:rPr lang="pl-PL" strike="sngStrike" dirty="0">
                <a:solidFill>
                  <a:srgbClr val="FF0000"/>
                </a:solidFill>
              </a:rPr>
              <a:t> </a:t>
            </a:r>
          </a:p>
          <a:p>
            <a:pPr marL="0" indent="0" algn="just">
              <a:buFont typeface="Wingdings" panose="05000000000000000000" pitchFamily="2" charset="2"/>
              <a:buNone/>
            </a:pPr>
            <a:endParaRPr lang="pl-PL" dirty="0"/>
          </a:p>
          <a:p>
            <a:pPr marL="0" indent="0" algn="just">
              <a:buFont typeface="Wingdings" panose="05000000000000000000" pitchFamily="2" charset="2"/>
              <a:buNone/>
            </a:pPr>
            <a:r>
              <a:rPr lang="pl-PL" dirty="0"/>
              <a:t>Doposażenie istniejących konstrukcji w zieloną elewację również nie nastręcza problemów.</a:t>
            </a:r>
            <a:endParaRPr lang="fr-FR" dirty="0"/>
          </a:p>
        </p:txBody>
      </p:sp>
    </p:spTree>
    <p:extLst>
      <p:ext uri="{BB962C8B-B14F-4D97-AF65-F5344CB8AC3E}">
        <p14:creationId xmlns:p14="http://schemas.microsoft.com/office/powerpoint/2010/main" val="2673746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Zielona elewacja</a:t>
            </a:r>
            <a:r>
              <a:rPr lang="fr-FR" baseline="50000" dirty="0"/>
              <a:t>1</a:t>
            </a:r>
          </a:p>
        </p:txBody>
      </p:sp>
      <p:sp>
        <p:nvSpPr>
          <p:cNvPr id="6" name="Picture Placeholder 5"/>
          <p:cNvSpPr>
            <a:spLocks noGrp="1"/>
          </p:cNvSpPr>
          <p:nvPr>
            <p:ph type="pic" idx="1"/>
          </p:nvPr>
        </p:nvSpPr>
        <p:spPr/>
      </p:sp>
      <p:sp>
        <p:nvSpPr>
          <p:cNvPr id="8" name="Text Placeholder 7"/>
          <p:cNvSpPr>
            <a:spLocks noGrp="1"/>
          </p:cNvSpPr>
          <p:nvPr>
            <p:ph type="body" sz="half" idx="2"/>
          </p:nvPr>
        </p:nvSpPr>
        <p:spPr/>
        <p:txBody>
          <a:bodyPr/>
          <a:lstStyle/>
          <a:p>
            <a:r>
              <a:rPr lang="pl-PL" dirty="0"/>
              <a:t>Budynek mieszczący transformatory elektryczne</a:t>
            </a:r>
            <a:r>
              <a:rPr lang="fr-FR" dirty="0"/>
              <a:t>, Barcelona. </a:t>
            </a:r>
            <a:endParaRPr lang="pl-PL" dirty="0"/>
          </a:p>
          <a:p>
            <a:r>
              <a:rPr lang="pl-PL" dirty="0"/>
              <a:t>Liny i elementy złączne ze stali nierdzewnej podtrzymują roślinność</a:t>
            </a:r>
            <a:r>
              <a:rPr lang="fr-FR" dirty="0"/>
              <a:t>.</a:t>
            </a:r>
          </a:p>
        </p:txBody>
      </p:sp>
      <p:sp>
        <p:nvSpPr>
          <p:cNvPr id="5" name="Slide Number Placeholder 4"/>
          <p:cNvSpPr>
            <a:spLocks noGrp="1"/>
          </p:cNvSpPr>
          <p:nvPr>
            <p:ph type="sldNum" sz="quarter" idx="4"/>
          </p:nvPr>
        </p:nvSpPr>
        <p:spPr/>
        <p:txBody>
          <a:bodyPr/>
          <a:lstStyle/>
          <a:p>
            <a:fld id="{3C79E971-B6D8-4449-BD44-0CAE9D9A68DB}" type="slidenum">
              <a:rPr lang="fr-FR" smtClean="0"/>
              <a:pPr/>
              <a:t>26</a:t>
            </a:fld>
            <a:endParaRPr lang="fr-F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8842342" cy="49396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1612" y="0"/>
            <a:ext cx="1750730" cy="19991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45073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Green </a:t>
            </a:r>
            <a:r>
              <a:rPr lang="fr-FR" dirty="0" err="1"/>
              <a:t>facade</a:t>
            </a:r>
            <a:r>
              <a:rPr lang="fr-FR" dirty="0"/>
              <a:t> </a:t>
            </a:r>
            <a:r>
              <a:rPr lang="fr-FR" baseline="50000" dirty="0"/>
              <a:t>2</a:t>
            </a:r>
          </a:p>
        </p:txBody>
      </p:sp>
      <p:sp>
        <p:nvSpPr>
          <p:cNvPr id="3" name="Picture Placeholder 2"/>
          <p:cNvSpPr>
            <a:spLocks noGrp="1"/>
          </p:cNvSpPr>
          <p:nvPr>
            <p:ph type="pic" idx="1"/>
          </p:nvPr>
        </p:nvSpPr>
        <p:spPr/>
      </p:sp>
      <p:sp>
        <p:nvSpPr>
          <p:cNvPr id="7" name="Text Placeholder 6"/>
          <p:cNvSpPr>
            <a:spLocks noGrp="1"/>
          </p:cNvSpPr>
          <p:nvPr>
            <p:ph type="body" sz="half" idx="2"/>
          </p:nvPr>
        </p:nvSpPr>
        <p:spPr/>
        <p:txBody>
          <a:bodyPr/>
          <a:lstStyle/>
          <a:p>
            <a:r>
              <a:rPr lang="fr-FR" dirty="0"/>
              <a:t>A few </a:t>
            </a:r>
            <a:r>
              <a:rPr lang="fr-FR" dirty="0" err="1"/>
              <a:t>years</a:t>
            </a:r>
            <a:r>
              <a:rPr lang="fr-FR" dirty="0"/>
              <a:t> </a:t>
            </a:r>
            <a:r>
              <a:rPr lang="fr-FR" dirty="0" err="1"/>
              <a:t>later</a:t>
            </a:r>
            <a:r>
              <a:rPr lang="fr-FR" dirty="0"/>
              <a:t>. </a:t>
            </a:r>
            <a:r>
              <a:rPr lang="fr-FR" dirty="0" err="1"/>
              <a:t>Improved</a:t>
            </a:r>
            <a:r>
              <a:rPr lang="fr-FR" dirty="0"/>
              <a:t> </a:t>
            </a:r>
            <a:r>
              <a:rPr lang="fr-FR" dirty="0" err="1"/>
              <a:t>aesthetics</a:t>
            </a:r>
            <a:r>
              <a:rPr lang="fr-FR" dirty="0"/>
              <a:t>.</a:t>
            </a:r>
          </a:p>
        </p:txBody>
      </p:sp>
      <p:sp>
        <p:nvSpPr>
          <p:cNvPr id="4" name="Slide Number Placeholder 3"/>
          <p:cNvSpPr>
            <a:spLocks noGrp="1"/>
          </p:cNvSpPr>
          <p:nvPr>
            <p:ph type="sldNum" sz="quarter" idx="4"/>
          </p:nvPr>
        </p:nvSpPr>
        <p:spPr/>
        <p:txBody>
          <a:bodyPr/>
          <a:lstStyle/>
          <a:p>
            <a:fld id="{3C79E971-B6D8-4449-BD44-0CAE9D9A68DB}" type="slidenum">
              <a:rPr lang="fr-FR" smtClean="0"/>
              <a:pPr/>
              <a:t>27</a:t>
            </a:fld>
            <a:endParaRPr lang="fr-F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2465" y="44624"/>
            <a:ext cx="6915919" cy="60014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65329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2696"/>
            <a:ext cx="5486400" cy="566738"/>
          </a:xfrm>
        </p:spPr>
        <p:txBody>
          <a:bodyPr>
            <a:noAutofit/>
          </a:bodyPr>
          <a:lstStyle/>
          <a:p>
            <a:r>
              <a:rPr lang="pl-PL" dirty="0"/>
              <a:t>Pionowe ogrody dla budynków mieszkalnych</a:t>
            </a:r>
            <a:r>
              <a:rPr lang="fr-FR" baseline="50000" dirty="0"/>
              <a:t>2</a:t>
            </a:r>
            <a:br>
              <a:rPr lang="fr-FR" dirty="0"/>
            </a:br>
            <a:r>
              <a:rPr lang="fr-FR" dirty="0"/>
              <a:t>(</a:t>
            </a:r>
            <a:r>
              <a:rPr lang="pl-PL" dirty="0"/>
              <a:t>korzystne cenowo na całym świecie</a:t>
            </a:r>
            <a:r>
              <a:rPr lang="fr-FR" dirty="0"/>
              <a:t>!)</a:t>
            </a:r>
          </a:p>
        </p:txBody>
      </p:sp>
      <p:sp>
        <p:nvSpPr>
          <p:cNvPr id="8" name="Text Placeholder 7"/>
          <p:cNvSpPr>
            <a:spLocks noGrp="1"/>
          </p:cNvSpPr>
          <p:nvPr>
            <p:ph type="body" sz="half" idx="2"/>
          </p:nvPr>
        </p:nvSpPr>
        <p:spPr>
          <a:xfrm>
            <a:off x="6398365" y="1445550"/>
            <a:ext cx="2422107" cy="5223810"/>
          </a:xfrm>
        </p:spPr>
        <p:txBody>
          <a:bodyPr>
            <a:normAutofit/>
          </a:bodyPr>
          <a:lstStyle/>
          <a:p>
            <a:pPr algn="just"/>
            <a:r>
              <a:rPr lang="pl-PL" dirty="0"/>
              <a:t>Zalety</a:t>
            </a:r>
            <a:r>
              <a:rPr lang="fr-FR" dirty="0"/>
              <a:t>: </a:t>
            </a:r>
          </a:p>
          <a:p>
            <a:pPr marL="285750" indent="-285750" algn="just">
              <a:buFont typeface="Arial" panose="020B0604020202020204" pitchFamily="34" charset="0"/>
              <a:buChar char="•"/>
            </a:pPr>
            <a:r>
              <a:rPr lang="pl-PL" dirty="0"/>
              <a:t>Polepszona izolacja</a:t>
            </a:r>
            <a:endParaRPr lang="fr-FR" dirty="0"/>
          </a:p>
          <a:p>
            <a:pPr marL="285750" indent="-285750" algn="just">
              <a:buFont typeface="Arial" panose="020B0604020202020204" pitchFamily="34" charset="0"/>
              <a:buChar char="•"/>
            </a:pPr>
            <a:r>
              <a:rPr lang="pl-PL" dirty="0"/>
              <a:t>Tłumienie hałasu</a:t>
            </a:r>
          </a:p>
          <a:p>
            <a:pPr marL="285750" indent="-285750" algn="just">
              <a:buFont typeface="Arial" panose="020B0604020202020204" pitchFamily="34" charset="0"/>
              <a:buChar char="•"/>
            </a:pPr>
            <a:r>
              <a:rPr lang="pl-PL" dirty="0"/>
              <a:t>Chłodniejszy mikroklimat</a:t>
            </a:r>
          </a:p>
          <a:p>
            <a:pPr marL="285750" indent="-285750" algn="just">
              <a:buFont typeface="Arial" panose="020B0604020202020204" pitchFamily="34" charset="0"/>
              <a:buChar char="•"/>
            </a:pPr>
            <a:r>
              <a:rPr lang="pl-PL" dirty="0"/>
              <a:t>Z</a:t>
            </a:r>
            <a:r>
              <a:rPr lang="fr-FR" dirty="0"/>
              <a:t>większona różnorodność biologiczna</a:t>
            </a:r>
            <a:endParaRPr lang="pl-PL" dirty="0"/>
          </a:p>
          <a:p>
            <a:pPr marL="285750" indent="-285750" algn="just">
              <a:buFont typeface="Arial" panose="020B0604020202020204" pitchFamily="34" charset="0"/>
              <a:buChar char="•"/>
            </a:pPr>
            <a:r>
              <a:rPr lang="pl-PL" dirty="0"/>
              <a:t>Lepsza jakość powietrza (filtracja zanieczyszczeń) </a:t>
            </a:r>
          </a:p>
          <a:p>
            <a:pPr marL="285750" indent="-285750" algn="just">
              <a:buFont typeface="Arial" panose="020B0604020202020204" pitchFamily="34" charset="0"/>
              <a:buChar char="•"/>
            </a:pPr>
            <a:r>
              <a:rPr lang="pl-PL" dirty="0"/>
              <a:t>Estetyka</a:t>
            </a:r>
          </a:p>
          <a:p>
            <a:pPr marL="285750" indent="-285750" algn="just">
              <a:buFont typeface="Arial" panose="020B0604020202020204" pitchFamily="34" charset="0"/>
              <a:buChar char="•"/>
            </a:pPr>
            <a:r>
              <a:rPr lang="pl-PL" dirty="0"/>
              <a:t>Dobre samopoczucie</a:t>
            </a:r>
          </a:p>
          <a:p>
            <a:pPr marL="285750" indent="-285750" algn="just">
              <a:buFont typeface="Arial" panose="020B0604020202020204" pitchFamily="34" charset="0"/>
              <a:buChar char="•"/>
            </a:pPr>
            <a:r>
              <a:rPr lang="pl-PL" dirty="0"/>
              <a:t>Pozytywne oddziaływanie społeczne i ekonomiczne</a:t>
            </a:r>
          </a:p>
          <a:p>
            <a:pPr algn="just"/>
            <a:r>
              <a:rPr lang="pl-PL" dirty="0"/>
              <a:t>Liny i kotwy wykonane ze stali nierdzewnej. </a:t>
            </a:r>
            <a:endParaRPr lang="fr-FR" dirty="0"/>
          </a:p>
        </p:txBody>
      </p:sp>
      <p:sp>
        <p:nvSpPr>
          <p:cNvPr id="3" name="Slide Number Placeholder 2"/>
          <p:cNvSpPr>
            <a:spLocks noGrp="1"/>
          </p:cNvSpPr>
          <p:nvPr>
            <p:ph type="sldNum" sz="quarter" idx="4"/>
          </p:nvPr>
        </p:nvSpPr>
        <p:spPr/>
        <p:txBody>
          <a:bodyPr/>
          <a:lstStyle/>
          <a:p>
            <a:fld id="{3C79E971-B6D8-4449-BD44-0CAE9D9A68DB}" type="slidenum">
              <a:rPr lang="fr-FR" smtClean="0"/>
              <a:pPr/>
              <a:t>28</a:t>
            </a:fld>
            <a:endParaRPr lang="fr-F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42710"/>
            <a:ext cx="6294525" cy="54152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17161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pl-PL" dirty="0"/>
              <a:t>Pionowe ogrody dla budynków mieszkalnych</a:t>
            </a:r>
            <a:r>
              <a:rPr lang="fr-FR" baseline="50000" dirty="0"/>
              <a:t>2</a:t>
            </a:r>
            <a:endParaRPr lang="nl-BE" baseline="50000" dirty="0"/>
          </a:p>
        </p:txBody>
      </p:sp>
      <p:pic>
        <p:nvPicPr>
          <p:cNvPr id="9" name="Picture Placeholder 8"/>
          <p:cNvPicPr>
            <a:picLocks noGrp="1" noChangeAspect="1" noChangeArrowheads="1"/>
          </p:cNvPicPr>
          <p:nvPr>
            <p:ph type="pic" idx="1"/>
          </p:nvPr>
        </p:nvPicPr>
        <p:blipFill>
          <a:blip r:embed="rId3" cstate="print">
            <a:extLst>
              <a:ext uri="{28A0092B-C50C-407E-A947-70E740481C1C}">
                <a14:useLocalDpi xmlns:a14="http://schemas.microsoft.com/office/drawing/2010/main"/>
              </a:ext>
            </a:extLst>
          </a:blip>
          <a:srcRect/>
          <a:stretch>
            <a:fillRect/>
          </a:stretch>
        </p:blipFill>
        <p:spPr>
          <a:ln>
            <a:solidFill>
              <a:schemeClr val="tx1"/>
            </a:solidFill>
          </a:ln>
        </p:spPr>
      </p:pic>
      <p:sp>
        <p:nvSpPr>
          <p:cNvPr id="4" name="Slide Number Placeholder 3"/>
          <p:cNvSpPr>
            <a:spLocks noGrp="1"/>
          </p:cNvSpPr>
          <p:nvPr>
            <p:ph type="sldNum" sz="quarter" idx="4"/>
          </p:nvPr>
        </p:nvSpPr>
        <p:spPr/>
        <p:txBody>
          <a:bodyPr/>
          <a:lstStyle/>
          <a:p>
            <a:fld id="{5AF66AA0-E37C-4065-8BE7-D4086C065B53}" type="slidenum">
              <a:rPr lang="fr-BE" smtClean="0"/>
              <a:pPr/>
              <a:t>29</a:t>
            </a:fld>
            <a:endParaRPr lang="fr-BE" dirty="0"/>
          </a:p>
        </p:txBody>
      </p:sp>
      <p:sp>
        <p:nvSpPr>
          <p:cNvPr id="7" name="Text Placeholder 2"/>
          <p:cNvSpPr>
            <a:spLocks noGrp="1"/>
          </p:cNvSpPr>
          <p:nvPr>
            <p:ph type="body" sz="half" idx="2"/>
          </p:nvPr>
        </p:nvSpPr>
        <p:spPr>
          <a:xfrm>
            <a:off x="179512" y="5367338"/>
            <a:ext cx="8496944" cy="1158006"/>
          </a:xfrm>
        </p:spPr>
        <p:txBody>
          <a:bodyPr>
            <a:noAutofit/>
          </a:bodyPr>
          <a:lstStyle/>
          <a:p>
            <a:pPr algn="just">
              <a:spcBef>
                <a:spcPct val="50000"/>
              </a:spcBef>
            </a:pPr>
            <a:r>
              <a:rPr lang="pl-PL" altLang="fr-FR" dirty="0"/>
              <a:t>Zalety przywracania matki natury do wciąż rosnącego nienaturalnego środowiska są tak widoczne, że Australijski Rząd powołał Radę Budownictwa Ekologicznego (</a:t>
            </a:r>
            <a:r>
              <a:rPr lang="fr-FR" altLang="fr-FR" dirty="0"/>
              <a:t>Green Building Council of Australia</a:t>
            </a:r>
            <a:r>
              <a:rPr lang="pl-PL" altLang="fr-FR" dirty="0"/>
              <a:t>), aby wspierała zrównoważony rozwój budownictwa</a:t>
            </a:r>
            <a:r>
              <a:rPr lang="fr-FR" altLang="fr-FR" dirty="0"/>
              <a:t>.</a:t>
            </a:r>
          </a:p>
        </p:txBody>
      </p:sp>
    </p:spTree>
    <p:extLst>
      <p:ext uri="{BB962C8B-B14F-4D97-AF65-F5344CB8AC3E}">
        <p14:creationId xmlns:p14="http://schemas.microsoft.com/office/powerpoint/2010/main" val="1388668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t>1. </a:t>
            </a:r>
            <a:r>
              <a:rPr lang="pl-PL" dirty="0"/>
              <a:t>Elewacje</a:t>
            </a:r>
            <a:endParaRPr lang="nl-BE" dirty="0"/>
          </a:p>
        </p:txBody>
      </p:sp>
      <p:sp>
        <p:nvSpPr>
          <p:cNvPr id="2" name="Slide Number Placeholder 1"/>
          <p:cNvSpPr>
            <a:spLocks noGrp="1"/>
          </p:cNvSpPr>
          <p:nvPr>
            <p:ph type="sldNum" sz="quarter" idx="4"/>
          </p:nvPr>
        </p:nvSpPr>
        <p:spPr/>
        <p:txBody>
          <a:bodyPr/>
          <a:lstStyle/>
          <a:p>
            <a:fld id="{5AF66AA0-E37C-4065-8BE7-D4086C065B53}" type="slidenum">
              <a:rPr lang="fr-BE" smtClean="0"/>
              <a:pPr/>
              <a:t>3</a:t>
            </a:fld>
            <a:endParaRPr lang="fr-BE" dirty="0"/>
          </a:p>
        </p:txBody>
      </p:sp>
    </p:spTree>
    <p:extLst>
      <p:ext uri="{BB962C8B-B14F-4D97-AF65-F5344CB8AC3E}">
        <p14:creationId xmlns:p14="http://schemas.microsoft.com/office/powerpoint/2010/main" val="2886991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186000" y="534134"/>
            <a:ext cx="4701648" cy="566738"/>
          </a:xfrm>
        </p:spPr>
        <p:txBody>
          <a:bodyPr/>
          <a:lstStyle/>
          <a:p>
            <a:r>
              <a:rPr lang="pl-PL" altLang="fr-FR" dirty="0"/>
              <a:t>Pionowe ogrody</a:t>
            </a:r>
            <a:endParaRPr lang="fr-FR" altLang="fr-FR" dirty="0"/>
          </a:p>
        </p:txBody>
      </p:sp>
      <p:sp>
        <p:nvSpPr>
          <p:cNvPr id="2" name="Slide Number Placeholder 1"/>
          <p:cNvSpPr>
            <a:spLocks noGrp="1"/>
          </p:cNvSpPr>
          <p:nvPr>
            <p:ph type="sldNum" sz="quarter" idx="4"/>
          </p:nvPr>
        </p:nvSpPr>
        <p:spPr/>
        <p:txBody>
          <a:bodyPr/>
          <a:lstStyle/>
          <a:p>
            <a:fld id="{5AF66AA0-E37C-4065-8BE7-D4086C065B53}" type="slidenum">
              <a:rPr lang="fr-BE" smtClean="0"/>
              <a:pPr/>
              <a:t>30</a:t>
            </a:fld>
            <a:endParaRPr lang="fr-BE" dirty="0"/>
          </a:p>
        </p:txBody>
      </p:sp>
      <p:grpSp>
        <p:nvGrpSpPr>
          <p:cNvPr id="6" name="Group 5"/>
          <p:cNvGrpSpPr/>
          <p:nvPr/>
        </p:nvGrpSpPr>
        <p:grpSpPr>
          <a:xfrm>
            <a:off x="0" y="534134"/>
            <a:ext cx="8887648" cy="6351250"/>
            <a:chOff x="89074" y="530172"/>
            <a:chExt cx="8887648" cy="6351250"/>
          </a:xfrm>
        </p:grpSpPr>
        <p:pic>
          <p:nvPicPr>
            <p:cNvPr id="48137" name="Picture 9" descr="Council Hous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7162" y="4688724"/>
              <a:ext cx="5689560" cy="21926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8134"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9074" y="530172"/>
              <a:ext cx="4162876" cy="63477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135" name="Rectangle 7"/>
          <p:cNvSpPr>
            <a:spLocks noChangeArrowheads="1"/>
          </p:cNvSpPr>
          <p:nvPr/>
        </p:nvSpPr>
        <p:spPr bwMode="auto">
          <a:xfrm>
            <a:off x="4684546" y="908720"/>
            <a:ext cx="3739378" cy="2689140"/>
          </a:xfrm>
          <a:prstGeom prst="rect">
            <a:avLst/>
          </a:prstGeom>
          <a:noFill/>
          <a:ln w="9525">
            <a:no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just"/>
            <a:endParaRPr lang="fr-FR" altLang="fr-FR" sz="2000" dirty="0">
              <a:solidFill>
                <a:schemeClr val="accent1"/>
              </a:solidFill>
              <a:latin typeface="+mn-lt"/>
            </a:endParaRPr>
          </a:p>
        </p:txBody>
      </p:sp>
      <p:sp>
        <p:nvSpPr>
          <p:cNvPr id="3" name="Symbol zastępczy tekstu 2"/>
          <p:cNvSpPr>
            <a:spLocks noGrp="1"/>
          </p:cNvSpPr>
          <p:nvPr>
            <p:ph type="body" sz="half" idx="2"/>
          </p:nvPr>
        </p:nvSpPr>
        <p:spPr/>
        <p:txBody>
          <a:bodyPr/>
          <a:lstStyle/>
          <a:p>
            <a:endParaRPr lang="en-GB"/>
          </a:p>
        </p:txBody>
      </p:sp>
      <p:sp>
        <p:nvSpPr>
          <p:cNvPr id="10" name="Rectangle 7"/>
          <p:cNvSpPr>
            <a:spLocks noChangeArrowheads="1"/>
          </p:cNvSpPr>
          <p:nvPr/>
        </p:nvSpPr>
        <p:spPr bwMode="auto">
          <a:xfrm>
            <a:off x="4355976" y="1268760"/>
            <a:ext cx="4220716" cy="1693862"/>
          </a:xfrm>
          <a:prstGeom prst="rect">
            <a:avLst/>
          </a:prstGeom>
          <a:noFill/>
          <a:ln w="9525">
            <a:no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just"/>
            <a:r>
              <a:rPr lang="pl-PL" altLang="fr-FR" sz="1400" dirty="0">
                <a:solidFill>
                  <a:schemeClr val="tx1"/>
                </a:solidFill>
                <a:latin typeface="+mn-lt"/>
              </a:rPr>
              <a:t>Budynek Rady Miejskiej w Melbourne:</a:t>
            </a:r>
          </a:p>
          <a:p>
            <a:pPr algn="just"/>
            <a:r>
              <a:rPr lang="pl-PL" altLang="fr-FR" sz="1400" dirty="0">
                <a:solidFill>
                  <a:schemeClr val="tx1"/>
                </a:solidFill>
                <a:latin typeface="+mn-lt"/>
              </a:rPr>
              <a:t>System okratowania wraz z dodatkowymi elementami ze stali nierdzewnej zapewnia podstawową konstrukcję dla rozwoju roślin oraz przekształca powierzchnie trudno utrzymujące ciepło w żywe ogrody pionowe.</a:t>
            </a:r>
            <a:endParaRPr lang="fr-FR" altLang="fr-FR" sz="1400" dirty="0">
              <a:solidFill>
                <a:schemeClr val="tx1"/>
              </a:solidFill>
              <a:latin typeface="+mn-lt"/>
            </a:endParaRPr>
          </a:p>
        </p:txBody>
      </p:sp>
    </p:spTree>
    <p:extLst>
      <p:ext uri="{BB962C8B-B14F-4D97-AF65-F5344CB8AC3E}">
        <p14:creationId xmlns:p14="http://schemas.microsoft.com/office/powerpoint/2010/main" val="4057405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38812" y="5891935"/>
            <a:ext cx="5486400" cy="566738"/>
          </a:xfrm>
        </p:spPr>
        <p:txBody>
          <a:bodyPr/>
          <a:lstStyle/>
          <a:p>
            <a:r>
              <a:rPr lang="pl-PL" dirty="0"/>
              <a:t>Zielona ściana</a:t>
            </a:r>
            <a:r>
              <a:rPr lang="fr-FR" baseline="50000" dirty="0"/>
              <a:t>4</a:t>
            </a: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31</a:t>
            </a:fld>
            <a:endParaRPr lang="fr-BE"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812" y="23935"/>
            <a:ext cx="8825843" cy="5868000"/>
          </a:xfrm>
          <a:prstGeom prst="rect">
            <a:avLst/>
          </a:prstGeom>
          <a:ln>
            <a:solidFill>
              <a:schemeClr val="tx1"/>
            </a:solidFill>
          </a:ln>
        </p:spPr>
      </p:pic>
    </p:spTree>
    <p:extLst>
      <p:ext uri="{BB962C8B-B14F-4D97-AF65-F5344CB8AC3E}">
        <p14:creationId xmlns:p14="http://schemas.microsoft.com/office/powerpoint/2010/main" val="672577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nl-BE"/>
          </a:p>
        </p:txBody>
      </p:sp>
      <p:sp>
        <p:nvSpPr>
          <p:cNvPr id="3" name="Slide Number Placeholder 2"/>
          <p:cNvSpPr>
            <a:spLocks noGrp="1"/>
          </p:cNvSpPr>
          <p:nvPr>
            <p:ph type="sldNum" sz="quarter" idx="4"/>
          </p:nvPr>
        </p:nvSpPr>
        <p:spPr/>
        <p:txBody>
          <a:bodyPr/>
          <a:lstStyle/>
          <a:p>
            <a:fld id="{5AF66AA0-E37C-4065-8BE7-D4086C065B53}" type="slidenum">
              <a:rPr lang="fr-BE" smtClean="0"/>
              <a:pPr/>
              <a:t>32</a:t>
            </a:fld>
            <a:endParaRPr lang="fr-BE" dirty="0"/>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59832" y="27000"/>
            <a:ext cx="5804594" cy="680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 Placeholder 3"/>
          <p:cNvSpPr txBox="1">
            <a:spLocks/>
          </p:cNvSpPr>
          <p:nvPr/>
        </p:nvSpPr>
        <p:spPr>
          <a:xfrm>
            <a:off x="251407" y="188640"/>
            <a:ext cx="2824841" cy="804862"/>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20000"/>
              </a:lnSpc>
              <a:buFont typeface="Wingdings" panose="05000000000000000000" pitchFamily="2" charset="2"/>
              <a:buNone/>
            </a:pPr>
            <a:r>
              <a:rPr lang="pl-PL" dirty="0"/>
              <a:t>Zdjęcie w podczerwieni przedstawiające rozkład temperatury na powierzchni budynku</a:t>
            </a:r>
            <a:r>
              <a:rPr lang="fr-BE" dirty="0"/>
              <a:t>, Tempe, AZ.</a:t>
            </a:r>
          </a:p>
          <a:p>
            <a:pPr marL="0" indent="0" algn="r">
              <a:lnSpc>
                <a:spcPct val="120000"/>
              </a:lnSpc>
              <a:buFont typeface="Wingdings" panose="05000000000000000000" pitchFamily="2" charset="2"/>
              <a:buNone/>
            </a:pPr>
            <a:r>
              <a:rPr lang="fr-BE" dirty="0"/>
              <a:t>!  °F, </a:t>
            </a:r>
            <a:r>
              <a:rPr lang="pl-PL" dirty="0"/>
              <a:t>poz. literatury</a:t>
            </a:r>
            <a:r>
              <a:rPr lang="fr-BE" dirty="0"/>
              <a:t> </a:t>
            </a:r>
            <a:r>
              <a:rPr lang="pl-PL" dirty="0"/>
              <a:t>4</a:t>
            </a:r>
            <a:r>
              <a:rPr lang="fr-BE" dirty="0"/>
              <a:t>.</a:t>
            </a:r>
            <a:endParaRPr lang="en-GB" dirty="0"/>
          </a:p>
        </p:txBody>
      </p:sp>
    </p:spTree>
    <p:extLst>
      <p:ext uri="{BB962C8B-B14F-4D97-AF65-F5344CB8AC3E}">
        <p14:creationId xmlns:p14="http://schemas.microsoft.com/office/powerpoint/2010/main" val="254522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pl-PL" dirty="0"/>
              <a:t>Kotwy i liny</a:t>
            </a:r>
            <a:endParaRPr lang="fr-FR" dirty="0"/>
          </a:p>
        </p:txBody>
      </p:sp>
      <p:pic>
        <p:nvPicPr>
          <p:cNvPr id="9" name="Image 6"/>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a:ln>
            <a:solidFill>
              <a:schemeClr val="tx1"/>
            </a:solidFill>
          </a:ln>
        </p:spPr>
      </p:pic>
      <p:sp>
        <p:nvSpPr>
          <p:cNvPr id="4" name="Text Placeholder 3"/>
          <p:cNvSpPr>
            <a:spLocks noGrp="1"/>
          </p:cNvSpPr>
          <p:nvPr>
            <p:ph type="body" sz="half" idx="2"/>
          </p:nvPr>
        </p:nvSpPr>
        <p:spPr/>
        <p:txBody>
          <a:bodyPr/>
          <a:lstStyle/>
          <a:p>
            <a:r>
              <a:rPr lang="pl-PL" dirty="0"/>
              <a:t>Systemy ze stali nierdzewnych są łatwe w montażu</a:t>
            </a:r>
            <a:endParaRPr lang="fr-FR" dirty="0"/>
          </a:p>
        </p:txBody>
      </p:sp>
      <p:sp>
        <p:nvSpPr>
          <p:cNvPr id="5" name="Espace réservé du numéro de diapositive 4"/>
          <p:cNvSpPr>
            <a:spLocks noGrp="1"/>
          </p:cNvSpPr>
          <p:nvPr>
            <p:ph type="sldNum" sz="quarter" idx="4"/>
          </p:nvPr>
        </p:nvSpPr>
        <p:spPr/>
        <p:txBody>
          <a:bodyPr/>
          <a:lstStyle/>
          <a:p>
            <a:fld id="{5AF66AA0-E37C-4065-8BE7-D4086C065B53}" type="slidenum">
              <a:rPr lang="fr-BE" smtClean="0"/>
              <a:pPr/>
              <a:t>33</a:t>
            </a:fld>
            <a:endParaRPr lang="fr-BE" dirty="0"/>
          </a:p>
        </p:txBody>
      </p:sp>
    </p:spTree>
    <p:extLst>
      <p:ext uri="{BB962C8B-B14F-4D97-AF65-F5344CB8AC3E}">
        <p14:creationId xmlns:p14="http://schemas.microsoft.com/office/powerpoint/2010/main" val="1444544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dirty="0"/>
              <a:t>Zielone ściany – źródła</a:t>
            </a:r>
            <a:endParaRPr lang="fr-FR"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GB" sz="2400" dirty="0">
                <a:hlinkClick r:id="rId3"/>
              </a:rPr>
              <a:t>https://www.worldstainless.org/Files/issf/non-image-files/PDF/Euro_Inox/VertGardens_PL.pdf </a:t>
            </a:r>
            <a:endParaRPr lang="en-GB" sz="2400" dirty="0"/>
          </a:p>
          <a:p>
            <a:pPr marL="514350" indent="-514350">
              <a:buFont typeface="+mj-lt"/>
              <a:buAutoNum type="arabicPeriod"/>
            </a:pPr>
            <a:r>
              <a:rPr lang="fr-FR" altLang="fr-FR" sz="2400" dirty="0">
                <a:hlinkClick r:id="rId4"/>
              </a:rPr>
              <a:t>http://www.ronstantensilearch.com/melbourne-city-council-chambers-northern-green-facade/</a:t>
            </a:r>
            <a:endParaRPr lang="fr-FR" altLang="fr-FR" sz="2400" b="1" dirty="0">
              <a:solidFill>
                <a:srgbClr val="FF0000"/>
              </a:solidFill>
            </a:endParaRPr>
          </a:p>
          <a:p>
            <a:pPr marL="514350" indent="-514350">
              <a:buFont typeface="+mj-lt"/>
              <a:buAutoNum type="arabicPeriod"/>
            </a:pPr>
            <a:r>
              <a:rPr lang="fr-FR" sz="2400" dirty="0">
                <a:hlinkClick r:id="rId5"/>
              </a:rPr>
              <a:t>http://www.jakob.co.uk/information/image-galleries/greenwall-systems-gallery/large-scale-greenwall-systems.html</a:t>
            </a:r>
            <a:r>
              <a:rPr lang="fr-FR" sz="2400" dirty="0"/>
              <a:t> </a:t>
            </a:r>
            <a:endParaRPr lang="fr-FR" altLang="fr-FR" sz="2400" dirty="0"/>
          </a:p>
          <a:p>
            <a:pPr marL="514350" indent="-514350">
              <a:buFont typeface="+mj-lt"/>
              <a:buAutoNum type="arabicPeriod"/>
            </a:pPr>
            <a:r>
              <a:rPr lang="fr-FR" sz="2400" dirty="0">
                <a:hlinkClick r:id="rId6"/>
              </a:rPr>
              <a:t>http://drum.lib.umd.edu/bitstream/1903/11291/1/Price_umd_0117N_11876.pdf</a:t>
            </a:r>
            <a:endParaRPr lang="fr-FR" sz="2400" dirty="0"/>
          </a:p>
          <a:p>
            <a:pPr marL="514350" indent="-514350">
              <a:buFont typeface="+mj-lt"/>
              <a:buAutoNum type="arabicPeriod"/>
            </a:pPr>
            <a:r>
              <a:rPr lang="fr-FR" sz="2400" dirty="0">
                <a:hlinkClick r:id="rId7"/>
              </a:rPr>
              <a:t>http://www.architectureartdesigns.com/30-incredible-green-walls/</a:t>
            </a:r>
            <a:endParaRPr lang="fr-FR" sz="24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34</a:t>
            </a:fld>
            <a:endParaRPr lang="fr-BE" dirty="0"/>
          </a:p>
        </p:txBody>
      </p:sp>
    </p:spTree>
    <p:extLst>
      <p:ext uri="{BB962C8B-B14F-4D97-AF65-F5344CB8AC3E}">
        <p14:creationId xmlns:p14="http://schemas.microsoft.com/office/powerpoint/2010/main" val="2328390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nl-BE" dirty="0"/>
              <a:t>3. </a:t>
            </a:r>
            <a:r>
              <a:rPr lang="pl-PL" dirty="0"/>
              <a:t>Dachy</a:t>
            </a:r>
            <a:endParaRPr lang="nl-BE"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35</a:t>
            </a:fld>
            <a:endParaRPr lang="fr-BE" dirty="0"/>
          </a:p>
        </p:txBody>
      </p:sp>
    </p:spTree>
    <p:extLst>
      <p:ext uri="{BB962C8B-B14F-4D97-AF65-F5344CB8AC3E}">
        <p14:creationId xmlns:p14="http://schemas.microsoft.com/office/powerpoint/2010/main" val="3279055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778098"/>
          </a:xfrm>
        </p:spPr>
        <p:txBody>
          <a:bodyPr>
            <a:normAutofit fontScale="90000"/>
          </a:bodyPr>
          <a:lstStyle/>
          <a:p>
            <a:r>
              <a:rPr lang="pl-PL" sz="3600" dirty="0"/>
              <a:t>Typowe cechy dachów ze stali nierdzewnej</a:t>
            </a:r>
            <a:r>
              <a:rPr lang="fr-FR" sz="3600" baseline="50000" dirty="0"/>
              <a:t>1-4</a:t>
            </a:r>
            <a:endParaRPr lang="en-GB"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30299281"/>
              </p:ext>
            </p:extLst>
          </p:nvPr>
        </p:nvGraphicFramePr>
        <p:xfrm>
          <a:off x="323528" y="836712"/>
          <a:ext cx="8363272" cy="5821809"/>
        </p:xfrm>
        <a:graphic>
          <a:graphicData uri="http://schemas.openxmlformats.org/drawingml/2006/table">
            <a:tbl>
              <a:tblPr firstRow="1" firstCol="1" bandRow="1">
                <a:tableStyleId>{B301B821-A1FF-4177-AEE7-76D212191A09}</a:tableStyleId>
              </a:tblPr>
              <a:tblGrid>
                <a:gridCol w="1766775">
                  <a:extLst>
                    <a:ext uri="{9D8B030D-6E8A-4147-A177-3AD203B41FA5}">
                      <a16:colId xmlns:a16="http://schemas.microsoft.com/office/drawing/2014/main" val="20000"/>
                    </a:ext>
                  </a:extLst>
                </a:gridCol>
                <a:gridCol w="3225071">
                  <a:extLst>
                    <a:ext uri="{9D8B030D-6E8A-4147-A177-3AD203B41FA5}">
                      <a16:colId xmlns:a16="http://schemas.microsoft.com/office/drawing/2014/main" val="20001"/>
                    </a:ext>
                  </a:extLst>
                </a:gridCol>
                <a:gridCol w="3371426">
                  <a:extLst>
                    <a:ext uri="{9D8B030D-6E8A-4147-A177-3AD203B41FA5}">
                      <a16:colId xmlns:a16="http://schemas.microsoft.com/office/drawing/2014/main" val="20002"/>
                    </a:ext>
                  </a:extLst>
                </a:gridCol>
              </a:tblGrid>
              <a:tr h="144016">
                <a:tc>
                  <a:txBody>
                    <a:bodyPr/>
                    <a:lstStyle/>
                    <a:p>
                      <a:endParaRPr lang="fr-FR" sz="1600" dirty="0">
                        <a:solidFill>
                          <a:schemeClr val="tx1"/>
                        </a:solidFill>
                      </a:endParaRPr>
                    </a:p>
                  </a:txBody>
                  <a:tcPr/>
                </a:tc>
                <a:tc>
                  <a:txBody>
                    <a:bodyPr/>
                    <a:lstStyle/>
                    <a:p>
                      <a:r>
                        <a:rPr lang="pl-PL" sz="1600" dirty="0">
                          <a:solidFill>
                            <a:schemeClr val="tx1"/>
                          </a:solidFill>
                        </a:rPr>
                        <a:t>Pochyłe </a:t>
                      </a:r>
                      <a:r>
                        <a:rPr lang="fr-FR" sz="1600" dirty="0">
                          <a:solidFill>
                            <a:schemeClr val="tx1"/>
                          </a:solidFill>
                        </a:rPr>
                        <a:t>(&gt;3%)</a:t>
                      </a:r>
                    </a:p>
                  </a:txBody>
                  <a:tcPr/>
                </a:tc>
                <a:tc>
                  <a:txBody>
                    <a:bodyPr/>
                    <a:lstStyle/>
                    <a:p>
                      <a:r>
                        <a:rPr lang="pl-PL" sz="1600" dirty="0">
                          <a:solidFill>
                            <a:schemeClr val="tx1"/>
                          </a:solidFill>
                        </a:rPr>
                        <a:t>Płaski</a:t>
                      </a:r>
                      <a:endParaRPr lang="fr-FR" sz="1600" dirty="0">
                        <a:solidFill>
                          <a:schemeClr val="tx1"/>
                        </a:solidFill>
                      </a:endParaRPr>
                    </a:p>
                  </a:txBody>
                  <a:tcPr/>
                </a:tc>
                <a:extLst>
                  <a:ext uri="{0D108BD9-81ED-4DB2-BD59-A6C34878D82A}">
                    <a16:rowId xmlns:a16="http://schemas.microsoft.com/office/drawing/2014/main" val="10000"/>
                  </a:ext>
                </a:extLst>
              </a:tr>
              <a:tr h="118266">
                <a:tc>
                  <a:txBody>
                    <a:bodyPr/>
                    <a:lstStyle/>
                    <a:p>
                      <a:r>
                        <a:rPr lang="pl-PL" sz="1600" dirty="0">
                          <a:solidFill>
                            <a:schemeClr val="tx1"/>
                          </a:solidFill>
                        </a:rPr>
                        <a:t>Materiał</a:t>
                      </a:r>
                      <a:endParaRPr lang="fr-FR" sz="1600" dirty="0">
                        <a:solidFill>
                          <a:schemeClr val="tx1"/>
                        </a:solidFill>
                      </a:endParaRPr>
                    </a:p>
                  </a:txBody>
                  <a:tcPr/>
                </a:tc>
                <a:tc>
                  <a:txBody>
                    <a:bodyPr/>
                    <a:lstStyle/>
                    <a:p>
                      <a:r>
                        <a:rPr lang="pl-PL" sz="1600" dirty="0">
                          <a:solidFill>
                            <a:schemeClr val="tx1"/>
                          </a:solidFill>
                        </a:rPr>
                        <a:t>Stale ferrytyczne</a:t>
                      </a:r>
                      <a:endParaRPr lang="fr-FR" sz="1600" dirty="0">
                        <a:solidFill>
                          <a:schemeClr val="tx1"/>
                        </a:solidFill>
                      </a:endParaRPr>
                    </a:p>
                    <a:p>
                      <a:r>
                        <a:rPr lang="fr-FR" sz="1600" dirty="0">
                          <a:solidFill>
                            <a:schemeClr val="tx1"/>
                          </a:solidFill>
                        </a:rPr>
                        <a:t> 1.4509</a:t>
                      </a:r>
                      <a:r>
                        <a:rPr lang="pl-PL" sz="1600" dirty="0">
                          <a:solidFill>
                            <a:schemeClr val="tx1"/>
                          </a:solidFill>
                        </a:rPr>
                        <a:t>,</a:t>
                      </a:r>
                      <a:r>
                        <a:rPr lang="fr-FR" sz="1600" dirty="0">
                          <a:solidFill>
                            <a:schemeClr val="tx1"/>
                          </a:solidFill>
                        </a:rPr>
                        <a:t> 1.4510 </a:t>
                      </a:r>
                    </a:p>
                  </a:txBody>
                  <a:tcPr/>
                </a:tc>
                <a:tc>
                  <a:txBody>
                    <a:bodyPr/>
                    <a:lstStyle/>
                    <a:p>
                      <a:r>
                        <a:rPr lang="pl-PL" sz="1600" dirty="0">
                          <a:solidFill>
                            <a:schemeClr val="tx1"/>
                          </a:solidFill>
                        </a:rPr>
                        <a:t>Stale austenityczne</a:t>
                      </a:r>
                      <a:endParaRPr lang="fr-FR" sz="1600" dirty="0">
                        <a:solidFill>
                          <a:schemeClr val="tx1"/>
                        </a:solidFill>
                      </a:endParaRPr>
                    </a:p>
                    <a:p>
                      <a:r>
                        <a:rPr lang="fr-FR" sz="1600" dirty="0">
                          <a:solidFill>
                            <a:schemeClr val="tx1"/>
                          </a:solidFill>
                        </a:rPr>
                        <a:t>1.4301</a:t>
                      </a:r>
                      <a:r>
                        <a:rPr lang="pl-PL" sz="1600" dirty="0">
                          <a:solidFill>
                            <a:schemeClr val="tx1"/>
                          </a:solidFill>
                        </a:rPr>
                        <a:t>,</a:t>
                      </a:r>
                      <a:r>
                        <a:rPr lang="fr-FR" sz="1600" dirty="0">
                          <a:solidFill>
                            <a:schemeClr val="tx1"/>
                          </a:solidFill>
                        </a:rPr>
                        <a:t> 1.4401</a:t>
                      </a:r>
                    </a:p>
                  </a:txBody>
                  <a:tcPr/>
                </a:tc>
                <a:extLst>
                  <a:ext uri="{0D108BD9-81ED-4DB2-BD59-A6C34878D82A}">
                    <a16:rowId xmlns:a16="http://schemas.microsoft.com/office/drawing/2014/main" val="10001"/>
                  </a:ext>
                </a:extLst>
              </a:tr>
              <a:tr h="0">
                <a:tc>
                  <a:txBody>
                    <a:bodyPr/>
                    <a:lstStyle/>
                    <a:p>
                      <a:r>
                        <a:rPr lang="pl-PL" sz="1600" dirty="0">
                          <a:solidFill>
                            <a:schemeClr val="tx1"/>
                          </a:solidFill>
                        </a:rPr>
                        <a:t>Łączenie</a:t>
                      </a:r>
                      <a:endParaRPr lang="fr-FR" sz="1600" dirty="0">
                        <a:solidFill>
                          <a:schemeClr val="tx1"/>
                        </a:solidFill>
                      </a:endParaRPr>
                    </a:p>
                  </a:txBody>
                  <a:tcPr/>
                </a:tc>
                <a:tc>
                  <a:txBody>
                    <a:bodyPr/>
                    <a:lstStyle/>
                    <a:p>
                      <a:r>
                        <a:rPr lang="pl-PL" sz="1600" dirty="0">
                          <a:solidFill>
                            <a:schemeClr val="tx1"/>
                          </a:solidFill>
                        </a:rPr>
                        <a:t>Mechaniczne</a:t>
                      </a:r>
                      <a:endParaRPr lang="fr-FR" sz="1600" dirty="0">
                        <a:solidFill>
                          <a:schemeClr val="tx1"/>
                        </a:solidFill>
                      </a:endParaRPr>
                    </a:p>
                  </a:txBody>
                  <a:tcPr/>
                </a:tc>
                <a:tc>
                  <a:txBody>
                    <a:bodyPr/>
                    <a:lstStyle/>
                    <a:p>
                      <a:r>
                        <a:rPr lang="pl-PL" sz="1600" dirty="0">
                          <a:solidFill>
                            <a:schemeClr val="tx1"/>
                          </a:solidFill>
                        </a:rPr>
                        <a:t>Spawanie </a:t>
                      </a:r>
                      <a:r>
                        <a:rPr lang="fr-FR" sz="1600" dirty="0">
                          <a:solidFill>
                            <a:schemeClr val="tx1"/>
                          </a:solidFill>
                        </a:rPr>
                        <a:t>(</a:t>
                      </a:r>
                      <a:r>
                        <a:rPr lang="pl-PL" sz="1600" dirty="0">
                          <a:solidFill>
                            <a:schemeClr val="tx1"/>
                          </a:solidFill>
                        </a:rPr>
                        <a:t>dla wodoszczelności)</a:t>
                      </a:r>
                      <a:endParaRPr lang="fr-FR" sz="1600" dirty="0">
                        <a:solidFill>
                          <a:schemeClr val="tx1"/>
                        </a:solidFill>
                      </a:endParaRPr>
                    </a:p>
                  </a:txBody>
                  <a:tcPr/>
                </a:tc>
                <a:extLst>
                  <a:ext uri="{0D108BD9-81ED-4DB2-BD59-A6C34878D82A}">
                    <a16:rowId xmlns:a16="http://schemas.microsoft.com/office/drawing/2014/main" val="10002"/>
                  </a:ext>
                </a:extLst>
              </a:tr>
              <a:tr h="1249809">
                <a:tc>
                  <a:txBody>
                    <a:bodyPr/>
                    <a:lstStyle/>
                    <a:p>
                      <a:endParaRPr lang="en-GB" dirty="0">
                        <a:solidFill>
                          <a:schemeClr val="tx1"/>
                        </a:solidFill>
                      </a:endParaRPr>
                    </a:p>
                  </a:txBody>
                  <a:tcPr/>
                </a:tc>
                <a:tc>
                  <a:txBody>
                    <a:bodyPr/>
                    <a:lstStyle/>
                    <a:p>
                      <a:endParaRPr lang="fr-BE" dirty="0">
                        <a:solidFill>
                          <a:schemeClr val="tx1"/>
                        </a:solidFill>
                      </a:endParaRPr>
                    </a:p>
                    <a:p>
                      <a:endParaRPr lang="fr-BE" dirty="0">
                        <a:solidFill>
                          <a:schemeClr val="tx1"/>
                        </a:solidFill>
                      </a:endParaRPr>
                    </a:p>
                    <a:p>
                      <a:endParaRPr lang="en-GB" dirty="0">
                        <a:solidFill>
                          <a:schemeClr val="tx1"/>
                        </a:solidFill>
                      </a:endParaRPr>
                    </a:p>
                  </a:txBody>
                  <a:tcPr/>
                </a:tc>
                <a:tc>
                  <a:txBody>
                    <a:bodyPr/>
                    <a:lstStyle/>
                    <a:p>
                      <a:endParaRPr lang="en-GB" dirty="0">
                        <a:solidFill>
                          <a:schemeClr val="tx1"/>
                        </a:solidFill>
                      </a:endParaRPr>
                    </a:p>
                  </a:txBody>
                  <a:tcPr/>
                </a:tc>
                <a:extLst>
                  <a:ext uri="{0D108BD9-81ED-4DB2-BD59-A6C34878D82A}">
                    <a16:rowId xmlns:a16="http://schemas.microsoft.com/office/drawing/2014/main" val="10003"/>
                  </a:ext>
                </a:extLst>
              </a:tr>
              <a:tr h="164807">
                <a:tc>
                  <a:txBody>
                    <a:bodyPr/>
                    <a:lstStyle/>
                    <a:p>
                      <a:r>
                        <a:rPr lang="pl-PL" sz="1600" dirty="0">
                          <a:solidFill>
                            <a:schemeClr val="tx1"/>
                          </a:solidFill>
                        </a:rPr>
                        <a:t>Wykończenie powierzchni</a:t>
                      </a:r>
                      <a:endParaRPr lang="fr-FR" sz="1600" dirty="0">
                        <a:solidFill>
                          <a:schemeClr val="tx1"/>
                        </a:solidFill>
                      </a:endParaRPr>
                    </a:p>
                  </a:txBody>
                  <a:tcPr/>
                </a:tc>
                <a:tc>
                  <a:txBody>
                    <a:bodyPr/>
                    <a:lstStyle/>
                    <a:p>
                      <a:r>
                        <a:rPr lang="pl-PL" sz="1600" dirty="0">
                          <a:solidFill>
                            <a:schemeClr val="tx1"/>
                          </a:solidFill>
                        </a:rPr>
                        <a:t>Matowe lub powlekane metalami - metalem </a:t>
                      </a:r>
                      <a:r>
                        <a:rPr lang="pl-PL" sz="1600" dirty="0" err="1">
                          <a:solidFill>
                            <a:schemeClr val="tx1"/>
                          </a:solidFill>
                        </a:rPr>
                        <a:t>terne</a:t>
                      </a:r>
                      <a:r>
                        <a:rPr lang="fr-FR" sz="1600" baseline="0" dirty="0">
                          <a:solidFill>
                            <a:schemeClr val="tx1"/>
                          </a:solidFill>
                        </a:rPr>
                        <a:t> (Sn)*</a:t>
                      </a:r>
                      <a:endParaRPr lang="fr-FR" sz="1600" dirty="0">
                        <a:solidFill>
                          <a:schemeClr val="tx1"/>
                        </a:solidFill>
                      </a:endParaRPr>
                    </a:p>
                  </a:txBody>
                  <a:tcPr/>
                </a:tc>
                <a:tc>
                  <a:txBody>
                    <a:bodyPr/>
                    <a:lstStyle/>
                    <a:p>
                      <a:r>
                        <a:rPr lang="pl-PL" sz="1600" dirty="0">
                          <a:solidFill>
                            <a:schemeClr val="tx1"/>
                          </a:solidFill>
                        </a:rPr>
                        <a:t>Matowe lub </a:t>
                      </a:r>
                      <a:r>
                        <a:rPr lang="fr-FR" sz="1600" dirty="0">
                          <a:solidFill>
                            <a:schemeClr val="tx1"/>
                          </a:solidFill>
                        </a:rPr>
                        <a:t>2B (</a:t>
                      </a:r>
                      <a:r>
                        <a:rPr lang="pl-PL" sz="1600" dirty="0">
                          <a:solidFill>
                            <a:schemeClr val="tx1"/>
                          </a:solidFill>
                        </a:rPr>
                        <a:t>gdy występuje warstwa wierzchnia</a:t>
                      </a:r>
                      <a:r>
                        <a:rPr lang="fr-FR" sz="1600" dirty="0">
                          <a:solidFill>
                            <a:schemeClr val="tx1"/>
                          </a:solidFill>
                        </a:rPr>
                        <a:t>)</a:t>
                      </a:r>
                    </a:p>
                  </a:txBody>
                  <a:tcPr/>
                </a:tc>
                <a:extLst>
                  <a:ext uri="{0D108BD9-81ED-4DB2-BD59-A6C34878D82A}">
                    <a16:rowId xmlns:a16="http://schemas.microsoft.com/office/drawing/2014/main" val="10004"/>
                  </a:ext>
                </a:extLst>
              </a:tr>
              <a:tr h="305767">
                <a:tc>
                  <a:txBody>
                    <a:bodyPr/>
                    <a:lstStyle/>
                    <a:p>
                      <a:r>
                        <a:rPr lang="pl-PL" sz="1600" dirty="0">
                          <a:solidFill>
                            <a:schemeClr val="tx1"/>
                          </a:solidFill>
                        </a:rPr>
                        <a:t>Grubość</a:t>
                      </a:r>
                      <a:endParaRPr lang="fr-FR" sz="1600" dirty="0">
                        <a:solidFill>
                          <a:schemeClr val="tx1"/>
                        </a:solidFill>
                      </a:endParaRPr>
                    </a:p>
                  </a:txBody>
                  <a:tcPr/>
                </a:tc>
                <a:tc gridSpan="2">
                  <a:txBody>
                    <a:bodyPr/>
                    <a:lstStyle/>
                    <a:p>
                      <a:r>
                        <a:rPr lang="fr-FR" sz="1600" dirty="0">
                          <a:solidFill>
                            <a:schemeClr val="tx1"/>
                          </a:solidFill>
                        </a:rPr>
                        <a:t>0,5</a:t>
                      </a:r>
                      <a:r>
                        <a:rPr lang="pl-PL" sz="1600" dirty="0">
                          <a:solidFill>
                            <a:schemeClr val="tx1"/>
                          </a:solidFill>
                        </a:rPr>
                        <a:t> </a:t>
                      </a:r>
                      <a:r>
                        <a:rPr lang="fr-FR" sz="1600" dirty="0">
                          <a:solidFill>
                            <a:schemeClr val="tx1"/>
                          </a:solidFill>
                        </a:rPr>
                        <a:t>mm; 0,4</a:t>
                      </a:r>
                      <a:r>
                        <a:rPr lang="fr-FR" sz="1600" baseline="0" dirty="0">
                          <a:solidFill>
                            <a:schemeClr val="tx1"/>
                          </a:solidFill>
                        </a:rPr>
                        <a:t> mm </a:t>
                      </a:r>
                      <a:r>
                        <a:rPr lang="pl-PL" sz="1600" baseline="0" dirty="0">
                          <a:solidFill>
                            <a:schemeClr val="tx1"/>
                          </a:solidFill>
                        </a:rPr>
                        <a:t>dla systemów rynnowych </a:t>
                      </a:r>
                    </a:p>
                    <a:p>
                      <a:r>
                        <a:rPr lang="pl-PL" sz="1600" baseline="0" dirty="0">
                          <a:solidFill>
                            <a:schemeClr val="tx1"/>
                          </a:solidFill>
                        </a:rPr>
                        <a:t>Pozwalają zmniejszyć wagę konstrukcji </a:t>
                      </a:r>
                      <a:endParaRPr lang="fr-FR" sz="1600" baseline="0" dirty="0">
                        <a:solidFill>
                          <a:schemeClr val="tx1"/>
                        </a:solidFill>
                      </a:endParaRPr>
                    </a:p>
                  </a:txBody>
                  <a:tcPr/>
                </a:tc>
                <a:tc hMerge="1">
                  <a:txBody>
                    <a:bodyPr/>
                    <a:lstStyle/>
                    <a:p>
                      <a:endParaRPr lang="fr-FR"/>
                    </a:p>
                  </a:txBody>
                  <a:tcPr/>
                </a:tc>
                <a:extLst>
                  <a:ext uri="{0D108BD9-81ED-4DB2-BD59-A6C34878D82A}">
                    <a16:rowId xmlns:a16="http://schemas.microsoft.com/office/drawing/2014/main" val="10005"/>
                  </a:ext>
                </a:extLst>
              </a:tr>
              <a:tr h="457798">
                <a:tc>
                  <a:txBody>
                    <a:bodyPr/>
                    <a:lstStyle/>
                    <a:p>
                      <a:r>
                        <a:rPr lang="pl-PL" sz="1600" dirty="0">
                          <a:solidFill>
                            <a:schemeClr val="tx1"/>
                          </a:solidFill>
                        </a:rPr>
                        <a:t>Oczekiwany okres eksploatacji</a:t>
                      </a:r>
                      <a:endParaRPr lang="fr-FR" sz="1600" dirty="0">
                        <a:solidFill>
                          <a:schemeClr val="tx1"/>
                        </a:solidFill>
                      </a:endParaRPr>
                    </a:p>
                  </a:txBody>
                  <a:tcPr/>
                </a:tc>
                <a:tc gridSpan="2">
                  <a:txBody>
                    <a:bodyPr/>
                    <a:lstStyle/>
                    <a:p>
                      <a:r>
                        <a:rPr lang="pl-PL" sz="1600" dirty="0">
                          <a:solidFill>
                            <a:schemeClr val="tx1"/>
                          </a:solidFill>
                        </a:rPr>
                        <a:t>Do końca okresu eksploatacji budynku</a:t>
                      </a:r>
                      <a:endParaRPr lang="fr-FR" sz="1600" dirty="0">
                        <a:solidFill>
                          <a:schemeClr val="tx1"/>
                        </a:solidFill>
                      </a:endParaRPr>
                    </a:p>
                  </a:txBody>
                  <a:tcPr/>
                </a:tc>
                <a:tc hMerge="1">
                  <a:txBody>
                    <a:bodyPr/>
                    <a:lstStyle/>
                    <a:p>
                      <a:endParaRPr lang="fr-FR"/>
                    </a:p>
                  </a:txBody>
                  <a:tcPr/>
                </a:tc>
                <a:extLst>
                  <a:ext uri="{0D108BD9-81ED-4DB2-BD59-A6C34878D82A}">
                    <a16:rowId xmlns:a16="http://schemas.microsoft.com/office/drawing/2014/main" val="10006"/>
                  </a:ext>
                </a:extLst>
              </a:tr>
              <a:tr h="897664">
                <a:tc>
                  <a:txBody>
                    <a:bodyPr/>
                    <a:lstStyle/>
                    <a:p>
                      <a:r>
                        <a:rPr lang="pl-PL" sz="1600" dirty="0">
                          <a:solidFill>
                            <a:schemeClr val="tx1"/>
                          </a:solidFill>
                        </a:rPr>
                        <a:t>Inne</a:t>
                      </a:r>
                      <a:endParaRPr lang="fr-FR" sz="1600" dirty="0">
                        <a:solidFill>
                          <a:schemeClr val="tx1"/>
                        </a:solidFill>
                      </a:endParaRPr>
                    </a:p>
                  </a:txBody>
                  <a:tcPr/>
                </a:tc>
                <a:tc>
                  <a:txBody>
                    <a:bodyPr/>
                    <a:lstStyle/>
                    <a:p>
                      <a:endParaRPr lang="fr-FR" sz="1600" dirty="0">
                        <a:solidFill>
                          <a:schemeClr val="tx1"/>
                        </a:solidFill>
                      </a:endParaRPr>
                    </a:p>
                  </a:txBody>
                  <a:tcPr/>
                </a:tc>
                <a:tc>
                  <a:txBody>
                    <a:bodyPr/>
                    <a:lstStyle/>
                    <a:p>
                      <a:r>
                        <a:rPr lang="pl-PL" sz="1600" dirty="0">
                          <a:solidFill>
                            <a:schemeClr val="tx1"/>
                          </a:solidFill>
                        </a:rPr>
                        <a:t>Odpowiednie dla zielonych dachów</a:t>
                      </a:r>
                    </a:p>
                    <a:p>
                      <a:r>
                        <a:rPr lang="pl-PL" sz="1600" baseline="0" dirty="0">
                          <a:solidFill>
                            <a:schemeClr val="tx1"/>
                          </a:solidFill>
                        </a:rPr>
                        <a:t>Podczas renowacji mogą być montowane bezpośrednio na dachach bitumicznych</a:t>
                      </a:r>
                      <a:endParaRPr lang="fr-FR" sz="1600" dirty="0">
                        <a:solidFill>
                          <a:schemeClr val="tx1"/>
                        </a:solidFill>
                      </a:endParaRPr>
                    </a:p>
                  </a:txBody>
                  <a:tcPr/>
                </a:tc>
                <a:extLst>
                  <a:ext uri="{0D108BD9-81ED-4DB2-BD59-A6C34878D82A}">
                    <a16:rowId xmlns:a16="http://schemas.microsoft.com/office/drawing/2014/main" val="10007"/>
                  </a:ext>
                </a:extLst>
              </a:tr>
              <a:tr h="313779">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dirty="0">
                          <a:solidFill>
                            <a:schemeClr val="tx1"/>
                          </a:solidFill>
                        </a:rPr>
                        <a:t>* </a:t>
                      </a:r>
                      <a:r>
                        <a:rPr lang="pl-PL" sz="1400" b="0" dirty="0">
                          <a:solidFill>
                            <a:schemeClr val="tx1"/>
                          </a:solidFill>
                        </a:rPr>
                        <a:t>W</a:t>
                      </a:r>
                      <a:r>
                        <a:rPr lang="pl-PL" sz="1400" b="0" baseline="0" dirty="0">
                          <a:solidFill>
                            <a:schemeClr val="tx1"/>
                          </a:solidFill>
                        </a:rPr>
                        <a:t> niektórych obszarach zastosowanie Cu i Zn jest  </a:t>
                      </a:r>
                      <a:r>
                        <a:rPr lang="pl-PL" sz="1400" b="0" strike="noStrike" baseline="0" dirty="0">
                          <a:solidFill>
                            <a:schemeClr val="tx1"/>
                          </a:solidFill>
                        </a:rPr>
                        <a:t>ograniczone, gdyż są one uznane </a:t>
                      </a:r>
                      <a:r>
                        <a:rPr lang="pl-PL" sz="1400" b="0" baseline="0" dirty="0">
                          <a:solidFill>
                            <a:schemeClr val="tx1"/>
                          </a:solidFill>
                        </a:rPr>
                        <a:t>za</a:t>
                      </a:r>
                      <a:r>
                        <a:rPr lang="pl-PL" sz="1400" b="0" baseline="0" dirty="0">
                          <a:solidFill>
                            <a:srgbClr val="FF0000"/>
                          </a:solidFill>
                        </a:rPr>
                        <a:t> </a:t>
                      </a:r>
                      <a:r>
                        <a:rPr lang="pl-PL" sz="1400" b="0" baseline="0" dirty="0" err="1">
                          <a:solidFill>
                            <a:schemeClr val="tx1"/>
                          </a:solidFill>
                        </a:rPr>
                        <a:t>eko</a:t>
                      </a:r>
                      <a:r>
                        <a:rPr lang="pl-PL" sz="1400" b="0" baseline="0" dirty="0">
                          <a:solidFill>
                            <a:schemeClr val="tx1"/>
                          </a:solidFill>
                        </a:rPr>
                        <a:t>-toksyczne i uwalniające metale do wody deszczowej</a:t>
                      </a:r>
                      <a:endParaRPr lang="fr-FR" sz="14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8"/>
                  </a:ext>
                </a:extLst>
              </a:tr>
            </a:tbl>
          </a:graphicData>
        </a:graphic>
      </p:graphicFrame>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68704" y="2507198"/>
            <a:ext cx="1660228" cy="67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8136" y="2507198"/>
            <a:ext cx="1390230" cy="816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20272" y="2132856"/>
            <a:ext cx="1657921" cy="1209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4"/>
          </p:nvPr>
        </p:nvSpPr>
        <p:spPr/>
        <p:txBody>
          <a:bodyPr/>
          <a:lstStyle/>
          <a:p>
            <a:fld id="{5AF66AA0-E37C-4065-8BE7-D4086C065B53}" type="slidenum">
              <a:rPr lang="fr-BE" smtClean="0"/>
              <a:pPr/>
              <a:t>36</a:t>
            </a:fld>
            <a:endParaRPr lang="fr-BE" dirty="0"/>
          </a:p>
        </p:txBody>
      </p:sp>
    </p:spTree>
    <p:extLst>
      <p:ext uri="{BB962C8B-B14F-4D97-AF65-F5344CB8AC3E}">
        <p14:creationId xmlns:p14="http://schemas.microsoft.com/office/powerpoint/2010/main" val="620492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pl-PL" sz="3200" dirty="0"/>
              <a:t>Nowy problem</a:t>
            </a:r>
            <a:r>
              <a:rPr lang="nl-BE" sz="3200" dirty="0"/>
              <a:t>,</a:t>
            </a:r>
            <a:br>
              <a:rPr lang="nl-BE" sz="3200" dirty="0"/>
            </a:br>
            <a:r>
              <a:rPr lang="nl-BE" sz="3200" dirty="0"/>
              <a:t>metal</a:t>
            </a:r>
            <a:r>
              <a:rPr lang="pl-PL" sz="3200" dirty="0"/>
              <a:t>e uwalniane w wyniku opadów deszczu</a:t>
            </a:r>
            <a:r>
              <a:rPr lang="nl-BE" sz="3200" baseline="50000" dirty="0"/>
              <a:t>5</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06080658"/>
              </p:ext>
            </p:extLst>
          </p:nvPr>
        </p:nvGraphicFramePr>
        <p:xfrm>
          <a:off x="421196" y="2420888"/>
          <a:ext cx="8229600" cy="401297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4"/>
          </p:nvPr>
        </p:nvSpPr>
        <p:spPr/>
        <p:txBody>
          <a:bodyPr/>
          <a:lstStyle/>
          <a:p>
            <a:fld id="{5AF66AA0-E37C-4065-8BE7-D4086C065B53}" type="slidenum">
              <a:rPr lang="fr-BE" smtClean="0"/>
              <a:pPr/>
              <a:t>37</a:t>
            </a:fld>
            <a:endParaRPr lang="fr-BE" dirty="0"/>
          </a:p>
        </p:txBody>
      </p:sp>
      <p:sp>
        <p:nvSpPr>
          <p:cNvPr id="7" name="Oval 6"/>
          <p:cNvSpPr/>
          <p:nvPr/>
        </p:nvSpPr>
        <p:spPr>
          <a:xfrm>
            <a:off x="5724128" y="2780928"/>
            <a:ext cx="2736304" cy="1224136"/>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pl-PL" dirty="0">
                <a:solidFill>
                  <a:schemeClr val="accent2"/>
                </a:solidFill>
              </a:rPr>
              <a:t>Brak znaczącego uwalniania metali przez stal nierdzewną</a:t>
            </a:r>
            <a:endParaRPr lang="nl-BE" dirty="0">
              <a:solidFill>
                <a:schemeClr val="accent2"/>
              </a:solidFill>
            </a:endParaRPr>
          </a:p>
        </p:txBody>
      </p:sp>
      <p:sp>
        <p:nvSpPr>
          <p:cNvPr id="8" name="TextBox 7"/>
          <p:cNvSpPr txBox="1"/>
          <p:nvPr/>
        </p:nvSpPr>
        <p:spPr>
          <a:xfrm>
            <a:off x="611560" y="1484783"/>
            <a:ext cx="8280920" cy="830997"/>
          </a:xfrm>
          <a:prstGeom prst="rect">
            <a:avLst/>
          </a:prstGeom>
          <a:noFill/>
        </p:spPr>
        <p:txBody>
          <a:bodyPr wrap="square" rtlCol="0">
            <a:spAutoFit/>
          </a:bodyPr>
          <a:lstStyle/>
          <a:p>
            <a:r>
              <a:rPr lang="pl-PL" sz="2400" dirty="0"/>
              <a:t>Głównie w północnej Europie... wynika z wymagań w zakresie jakości wody, dostępności i ponownego wykorzystania surowców</a:t>
            </a:r>
          </a:p>
        </p:txBody>
      </p:sp>
    </p:spTree>
    <p:extLst>
      <p:ext uri="{BB962C8B-B14F-4D97-AF65-F5344CB8AC3E}">
        <p14:creationId xmlns:p14="http://schemas.microsoft.com/office/powerpoint/2010/main" val="101223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53950"/>
            <a:ext cx="5486400" cy="566738"/>
          </a:xfrm>
        </p:spPr>
        <p:txBody>
          <a:bodyPr>
            <a:normAutofit fontScale="90000"/>
          </a:bodyPr>
          <a:lstStyle/>
          <a:p>
            <a:r>
              <a:rPr lang="pl-PL" dirty="0"/>
              <a:t>Biblioteka parlamentu w </a:t>
            </a:r>
            <a:r>
              <a:rPr lang="fr-FR" dirty="0"/>
              <a:t>Delhi</a:t>
            </a:r>
            <a:r>
              <a:rPr lang="fr-FR" baseline="50000" dirty="0"/>
              <a:t>6-7</a:t>
            </a:r>
            <a:br>
              <a:rPr lang="fr-FR" dirty="0"/>
            </a:br>
            <a:r>
              <a:rPr lang="fr-FR" dirty="0"/>
              <a:t>Archite</a:t>
            </a:r>
            <a:r>
              <a:rPr lang="pl-PL" dirty="0" err="1"/>
              <a:t>kt</a:t>
            </a:r>
            <a:r>
              <a:rPr lang="fr-FR" dirty="0"/>
              <a:t>: Raj Rewal Associates</a:t>
            </a:r>
          </a:p>
        </p:txBody>
      </p:sp>
      <p:sp>
        <p:nvSpPr>
          <p:cNvPr id="4" name="Text Placeholder 3"/>
          <p:cNvSpPr>
            <a:spLocks noGrp="1"/>
          </p:cNvSpPr>
          <p:nvPr>
            <p:ph type="body" sz="half" idx="2"/>
          </p:nvPr>
        </p:nvSpPr>
        <p:spPr>
          <a:xfrm>
            <a:off x="29862" y="5445224"/>
            <a:ext cx="8862618" cy="804862"/>
          </a:xfrm>
        </p:spPr>
        <p:txBody>
          <a:bodyPr>
            <a:noAutofit/>
          </a:bodyPr>
          <a:lstStyle/>
          <a:p>
            <a:pPr algn="just"/>
            <a:r>
              <a:rPr lang="pl-PL" dirty="0"/>
              <a:t>Biblioteka o powierzchni </a:t>
            </a:r>
            <a:r>
              <a:rPr lang="en-US" dirty="0"/>
              <a:t>~ 55,000 m</a:t>
            </a:r>
            <a:r>
              <a:rPr lang="en-US" baseline="30000" dirty="0"/>
              <a:t>2</a:t>
            </a:r>
            <a:r>
              <a:rPr lang="en-US" dirty="0"/>
              <a:t> </a:t>
            </a:r>
            <a:r>
              <a:rPr lang="pl-PL" dirty="0"/>
              <a:t>posiada ograniczoną wysokość, aby nie zasłaniać budynku parlamentu. Centralna kopuła składa się z siatki wykonanej z elementów rurowych oraz lin ze stali nierdzewnej zbiegających się w kluczowych węzłach zadaszenia, napinając całą konstrukcję. Druga kopuła wykonana z rur ze stali nierdzewnej, znana jako kopuła dla VIP-ów ma średnicę 16 m oraz wysokość 2,5 m.</a:t>
            </a:r>
          </a:p>
        </p:txBody>
      </p:sp>
      <p:sp>
        <p:nvSpPr>
          <p:cNvPr id="5" name="Slide Number Placeholder 4"/>
          <p:cNvSpPr>
            <a:spLocks noGrp="1"/>
          </p:cNvSpPr>
          <p:nvPr>
            <p:ph type="sldNum" sz="quarter" idx="4"/>
          </p:nvPr>
        </p:nvSpPr>
        <p:spPr/>
        <p:txBody>
          <a:bodyPr/>
          <a:lstStyle/>
          <a:p>
            <a:fld id="{5AF66AA0-E37C-4065-8BE7-D4086C065B53}" type="slidenum">
              <a:rPr lang="fr-BE" smtClean="0"/>
              <a:pPr/>
              <a:t>38</a:t>
            </a:fld>
            <a:endParaRPr lang="fr-BE" dirty="0"/>
          </a:p>
        </p:txBody>
      </p:sp>
      <p:grpSp>
        <p:nvGrpSpPr>
          <p:cNvPr id="13" name="Group 12"/>
          <p:cNvGrpSpPr/>
          <p:nvPr/>
        </p:nvGrpSpPr>
        <p:grpSpPr>
          <a:xfrm>
            <a:off x="9579" y="692696"/>
            <a:ext cx="8882901" cy="4334421"/>
            <a:chOff x="1654" y="117751"/>
            <a:chExt cx="8882901" cy="4334421"/>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96292" y="117751"/>
              <a:ext cx="3588263" cy="43344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54" y="117751"/>
              <a:ext cx="5684486" cy="43344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aphicFrame>
        <p:nvGraphicFramePr>
          <p:cNvPr id="14" name="Table 13"/>
          <p:cNvGraphicFramePr>
            <a:graphicFrameLocks noGrp="1"/>
          </p:cNvGraphicFramePr>
          <p:nvPr>
            <p:extLst>
              <p:ext uri="{D42A27DB-BD31-4B8C-83A1-F6EECF244321}">
                <p14:modId xmlns:p14="http://schemas.microsoft.com/office/powerpoint/2010/main" val="2894619991"/>
              </p:ext>
            </p:extLst>
          </p:nvPr>
        </p:nvGraphicFramePr>
        <p:xfrm>
          <a:off x="13229" y="5038882"/>
          <a:ext cx="8882902" cy="370840"/>
        </p:xfrm>
        <a:graphic>
          <a:graphicData uri="http://schemas.openxmlformats.org/drawingml/2006/table">
            <a:tbl>
              <a:tblPr firstRow="1" bandRow="1">
                <a:tableStyleId>{2D5ABB26-0587-4C30-8999-92F81FD0307C}</a:tableStyleId>
              </a:tblPr>
              <a:tblGrid>
                <a:gridCol w="5714550">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1. </a:t>
                      </a:r>
                      <a:r>
                        <a:rPr lang="pl-PL" sz="1400" dirty="0"/>
                        <a:t>Po lewej</a:t>
                      </a:r>
                      <a:r>
                        <a:rPr lang="fr-FR" sz="1400" dirty="0"/>
                        <a:t>:  </a:t>
                      </a:r>
                      <a:r>
                        <a:rPr lang="pl-PL" sz="1400" dirty="0"/>
                        <a:t>Widok ogólny z budynkiem parlamentu w tle</a:t>
                      </a:r>
                      <a:r>
                        <a:rPr lang="fr-FR" sz="1400" dirty="0"/>
                        <a:t>. </a:t>
                      </a:r>
                      <a:endParaRPr lang="nl-BE"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2. </a:t>
                      </a:r>
                      <a:r>
                        <a:rPr lang="pl-PL" sz="1400" dirty="0"/>
                        <a:t>Po prawej</a:t>
                      </a:r>
                      <a:r>
                        <a:rPr lang="fr-FR" sz="1400" dirty="0"/>
                        <a:t>: </a:t>
                      </a:r>
                      <a:r>
                        <a:rPr lang="pl-PL" sz="1400" dirty="0"/>
                        <a:t>Widok </a:t>
                      </a:r>
                      <a:r>
                        <a:rPr lang="pl-PL" sz="1400" baseline="0" dirty="0"/>
                        <a:t>centralnej kopuły</a:t>
                      </a:r>
                      <a:endParaRPr lang="en-US" sz="140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04880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ww.metalroof.ltd.uk/our_work/stainless_steel_standing_seam_roof_leicester/leic_2_lge.jpg"/>
          <p:cNvSpPr>
            <a:spLocks noChangeAspect="1" noChangeArrowheads="1"/>
          </p:cNvSpPr>
          <p:nvPr/>
        </p:nvSpPr>
        <p:spPr bwMode="auto">
          <a:xfrm>
            <a:off x="155575" y="-1714500"/>
            <a:ext cx="4762500" cy="3571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6" name="Group 5"/>
          <p:cNvGrpSpPr/>
          <p:nvPr/>
        </p:nvGrpSpPr>
        <p:grpSpPr>
          <a:xfrm>
            <a:off x="1404479" y="156596"/>
            <a:ext cx="7488001" cy="6584772"/>
            <a:chOff x="1404479" y="8904"/>
            <a:chExt cx="7488001" cy="6584772"/>
          </a:xfrm>
        </p:grpSpPr>
        <p:grpSp>
          <p:nvGrpSpPr>
            <p:cNvPr id="5" name="Group 4"/>
            <p:cNvGrpSpPr/>
            <p:nvPr/>
          </p:nvGrpSpPr>
          <p:grpSpPr>
            <a:xfrm>
              <a:off x="1404479" y="8904"/>
              <a:ext cx="7488000" cy="2556000"/>
              <a:chOff x="0" y="8904"/>
              <a:chExt cx="7483383" cy="2556000"/>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904"/>
                <a:ext cx="3407999" cy="25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4813" y="8904"/>
                <a:ext cx="4068570" cy="25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6147"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404480" y="2564882"/>
              <a:ext cx="7488000" cy="40287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 name="Slide Number Placeholder 1"/>
          <p:cNvSpPr>
            <a:spLocks noGrp="1"/>
          </p:cNvSpPr>
          <p:nvPr>
            <p:ph type="sldNum" sz="quarter" idx="4"/>
          </p:nvPr>
        </p:nvSpPr>
        <p:spPr/>
        <p:txBody>
          <a:bodyPr/>
          <a:lstStyle/>
          <a:p>
            <a:fld id="{5AF66AA0-E37C-4065-8BE7-D4086C065B53}" type="slidenum">
              <a:rPr lang="fr-BE" smtClean="0"/>
              <a:pPr/>
              <a:t>39</a:t>
            </a:fld>
            <a:endParaRPr lang="fr-BE" dirty="0"/>
          </a:p>
        </p:txBody>
      </p:sp>
      <p:sp>
        <p:nvSpPr>
          <p:cNvPr id="10" name="Content Placeholder 2"/>
          <p:cNvSpPr txBox="1">
            <a:spLocks/>
          </p:cNvSpPr>
          <p:nvPr/>
        </p:nvSpPr>
        <p:spPr>
          <a:xfrm rot="16200000">
            <a:off x="-2631153" y="2712574"/>
            <a:ext cx="6546604" cy="109094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pl-PL" sz="1600" dirty="0"/>
              <a:t>Od góry po lewej, zgodnie z ruchem wskazówek zegara</a:t>
            </a:r>
            <a:r>
              <a:rPr lang="pl-PL" sz="1600" baseline="30000" dirty="0"/>
              <a:t>1</a:t>
            </a:r>
            <a:r>
              <a:rPr lang="fr-FR" sz="1600" dirty="0"/>
              <a:t>:</a:t>
            </a:r>
          </a:p>
          <a:p>
            <a:pPr marL="0" indent="0">
              <a:buNone/>
            </a:pPr>
            <a:r>
              <a:rPr lang="fr-FR" sz="1600" dirty="0"/>
              <a:t>1. </a:t>
            </a:r>
            <a:r>
              <a:rPr lang="pl-PL" sz="1600" dirty="0"/>
              <a:t>Dach ze stali nierdzewnej kościoła</a:t>
            </a:r>
            <a:r>
              <a:rPr lang="fr-FR" sz="1600" dirty="0"/>
              <a:t>, Leicester, UK</a:t>
            </a:r>
          </a:p>
          <a:p>
            <a:pPr marL="0" indent="0">
              <a:buNone/>
            </a:pPr>
            <a:r>
              <a:rPr lang="fr-FR" sz="1600" dirty="0"/>
              <a:t>2. </a:t>
            </a:r>
            <a:r>
              <a:rPr lang="pl-PL" sz="1600" dirty="0"/>
              <a:t>Stołówka szkolna</a:t>
            </a:r>
            <a:r>
              <a:rPr lang="fr-FR" sz="1600" dirty="0"/>
              <a:t>, Oyonnax, France</a:t>
            </a:r>
          </a:p>
          <a:p>
            <a:pPr marL="0" indent="0">
              <a:buFont typeface="Arial" pitchFamily="34" charset="0"/>
              <a:buNone/>
            </a:pPr>
            <a:r>
              <a:rPr lang="fr-FR" sz="1600" dirty="0"/>
              <a:t>3.</a:t>
            </a:r>
            <a:r>
              <a:rPr lang="pl-PL" sz="1600" dirty="0"/>
              <a:t>Centrum Nauki </a:t>
            </a:r>
            <a:r>
              <a:rPr lang="pl-PL" sz="1600" dirty="0" err="1"/>
              <a:t>Universum</a:t>
            </a:r>
            <a:r>
              <a:rPr lang="fr-FR" sz="1600" dirty="0"/>
              <a:t>, Bremen, </a:t>
            </a:r>
            <a:r>
              <a:rPr lang="pl-PL" sz="1600" dirty="0"/>
              <a:t>Niemcy</a:t>
            </a:r>
            <a:endParaRPr lang="fr-FR" sz="1600" dirty="0"/>
          </a:p>
        </p:txBody>
      </p:sp>
    </p:spTree>
    <p:extLst>
      <p:ext uri="{BB962C8B-B14F-4D97-AF65-F5344CB8AC3E}">
        <p14:creationId xmlns:p14="http://schemas.microsoft.com/office/powerpoint/2010/main" val="1288034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4294967295"/>
          </p:nvPr>
        </p:nvSpPr>
        <p:spPr>
          <a:xfrm>
            <a:off x="1331640" y="5301208"/>
            <a:ext cx="6840760" cy="1296987"/>
          </a:xfrm>
        </p:spPr>
        <p:txBody>
          <a:bodyPr>
            <a:noAutofit/>
          </a:bodyPr>
          <a:lstStyle/>
          <a:p>
            <a:pPr marL="0" indent="0" algn="just">
              <a:buNone/>
            </a:pPr>
            <a:r>
              <a:rPr lang="pl-PL" sz="1200" dirty="0"/>
              <a:t>Od lewej, zgodnie z ruchem wskazówek zegara</a:t>
            </a:r>
            <a:r>
              <a:rPr lang="fr-FR" sz="1200" dirty="0"/>
              <a:t>:</a:t>
            </a:r>
          </a:p>
          <a:p>
            <a:pPr marL="342900" indent="-342900" algn="just">
              <a:buFont typeface="+mj-lt"/>
              <a:buAutoNum type="arabicPeriod"/>
            </a:pPr>
            <a:r>
              <a:rPr lang="pl-PL" sz="1200" dirty="0"/>
              <a:t>Elewacja centrum handlowego w </a:t>
            </a:r>
            <a:r>
              <a:rPr lang="fr-FR" sz="1200" dirty="0"/>
              <a:t>Westfield Doncaster</a:t>
            </a:r>
            <a:r>
              <a:rPr lang="pl-PL" sz="1200" dirty="0"/>
              <a:t>, Wiktoria</a:t>
            </a:r>
            <a:r>
              <a:rPr lang="fr-FR" sz="1200" dirty="0"/>
              <a:t>, Australia</a:t>
            </a:r>
            <a:r>
              <a:rPr lang="pl-PL" sz="1200" baseline="30000" dirty="0"/>
              <a:t>4</a:t>
            </a:r>
            <a:endParaRPr lang="fr-FR" sz="1200" baseline="30000" dirty="0"/>
          </a:p>
          <a:p>
            <a:pPr marL="342900" indent="-342900" algn="just">
              <a:buFont typeface="+mj-lt"/>
              <a:buAutoNum type="arabicPeriod"/>
            </a:pPr>
            <a:r>
              <a:rPr lang="pl-PL" sz="1200" dirty="0"/>
              <a:t>Siatka przeciwsłoneczna ze stali nierdzewnej na elewacji budynku szkoły niedaleko Waszyngtonu</a:t>
            </a:r>
            <a:r>
              <a:rPr lang="fr-FR" sz="1200" dirty="0"/>
              <a:t>, DC, USA. </a:t>
            </a:r>
            <a:r>
              <a:rPr lang="pl-PL" sz="1200" dirty="0"/>
              <a:t>Ogranicza promieniowanie słoneczne, oszczędza energię, zapewnia dobrą widoczność</a:t>
            </a:r>
            <a:r>
              <a:rPr lang="pl-PL" sz="1200" baseline="30000" dirty="0"/>
              <a:t>6</a:t>
            </a:r>
            <a:endParaRPr lang="fr-FR" sz="1200" baseline="30000" dirty="0"/>
          </a:p>
          <a:p>
            <a:pPr marL="342900" indent="-342900" algn="just">
              <a:buFont typeface="+mj-lt"/>
              <a:buAutoNum type="arabicPeriod"/>
            </a:pPr>
            <a:r>
              <a:rPr lang="pl-PL" sz="1200" dirty="0"/>
              <a:t>Daszek ze stali nierdzewnej nad wejściem</a:t>
            </a:r>
            <a:r>
              <a:rPr lang="fr-FR" sz="1200" dirty="0"/>
              <a:t>, Arizona, USA.  </a:t>
            </a:r>
            <a:r>
              <a:rPr lang="pl-PL" sz="1200" dirty="0"/>
              <a:t>Ogranicza promieniowanie słoneczne i jednocześnie pozwala na swobodny przepływ powietrza</a:t>
            </a:r>
            <a:r>
              <a:rPr lang="pl-PL" sz="1200" baseline="30000" dirty="0"/>
              <a:t>6</a:t>
            </a:r>
            <a:endParaRPr lang="fr-FR" sz="1200" baseline="30000" dirty="0"/>
          </a:p>
          <a:p>
            <a:pPr marL="342900" indent="-342900" algn="just">
              <a:buFont typeface="+mj-lt"/>
              <a:buAutoNum type="arabicPeriod"/>
            </a:pPr>
            <a:r>
              <a:rPr lang="pl-PL" sz="1200" dirty="0"/>
              <a:t>Centrum badań medycznych </a:t>
            </a:r>
            <a:r>
              <a:rPr lang="fr-FR" sz="1200" dirty="0"/>
              <a:t>Lou Ruvo </a:t>
            </a:r>
            <a:r>
              <a:rPr lang="pl-PL" sz="1200" dirty="0"/>
              <a:t>zaprojektowane przez </a:t>
            </a:r>
            <a:r>
              <a:rPr lang="fr-FR" sz="1200" dirty="0"/>
              <a:t>Frank</a:t>
            </a:r>
            <a:r>
              <a:rPr lang="pl-PL" sz="1200" dirty="0"/>
              <a:t>a</a:t>
            </a:r>
            <a:r>
              <a:rPr lang="fr-FR" sz="1200" dirty="0"/>
              <a:t> Gehry</a:t>
            </a:r>
            <a:r>
              <a:rPr lang="pl-PL" sz="1200" dirty="0"/>
              <a:t>’ego</a:t>
            </a:r>
            <a:r>
              <a:rPr lang="fr-FR" sz="1200" dirty="0"/>
              <a:t>,  Las Vegas, USA</a:t>
            </a:r>
            <a:r>
              <a:rPr lang="pl-PL" sz="1200" baseline="30000" dirty="0"/>
              <a:t>5</a:t>
            </a:r>
            <a:endParaRPr lang="fr-FR" sz="1200" baseline="30000" dirty="0"/>
          </a:p>
        </p:txBody>
      </p:sp>
      <p:grpSp>
        <p:nvGrpSpPr>
          <p:cNvPr id="24" name="Group 23"/>
          <p:cNvGrpSpPr>
            <a:grpSpLocks noChangeAspect="1"/>
          </p:cNvGrpSpPr>
          <p:nvPr/>
        </p:nvGrpSpPr>
        <p:grpSpPr>
          <a:xfrm>
            <a:off x="1691680" y="188640"/>
            <a:ext cx="5760000" cy="4954960"/>
            <a:chOff x="-36513" y="0"/>
            <a:chExt cx="7128001" cy="6131748"/>
          </a:xfrm>
        </p:grpSpPr>
        <p:pic>
          <p:nvPicPr>
            <p:cNvPr id="25" name="Picture 6"/>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13" y="11748"/>
              <a:ext cx="4068000"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7"/>
            <p:cNvPicPr>
              <a:picLocks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513" y="3071748"/>
              <a:ext cx="4068000"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31487" y="0"/>
              <a:ext cx="3060001" cy="306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descr="Woven Metal Tension System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31487" y="3071748"/>
              <a:ext cx="3060001" cy="30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4"/>
          </p:nvPr>
        </p:nvSpPr>
        <p:spPr/>
        <p:txBody>
          <a:bodyPr/>
          <a:lstStyle/>
          <a:p>
            <a:fld id="{5AF66AA0-E37C-4065-8BE7-D4086C065B53}" type="slidenum">
              <a:rPr lang="fr-BE" smtClean="0"/>
              <a:pPr/>
              <a:t>4</a:t>
            </a:fld>
            <a:endParaRPr lang="fr-BE" dirty="0"/>
          </a:p>
        </p:txBody>
      </p:sp>
    </p:spTree>
    <p:extLst>
      <p:ext uri="{BB962C8B-B14F-4D97-AF65-F5344CB8AC3E}">
        <p14:creationId xmlns:p14="http://schemas.microsoft.com/office/powerpoint/2010/main" val="1883198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http://www.fosterandpartners.com/data/projects/1716/img0.jpg"/>
          <p:cNvSpPr>
            <a:spLocks noChangeAspect="1" noChangeArrowheads="1"/>
          </p:cNvSpPr>
          <p:nvPr/>
        </p:nvSpPr>
        <p:spPr bwMode="auto">
          <a:xfrm>
            <a:off x="155575" y="-3657600"/>
            <a:ext cx="12192000" cy="762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3" name="Group 12"/>
          <p:cNvGrpSpPr/>
          <p:nvPr/>
        </p:nvGrpSpPr>
        <p:grpSpPr>
          <a:xfrm>
            <a:off x="1763688" y="152400"/>
            <a:ext cx="5616624" cy="4571552"/>
            <a:chOff x="1763688" y="152400"/>
            <a:chExt cx="5616624" cy="4571552"/>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3688" y="152400"/>
              <a:ext cx="5616624" cy="45715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948055" y="3442504"/>
              <a:ext cx="1432257" cy="12814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 name="Titre 5"/>
          <p:cNvSpPr>
            <a:spLocks noGrp="1"/>
          </p:cNvSpPr>
          <p:nvPr>
            <p:ph type="title"/>
          </p:nvPr>
        </p:nvSpPr>
        <p:spPr/>
        <p:txBody>
          <a:bodyPr>
            <a:normAutofit fontScale="90000"/>
          </a:bodyPr>
          <a:lstStyle/>
          <a:p>
            <a:r>
              <a:rPr lang="pl-PL" dirty="0"/>
              <a:t>Pawilon ZEA na wystawie Expo w </a:t>
            </a:r>
            <a:r>
              <a:rPr lang="en-US" dirty="0"/>
              <a:t>Shanghai</a:t>
            </a:r>
            <a:r>
              <a:rPr lang="en-US" baseline="50000" dirty="0"/>
              <a:t>8</a:t>
            </a:r>
            <a:br>
              <a:rPr lang="en-US" dirty="0"/>
            </a:br>
            <a:r>
              <a:rPr lang="en-US" dirty="0" err="1"/>
              <a:t>Archite</a:t>
            </a:r>
            <a:r>
              <a:rPr lang="pl-PL" dirty="0" err="1"/>
              <a:t>kci</a:t>
            </a:r>
            <a:r>
              <a:rPr lang="en-US" dirty="0"/>
              <a:t>: Foster &amp; Partners</a:t>
            </a:r>
            <a:endParaRPr lang="fr-FR" dirty="0"/>
          </a:p>
        </p:txBody>
      </p:sp>
      <p:sp>
        <p:nvSpPr>
          <p:cNvPr id="8" name="Text Placeholder 7"/>
          <p:cNvSpPr>
            <a:spLocks noGrp="1"/>
          </p:cNvSpPr>
          <p:nvPr>
            <p:ph type="body" sz="half" idx="2"/>
          </p:nvPr>
        </p:nvSpPr>
        <p:spPr/>
        <p:txBody>
          <a:bodyPr>
            <a:noAutofit/>
          </a:bodyPr>
          <a:lstStyle/>
          <a:p>
            <a:pPr algn="just"/>
            <a:r>
              <a:rPr lang="pl-PL" dirty="0"/>
              <a:t>Konstrukcja w kształcie wydmy jest pokryta siatką płaskich trójkątnych paneli ze stali nierdzewnej. Została zaprojektowana w sposób umożliwiający jej demontaż.</a:t>
            </a:r>
          </a:p>
        </p:txBody>
      </p:sp>
      <p:sp>
        <p:nvSpPr>
          <p:cNvPr id="5" name="Slide Number Placeholder 4"/>
          <p:cNvSpPr>
            <a:spLocks noGrp="1"/>
          </p:cNvSpPr>
          <p:nvPr>
            <p:ph type="sldNum" sz="quarter" idx="4"/>
          </p:nvPr>
        </p:nvSpPr>
        <p:spPr/>
        <p:txBody>
          <a:bodyPr/>
          <a:lstStyle/>
          <a:p>
            <a:fld id="{5AF66AA0-E37C-4065-8BE7-D4086C065B53}" type="slidenum">
              <a:rPr lang="fr-BE" smtClean="0"/>
              <a:pPr/>
              <a:t>40</a:t>
            </a:fld>
            <a:endParaRPr lang="fr-BE" dirty="0"/>
          </a:p>
        </p:txBody>
      </p:sp>
    </p:spTree>
    <p:extLst>
      <p:ext uri="{BB962C8B-B14F-4D97-AF65-F5344CB8AC3E}">
        <p14:creationId xmlns:p14="http://schemas.microsoft.com/office/powerpoint/2010/main" val="2506052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1758"/>
            <a:ext cx="5486400" cy="566738"/>
          </a:xfrm>
        </p:spPr>
        <p:txBody>
          <a:bodyPr>
            <a:noAutofit/>
          </a:bodyPr>
          <a:lstStyle/>
          <a:p>
            <a:r>
              <a:rPr lang="pl-PL" dirty="0"/>
              <a:t>Lotnisko w </a:t>
            </a:r>
            <a:r>
              <a:rPr lang="fr-FR" dirty="0"/>
              <a:t>New Doha, </a:t>
            </a:r>
            <a:r>
              <a:rPr lang="pl-PL"/>
              <a:t>K</a:t>
            </a:r>
            <a:r>
              <a:rPr lang="fr-FR"/>
              <a:t>atar</a:t>
            </a:r>
            <a:r>
              <a:rPr lang="fr-FR" baseline="50000"/>
              <a:t>9-10</a:t>
            </a:r>
            <a:br>
              <a:rPr lang="fr-FR" dirty="0"/>
            </a:br>
            <a:r>
              <a:rPr lang="fr-FR" dirty="0"/>
              <a:t>Archite</a:t>
            </a:r>
            <a:r>
              <a:rPr lang="pl-PL" dirty="0" err="1"/>
              <a:t>kci</a:t>
            </a:r>
            <a:r>
              <a:rPr lang="fr-FR" dirty="0"/>
              <a:t>: HOK</a:t>
            </a:r>
          </a:p>
        </p:txBody>
      </p:sp>
      <p:sp>
        <p:nvSpPr>
          <p:cNvPr id="10" name="Text Placeholder 9"/>
          <p:cNvSpPr>
            <a:spLocks noGrp="1"/>
          </p:cNvSpPr>
          <p:nvPr>
            <p:ph type="body" sz="half" idx="2"/>
          </p:nvPr>
        </p:nvSpPr>
        <p:spPr>
          <a:xfrm>
            <a:off x="3838905" y="4365104"/>
            <a:ext cx="3613415" cy="2329188"/>
          </a:xfrm>
        </p:spPr>
        <p:txBody>
          <a:bodyPr>
            <a:normAutofit fontScale="92500" lnSpcReduction="10000"/>
          </a:bodyPr>
          <a:lstStyle/>
          <a:p>
            <a:pPr algn="just"/>
            <a:r>
              <a:rPr lang="pl-PL" sz="1600" dirty="0"/>
              <a:t>Falisty dach lotniska uznaje się za największy dach ze stali nierdzewnej na świecie (195000 m²). </a:t>
            </a:r>
          </a:p>
          <a:p>
            <a:pPr algn="just"/>
            <a:r>
              <a:rPr lang="pl-PL" sz="1600" dirty="0"/>
              <a:t>Charakteryzuje się  bezkierunkowym, nisko połyskującym i jednolicie teksturowanym wykończeniem powierzchni stali nierdzewnej.</a:t>
            </a:r>
          </a:p>
          <a:p>
            <a:pPr algn="just"/>
            <a:r>
              <a:rPr lang="pl-PL" sz="1600" dirty="0"/>
              <a:t>Do budowy konstrukcji zastosowano  gatunek stali typu lean duplex.</a:t>
            </a:r>
          </a:p>
          <a:p>
            <a:pPr algn="just"/>
            <a:r>
              <a:rPr lang="pl-PL" sz="1600" dirty="0"/>
              <a:t>Nie jest wymagana konserwacja.</a:t>
            </a:r>
            <a:endParaRPr lang="fr-FR" sz="1600" dirty="0"/>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41</a:t>
            </a:fld>
            <a:endParaRPr lang="fr-BE" dirty="0"/>
          </a:p>
        </p:txBody>
      </p:sp>
      <p:pic>
        <p:nvPicPr>
          <p:cNvPr id="1026" name="Picture 2" descr="http://www.bemo.com/fileadmin/user_upload/references/BEMO_Katar_New_Doha_International_Airport_0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807148"/>
            <a:ext cx="7455094" cy="34859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04" y="4293096"/>
            <a:ext cx="3601793" cy="2401196"/>
          </a:xfrm>
          <a:prstGeom prst="rect">
            <a:avLst/>
          </a:prstGeom>
          <a:ln>
            <a:solidFill>
              <a:schemeClr val="tx1"/>
            </a:solidFill>
          </a:ln>
        </p:spPr>
      </p:pic>
    </p:spTree>
    <p:extLst>
      <p:ext uri="{BB962C8B-B14F-4D97-AF65-F5344CB8AC3E}">
        <p14:creationId xmlns:p14="http://schemas.microsoft.com/office/powerpoint/2010/main" val="578647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l-PL" dirty="0"/>
              <a:t>Zielone dachy</a:t>
            </a:r>
            <a:r>
              <a:rPr lang="fr-FR" baseline="50000" dirty="0"/>
              <a:t>1-4, 11-12</a:t>
            </a:r>
          </a:p>
        </p:txBody>
      </p:sp>
      <p:sp>
        <p:nvSpPr>
          <p:cNvPr id="15" name="Content Placeholder 14"/>
          <p:cNvSpPr>
            <a:spLocks noGrp="1"/>
          </p:cNvSpPr>
          <p:nvPr>
            <p:ph sz="half" idx="1"/>
          </p:nvPr>
        </p:nvSpPr>
        <p:spPr>
          <a:xfrm>
            <a:off x="4716016" y="1628800"/>
            <a:ext cx="3312368" cy="5068880"/>
          </a:xfrm>
        </p:spPr>
        <p:txBody>
          <a:bodyPr>
            <a:normAutofit fontScale="55000" lnSpcReduction="20000"/>
          </a:bodyPr>
          <a:lstStyle/>
          <a:p>
            <a:pPr marL="0" indent="0">
              <a:buNone/>
            </a:pPr>
            <a:r>
              <a:rPr lang="pl-PL" b="1" u="sng" dirty="0"/>
              <a:t>Zalety</a:t>
            </a:r>
            <a:endParaRPr lang="nl-BE" dirty="0"/>
          </a:p>
          <a:p>
            <a:pPr marL="0" indent="0">
              <a:buNone/>
            </a:pPr>
            <a:r>
              <a:rPr lang="pl-PL" dirty="0"/>
              <a:t>Łagodzenie występujących wysp ciepła</a:t>
            </a:r>
            <a:endParaRPr lang="nl-BE" dirty="0"/>
          </a:p>
          <a:p>
            <a:pPr marL="0" indent="0">
              <a:buNone/>
            </a:pPr>
            <a:r>
              <a:rPr lang="pl-PL" dirty="0"/>
              <a:t>Redukcja pyłów</a:t>
            </a:r>
            <a:endParaRPr lang="nl-BE" dirty="0"/>
          </a:p>
          <a:p>
            <a:pPr marL="0" indent="0">
              <a:buNone/>
            </a:pPr>
            <a:r>
              <a:rPr lang="pl-PL" dirty="0"/>
              <a:t>Wspieranie </a:t>
            </a:r>
            <a:r>
              <a:rPr lang="fr-FR" dirty="0"/>
              <a:t>różnorodnoś</a:t>
            </a:r>
            <a:r>
              <a:rPr lang="pl-PL" dirty="0"/>
              <a:t>ci</a:t>
            </a:r>
            <a:r>
              <a:rPr lang="fr-FR" dirty="0"/>
              <a:t> biologiczn</a:t>
            </a:r>
            <a:r>
              <a:rPr lang="pl-PL" dirty="0"/>
              <a:t>ej</a:t>
            </a:r>
            <a:endParaRPr lang="nl-BE" dirty="0"/>
          </a:p>
          <a:p>
            <a:pPr marL="0" indent="0">
              <a:buNone/>
            </a:pPr>
            <a:r>
              <a:rPr lang="pl-PL" dirty="0"/>
              <a:t>Zapewnienie izolacji</a:t>
            </a:r>
            <a:endParaRPr lang="nl-BE" dirty="0"/>
          </a:p>
          <a:p>
            <a:pPr marL="0" indent="0">
              <a:buNone/>
            </a:pPr>
            <a:r>
              <a:rPr lang="pl-PL" dirty="0"/>
              <a:t>Zmniejszenie zagrożenia powodziowego</a:t>
            </a:r>
            <a:endParaRPr lang="nl-BE" dirty="0"/>
          </a:p>
          <a:p>
            <a:pPr marL="0" indent="0">
              <a:buNone/>
            </a:pPr>
            <a:r>
              <a:rPr lang="pl-PL" dirty="0"/>
              <a:t>Ograniczenie hałasu</a:t>
            </a:r>
            <a:endParaRPr lang="nl-BE" dirty="0"/>
          </a:p>
          <a:p>
            <a:pPr marL="0" indent="0">
              <a:buNone/>
            </a:pPr>
            <a:r>
              <a:rPr lang="pl-PL" dirty="0"/>
              <a:t>Pochłanianie </a:t>
            </a:r>
            <a:r>
              <a:rPr lang="nl-BE" dirty="0"/>
              <a:t>CO</a:t>
            </a:r>
            <a:r>
              <a:rPr lang="nl-BE" baseline="-25000" dirty="0"/>
              <a:t>2</a:t>
            </a:r>
          </a:p>
          <a:p>
            <a:pPr marL="0" indent="0">
              <a:buNone/>
            </a:pPr>
            <a:r>
              <a:rPr lang="pl-PL" dirty="0"/>
              <a:t>Estetyczność</a:t>
            </a:r>
          </a:p>
          <a:p>
            <a:pPr marL="0" indent="0">
              <a:buNone/>
            </a:pPr>
            <a:r>
              <a:rPr lang="pl-PL" dirty="0"/>
              <a:t>Polepszenie samopoczucia psychicznego</a:t>
            </a:r>
            <a:endParaRPr lang="nl-BE" dirty="0"/>
          </a:p>
          <a:p>
            <a:pPr marL="0" indent="0" algn="just">
              <a:buNone/>
            </a:pPr>
            <a:r>
              <a:rPr lang="pl-PL" dirty="0"/>
              <a:t>Pozytywne oddziaływanie społeczne i ekonomiczne</a:t>
            </a:r>
          </a:p>
          <a:p>
            <a:pPr marL="0" indent="0">
              <a:buNone/>
            </a:pPr>
            <a:endParaRPr lang="nl-BE" dirty="0"/>
          </a:p>
          <a:p>
            <a:pPr marL="0" indent="0">
              <a:buNone/>
            </a:pPr>
            <a:r>
              <a:rPr lang="pl-PL" b="1" u="sng" dirty="0"/>
              <a:t>Wady</a:t>
            </a:r>
            <a:endParaRPr lang="nl-BE" b="1" u="sng" dirty="0"/>
          </a:p>
          <a:p>
            <a:pPr marL="0" indent="0">
              <a:buNone/>
            </a:pPr>
            <a:r>
              <a:rPr lang="pl-PL" dirty="0"/>
              <a:t>Wymagana mocna konstrukcja</a:t>
            </a:r>
            <a:endParaRPr lang="nl-BE" dirty="0"/>
          </a:p>
          <a:p>
            <a:pPr marL="0" indent="0">
              <a:buNone/>
            </a:pPr>
            <a:r>
              <a:rPr lang="pl-PL" dirty="0"/>
              <a:t>Wymagana odpowiednia wiedza specjalistyczna</a:t>
            </a:r>
            <a:endParaRPr lang="nl-BE" dirty="0"/>
          </a:p>
          <a:p>
            <a:pPr marL="0" indent="0">
              <a:buNone/>
            </a:pPr>
            <a:r>
              <a:rPr lang="pl-PL" dirty="0"/>
              <a:t>Mogą wymagać nawadniania w lecie</a:t>
            </a:r>
            <a:endParaRPr lang="nl-BE" dirty="0"/>
          </a:p>
          <a:p>
            <a:pPr marL="0" indent="0">
              <a:buNone/>
            </a:pPr>
            <a:r>
              <a:rPr lang="pl-PL" dirty="0"/>
              <a:t>Wymagana konserwacja</a:t>
            </a:r>
          </a:p>
          <a:p>
            <a:pPr marL="0" indent="0">
              <a:buNone/>
            </a:pPr>
            <a:r>
              <a:rPr lang="pl-PL" dirty="0"/>
              <a:t>Zwiększenie kosztów inwestycji</a:t>
            </a:r>
            <a:endParaRPr lang="nl-BE" dirty="0"/>
          </a:p>
        </p:txBody>
      </p:sp>
      <p:sp>
        <p:nvSpPr>
          <p:cNvPr id="2" name="Slide Number Placeholder 1"/>
          <p:cNvSpPr>
            <a:spLocks noGrp="1"/>
          </p:cNvSpPr>
          <p:nvPr>
            <p:ph type="sldNum" sz="quarter" idx="4"/>
          </p:nvPr>
        </p:nvSpPr>
        <p:spPr/>
        <p:txBody>
          <a:bodyPr/>
          <a:lstStyle/>
          <a:p>
            <a:fld id="{3C79E971-B6D8-4449-BD44-0CAE9D9A68DB}" type="slidenum">
              <a:rPr lang="fr-FR" smtClean="0"/>
              <a:pPr/>
              <a:t>42</a:t>
            </a:fld>
            <a:endParaRPr lang="fr-FR"/>
          </a:p>
        </p:txBody>
      </p:sp>
      <p:pic>
        <p:nvPicPr>
          <p:cNvPr id="20" name="Picture 2"/>
          <p:cNvPicPr preferRelativeResize="0">
            <a:picLocks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8578" y="4120480"/>
            <a:ext cx="3996000" cy="252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8578" y="1600200"/>
            <a:ext cx="3996000" cy="2274641"/>
          </a:xfrm>
          <a:prstGeom prst="rect">
            <a:avLst/>
          </a:prstGeom>
          <a:ln>
            <a:solidFill>
              <a:schemeClr val="tx1"/>
            </a:solidFill>
          </a:ln>
        </p:spPr>
      </p:pic>
      <p:sp>
        <p:nvSpPr>
          <p:cNvPr id="10" name="Content Placeholder 14"/>
          <p:cNvSpPr>
            <a:spLocks noGrp="1"/>
          </p:cNvSpPr>
          <p:nvPr>
            <p:ph sz="half" idx="1"/>
          </p:nvPr>
        </p:nvSpPr>
        <p:spPr>
          <a:xfrm>
            <a:off x="1979712" y="1632223"/>
            <a:ext cx="1656184" cy="212601"/>
          </a:xfrm>
          <a:solidFill>
            <a:schemeClr val="bg1"/>
          </a:solidFill>
        </p:spPr>
        <p:txBody>
          <a:bodyPr lIns="0" tIns="0" rIns="0" bIns="0">
            <a:noAutofit/>
          </a:bodyPr>
          <a:lstStyle/>
          <a:p>
            <a:pPr marL="0" indent="0">
              <a:buNone/>
            </a:pPr>
            <a:r>
              <a:rPr lang="pl-PL" sz="1600" dirty="0"/>
              <a:t>Wyspa ciepła</a:t>
            </a:r>
            <a:endParaRPr lang="nl-BE" sz="1600" dirty="0"/>
          </a:p>
        </p:txBody>
      </p:sp>
    </p:spTree>
    <p:extLst>
      <p:ext uri="{BB962C8B-B14F-4D97-AF65-F5344CB8AC3E}">
        <p14:creationId xmlns:p14="http://schemas.microsoft.com/office/powerpoint/2010/main" val="3624619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1" y="274638"/>
            <a:ext cx="8590490" cy="1143000"/>
          </a:xfrm>
        </p:spPr>
        <p:txBody>
          <a:bodyPr>
            <a:noAutofit/>
          </a:bodyPr>
          <a:lstStyle/>
          <a:p>
            <a:r>
              <a:rPr lang="pl-PL" sz="3200" dirty="0"/>
              <a:t>Dach o wysokim współczynniku </a:t>
            </a:r>
            <a:br>
              <a:rPr lang="pl-PL" sz="3200" dirty="0"/>
            </a:br>
            <a:r>
              <a:rPr lang="pl-PL" sz="3200" dirty="0"/>
              <a:t>odbicia światła słonecznego </a:t>
            </a:r>
            <a:br>
              <a:rPr lang="nl-BE" sz="3200" dirty="0"/>
            </a:br>
            <a:r>
              <a:rPr lang="pl-PL" sz="2200" dirty="0"/>
              <a:t>Kampus </a:t>
            </a:r>
            <a:r>
              <a:rPr lang="nl-BE" sz="2200" dirty="0"/>
              <a:t>Austin Hall </a:t>
            </a:r>
            <a:r>
              <a:rPr lang="pl-PL" sz="2200" dirty="0"/>
              <a:t>Uniwersytetu Stanowego Sam Houston w </a:t>
            </a:r>
            <a:r>
              <a:rPr lang="pl-PL" sz="2200" dirty="0" err="1"/>
              <a:t>Huntsville</a:t>
            </a:r>
            <a:r>
              <a:rPr lang="nl-BE" sz="2200" dirty="0"/>
              <a:t>, T</a:t>
            </a:r>
            <a:r>
              <a:rPr lang="pl-PL" sz="2200" dirty="0" err="1"/>
              <a:t>eksas</a:t>
            </a:r>
            <a:r>
              <a:rPr lang="nl-BE" sz="2200" dirty="0"/>
              <a:t>, USA (1851)</a:t>
            </a:r>
            <a:br>
              <a:rPr lang="nl-BE" sz="2200" dirty="0"/>
            </a:br>
            <a:r>
              <a:rPr lang="pl-PL" sz="2200" dirty="0"/>
              <a:t>mało oślepiające</a:t>
            </a:r>
            <a:r>
              <a:rPr lang="nl-BE" sz="2200" dirty="0"/>
              <a:t>*, </a:t>
            </a:r>
            <a:r>
              <a:rPr lang="pl-PL" sz="2200" dirty="0"/>
              <a:t>wysoce odblaskowe wykończenie stali nierdzewnej</a:t>
            </a:r>
            <a:r>
              <a:rPr lang="nl-BE" sz="2200" dirty="0"/>
              <a:t> </a:t>
            </a:r>
            <a:r>
              <a:rPr lang="nl-BE" sz="2200" baseline="50000" dirty="0"/>
              <a:t>11,13</a:t>
            </a:r>
          </a:p>
        </p:txBody>
      </p:sp>
      <p:sp>
        <p:nvSpPr>
          <p:cNvPr id="9" name="Content Placeholder 8"/>
          <p:cNvSpPr>
            <a:spLocks noGrp="1"/>
          </p:cNvSpPr>
          <p:nvPr>
            <p:ph sz="half" idx="1"/>
          </p:nvPr>
        </p:nvSpPr>
        <p:spPr>
          <a:xfrm>
            <a:off x="490025" y="1744216"/>
            <a:ext cx="8351985" cy="1252736"/>
          </a:xfrm>
        </p:spPr>
        <p:txBody>
          <a:bodyPr>
            <a:normAutofit fontScale="92500" lnSpcReduction="10000"/>
          </a:bodyPr>
          <a:lstStyle/>
          <a:p>
            <a:pPr marL="0" indent="0" algn="just">
              <a:buNone/>
            </a:pPr>
            <a:r>
              <a:rPr lang="pl-PL" sz="2000" dirty="0"/>
              <a:t>Dachy o wysokim współczynniku odbicia (Albedo) łagodzą wyspy ciepła w miastach. </a:t>
            </a:r>
          </a:p>
          <a:p>
            <a:pPr marL="0" indent="0" algn="just">
              <a:buNone/>
            </a:pPr>
            <a:r>
              <a:rPr lang="pl-PL" sz="2000" dirty="0"/>
              <a:t>Odbijanie promieni słonecznych jest obecnie zawarte w standardzie LEED (</a:t>
            </a:r>
            <a:r>
              <a:rPr lang="nl-BE" sz="1700" i="1" dirty="0"/>
              <a:t>Leadership in Energy and Environmental Design</a:t>
            </a:r>
            <a:r>
              <a:rPr lang="nl-BE" sz="2000" dirty="0"/>
              <a:t>)</a:t>
            </a:r>
            <a:endParaRPr lang="pl-PL" sz="2000" dirty="0"/>
          </a:p>
          <a:p>
            <a:pPr marL="0" indent="0" algn="just">
              <a:buNone/>
            </a:pPr>
            <a:r>
              <a:rPr lang="pl-PL" sz="2000" dirty="0"/>
              <a:t>Współczynnik SRI opatentowanego wykończenia powierzchni &gt; 100</a:t>
            </a:r>
          </a:p>
          <a:p>
            <a:pPr marL="0" indent="0" algn="just">
              <a:buNone/>
            </a:pPr>
            <a:endParaRPr lang="nl-BE" sz="2000" dirty="0"/>
          </a:p>
        </p:txBody>
      </p:sp>
      <p:sp>
        <p:nvSpPr>
          <p:cNvPr id="7" name="Slide Number Placeholder 6"/>
          <p:cNvSpPr>
            <a:spLocks noGrp="1"/>
          </p:cNvSpPr>
          <p:nvPr>
            <p:ph type="sldNum" sz="quarter" idx="4"/>
          </p:nvPr>
        </p:nvSpPr>
        <p:spPr/>
        <p:txBody>
          <a:bodyPr/>
          <a:lstStyle/>
          <a:p>
            <a:fld id="{5AF66AA0-E37C-4065-8BE7-D4086C065B53}" type="slidenum">
              <a:rPr lang="fr-BE" smtClean="0"/>
              <a:pPr/>
              <a:t>43</a:t>
            </a:fld>
            <a:endParaRPr lang="fr-BE" dirty="0"/>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90667" y="3068960"/>
            <a:ext cx="4058817" cy="34243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Imag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8218" y="3068960"/>
            <a:ext cx="4173793" cy="2700443"/>
          </a:xfrm>
          <a:prstGeom prst="rect">
            <a:avLst/>
          </a:prstGeom>
        </p:spPr>
      </p:pic>
      <p:sp>
        <p:nvSpPr>
          <p:cNvPr id="3" name="TextBox 2"/>
          <p:cNvSpPr txBox="1"/>
          <p:nvPr/>
        </p:nvSpPr>
        <p:spPr>
          <a:xfrm>
            <a:off x="4668218" y="5879013"/>
            <a:ext cx="4080246" cy="646331"/>
          </a:xfrm>
          <a:prstGeom prst="rect">
            <a:avLst/>
          </a:prstGeom>
          <a:noFill/>
        </p:spPr>
        <p:txBody>
          <a:bodyPr wrap="square" rtlCol="0">
            <a:spAutoFit/>
          </a:bodyPr>
          <a:lstStyle/>
          <a:p>
            <a:pPr algn="just"/>
            <a:r>
              <a:rPr lang="pl-PL" sz="1200" dirty="0"/>
              <a:t>* Powierzchnia musi zapewniać rozproszenie odbitego światła (tzn. unikać efektu lustra). Wysoce polerowane powierzchnie nie nadają się do ww. zastosowania.</a:t>
            </a:r>
          </a:p>
        </p:txBody>
      </p:sp>
      <p:graphicFrame>
        <p:nvGraphicFramePr>
          <p:cNvPr id="5" name="Tabela 4"/>
          <p:cNvGraphicFramePr>
            <a:graphicFrameLocks noGrp="1"/>
          </p:cNvGraphicFramePr>
          <p:nvPr>
            <p:extLst>
              <p:ext uri="{D42A27DB-BD31-4B8C-83A1-F6EECF244321}">
                <p14:modId xmlns:p14="http://schemas.microsoft.com/office/powerpoint/2010/main" val="3125419084"/>
              </p:ext>
            </p:extLst>
          </p:nvPr>
        </p:nvGraphicFramePr>
        <p:xfrm>
          <a:off x="4644008" y="3068960"/>
          <a:ext cx="4212000" cy="2736001"/>
        </p:xfrm>
        <a:graphic>
          <a:graphicData uri="http://schemas.openxmlformats.org/drawingml/2006/table">
            <a:tbl>
              <a:tblPr firstRow="1" bandRow="1">
                <a:tableStyleId>{5940675A-B579-460E-94D1-54222C63F5DA}</a:tableStyleId>
              </a:tblPr>
              <a:tblGrid>
                <a:gridCol w="2275452">
                  <a:extLst>
                    <a:ext uri="{9D8B030D-6E8A-4147-A177-3AD203B41FA5}">
                      <a16:colId xmlns:a16="http://schemas.microsoft.com/office/drawing/2014/main" val="20000"/>
                    </a:ext>
                  </a:extLst>
                </a:gridCol>
                <a:gridCol w="799339">
                  <a:extLst>
                    <a:ext uri="{9D8B030D-6E8A-4147-A177-3AD203B41FA5}">
                      <a16:colId xmlns:a16="http://schemas.microsoft.com/office/drawing/2014/main" val="20001"/>
                    </a:ext>
                  </a:extLst>
                </a:gridCol>
                <a:gridCol w="1137209">
                  <a:extLst>
                    <a:ext uri="{9D8B030D-6E8A-4147-A177-3AD203B41FA5}">
                      <a16:colId xmlns:a16="http://schemas.microsoft.com/office/drawing/2014/main" val="20002"/>
                    </a:ext>
                  </a:extLst>
                </a:gridCol>
              </a:tblGrid>
              <a:tr h="722296">
                <a:tc>
                  <a:txBody>
                    <a:bodyPr/>
                    <a:lstStyle/>
                    <a:p>
                      <a:pPr algn="ctr"/>
                      <a:r>
                        <a:rPr lang="pl-PL" sz="1100" dirty="0"/>
                        <a:t>Produkt</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Wzrost temperatury w °C (°F)</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noProof="0" dirty="0"/>
                        <a:t>Współczynnik  odbicia promieniowania słonecznego SRI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extLst>
                  <a:ext uri="{0D108BD9-81ED-4DB2-BD59-A6C34878D82A}">
                    <a16:rowId xmlns:a16="http://schemas.microsoft.com/office/drawing/2014/main" val="10000"/>
                  </a:ext>
                </a:extLst>
              </a:tr>
              <a:tr h="180574">
                <a:tc>
                  <a:txBody>
                    <a:bodyPr/>
                    <a:lstStyle/>
                    <a:p>
                      <a:pPr marL="0" indent="92075" algn="l"/>
                      <a:r>
                        <a:rPr lang="pl-PL" sz="1100" dirty="0"/>
                        <a:t>Stal nierdzewna</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27 (48 F)</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39-60</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extLst>
                  <a:ext uri="{0D108BD9-81ED-4DB2-BD59-A6C34878D82A}">
                    <a16:rowId xmlns:a16="http://schemas.microsoft.com/office/drawing/2014/main" val="10001"/>
                  </a:ext>
                </a:extLst>
              </a:tr>
              <a:tr h="180574">
                <a:tc>
                  <a:txBody>
                    <a:bodyPr/>
                    <a:lstStyle/>
                    <a:p>
                      <a:pPr marL="0" indent="92075" algn="l"/>
                      <a:r>
                        <a:rPr lang="pl-PL" sz="1100" dirty="0"/>
                        <a:t>Galwanizowana stal,</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30 (55 F)</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46</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extLst>
                  <a:ext uri="{0D108BD9-81ED-4DB2-BD59-A6C34878D82A}">
                    <a16:rowId xmlns:a16="http://schemas.microsoft.com/office/drawing/2014/main" val="10002"/>
                  </a:ext>
                </a:extLst>
              </a:tr>
              <a:tr h="180574">
                <a:tc>
                  <a:txBody>
                    <a:bodyPr/>
                    <a:lstStyle/>
                    <a:p>
                      <a:pPr marL="0" indent="92075" algn="l"/>
                      <a:r>
                        <a:rPr lang="pl-PL" sz="1100" dirty="0"/>
                        <a:t>Aluminium</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27 (48 F)</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56</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extLst>
                  <a:ext uri="{0D108BD9-81ED-4DB2-BD59-A6C34878D82A}">
                    <a16:rowId xmlns:a16="http://schemas.microsoft.com/office/drawing/2014/main" val="10003"/>
                  </a:ext>
                </a:extLst>
              </a:tr>
              <a:tr h="180574">
                <a:tc>
                  <a:txBody>
                    <a:bodyPr/>
                    <a:lstStyle/>
                    <a:p>
                      <a:pPr marL="0" indent="92075" algn="l"/>
                      <a:r>
                        <a:rPr lang="pl-PL" sz="1100" dirty="0"/>
                        <a:t>Każdy metal, biała powłoka</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9 (16 F)</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107</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extLst>
                  <a:ext uri="{0D108BD9-81ED-4DB2-BD59-A6C34878D82A}">
                    <a16:rowId xmlns:a16="http://schemas.microsoft.com/office/drawing/2014/main" val="10004"/>
                  </a:ext>
                </a:extLst>
              </a:tr>
              <a:tr h="180574">
                <a:tc>
                  <a:txBody>
                    <a:bodyPr/>
                    <a:lstStyle/>
                    <a:p>
                      <a:pPr marL="0" indent="92075" algn="l"/>
                      <a:r>
                        <a:rPr lang="pl-PL" sz="1100" dirty="0"/>
                        <a:t>Dachówka gliniana, czerwona</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32 (58 F)</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36</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extLst>
                  <a:ext uri="{0D108BD9-81ED-4DB2-BD59-A6C34878D82A}">
                    <a16:rowId xmlns:a16="http://schemas.microsoft.com/office/drawing/2014/main" val="10005"/>
                  </a:ext>
                </a:extLst>
              </a:tr>
              <a:tr h="180574">
                <a:tc>
                  <a:txBody>
                    <a:bodyPr/>
                    <a:lstStyle/>
                    <a:p>
                      <a:pPr marL="0" indent="92075" algn="l"/>
                      <a:r>
                        <a:rPr lang="pl-PL" sz="1100" dirty="0"/>
                        <a:t>Dachówka betonowa, czerwona</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39 (71 F)</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17</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extLst>
                  <a:ext uri="{0D108BD9-81ED-4DB2-BD59-A6C34878D82A}">
                    <a16:rowId xmlns:a16="http://schemas.microsoft.com/office/drawing/2014/main" val="10006"/>
                  </a:ext>
                </a:extLst>
              </a:tr>
              <a:tr h="180574">
                <a:tc>
                  <a:txBody>
                    <a:bodyPr/>
                    <a:lstStyle/>
                    <a:p>
                      <a:pPr marL="0" marR="0" indent="92075" algn="l" defTabSz="914400" rtl="0" eaLnBrk="1" fontAlgn="auto" latinLnBrk="0" hangingPunct="1">
                        <a:lnSpc>
                          <a:spcPct val="100000"/>
                        </a:lnSpc>
                        <a:spcBef>
                          <a:spcPts val="0"/>
                        </a:spcBef>
                        <a:spcAft>
                          <a:spcPts val="0"/>
                        </a:spcAft>
                        <a:buClrTx/>
                        <a:buSzTx/>
                        <a:buFontTx/>
                        <a:buNone/>
                        <a:tabLst/>
                        <a:defRPr/>
                      </a:pPr>
                      <a:r>
                        <a:rPr lang="pl-PL" sz="1100" dirty="0"/>
                        <a:t>Dachówka betonowa, biała</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12 (21 F)</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90</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extLst>
                  <a:ext uri="{0D108BD9-81ED-4DB2-BD59-A6C34878D82A}">
                    <a16:rowId xmlns:a16="http://schemas.microsoft.com/office/drawing/2014/main" val="10007"/>
                  </a:ext>
                </a:extLst>
              </a:tr>
              <a:tr h="180574">
                <a:tc>
                  <a:txBody>
                    <a:bodyPr/>
                    <a:lstStyle/>
                    <a:p>
                      <a:pPr marL="0" indent="92075" algn="l"/>
                      <a:r>
                        <a:rPr lang="pl-PL" sz="1100" dirty="0"/>
                        <a:t>Asfalt, rodzaj biały</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36 (64 F)</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26</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extLst>
                  <a:ext uri="{0D108BD9-81ED-4DB2-BD59-A6C34878D82A}">
                    <a16:rowId xmlns:a16="http://schemas.microsoft.com/office/drawing/2014/main" val="10008"/>
                  </a:ext>
                </a:extLst>
              </a:tr>
              <a:tr h="180574">
                <a:tc>
                  <a:txBody>
                    <a:bodyPr/>
                    <a:lstStyle/>
                    <a:p>
                      <a:pPr marL="0" marR="0" indent="92075" algn="l" defTabSz="914400" rtl="0" eaLnBrk="1" fontAlgn="auto" latinLnBrk="0" hangingPunct="1">
                        <a:lnSpc>
                          <a:spcPct val="100000"/>
                        </a:lnSpc>
                        <a:spcBef>
                          <a:spcPts val="0"/>
                        </a:spcBef>
                        <a:spcAft>
                          <a:spcPts val="0"/>
                        </a:spcAft>
                        <a:buClrTx/>
                        <a:buSzTx/>
                        <a:buFontTx/>
                        <a:buNone/>
                        <a:tabLst/>
                        <a:defRPr/>
                      </a:pPr>
                      <a:r>
                        <a:rPr lang="pl-PL" sz="1100" dirty="0"/>
                        <a:t>Asfalt, rodzaj czarny</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46 (82 F)</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1</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extLst>
                  <a:ext uri="{0D108BD9-81ED-4DB2-BD59-A6C34878D82A}">
                    <a16:rowId xmlns:a16="http://schemas.microsoft.com/office/drawing/2014/main" val="10009"/>
                  </a:ext>
                </a:extLst>
              </a:tr>
              <a:tr h="180574">
                <a:tc>
                  <a:txBody>
                    <a:bodyPr/>
                    <a:lstStyle/>
                    <a:p>
                      <a:pPr marL="0" indent="92075" algn="l"/>
                      <a:r>
                        <a:rPr lang="pl-PL" sz="1100" dirty="0"/>
                        <a:t>Drewniany gont, brązowy</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37 (67 F)</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22</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extLst>
                  <a:ext uri="{0D108BD9-81ED-4DB2-BD59-A6C34878D82A}">
                    <a16:rowId xmlns:a16="http://schemas.microsoft.com/office/drawing/2014/main" val="10010"/>
                  </a:ext>
                </a:extLst>
              </a:tr>
              <a:tr h="207965">
                <a:tc>
                  <a:txBody>
                    <a:bodyPr/>
                    <a:lstStyle/>
                    <a:p>
                      <a:pPr marL="0" marR="0" indent="92075" algn="l" defTabSz="914400" rtl="0" eaLnBrk="1" fontAlgn="auto" latinLnBrk="0" hangingPunct="1">
                        <a:lnSpc>
                          <a:spcPct val="100000"/>
                        </a:lnSpc>
                        <a:spcBef>
                          <a:spcPts val="0"/>
                        </a:spcBef>
                        <a:spcAft>
                          <a:spcPts val="0"/>
                        </a:spcAft>
                        <a:buClrTx/>
                        <a:buSzTx/>
                        <a:buFontTx/>
                        <a:buNone/>
                        <a:tabLst/>
                        <a:defRPr/>
                      </a:pPr>
                      <a:r>
                        <a:rPr lang="pl-PL" sz="1100" dirty="0"/>
                        <a:t>Drewniany gont, biały</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6 (10 F)</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tc>
                  <a:txBody>
                    <a:bodyPr/>
                    <a:lstStyle/>
                    <a:p>
                      <a:pPr algn="ctr"/>
                      <a:r>
                        <a:rPr lang="pl-PL" sz="1100" dirty="0"/>
                        <a:t>106</a:t>
                      </a:r>
                      <a:endParaRPr lang="en-GB" sz="11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919674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225752"/>
            <a:ext cx="5486400" cy="566738"/>
          </a:xfrm>
        </p:spPr>
        <p:txBody>
          <a:bodyPr>
            <a:noAutofit/>
          </a:bodyPr>
          <a:lstStyle/>
          <a:p>
            <a:r>
              <a:rPr lang="pl-PL" altLang="fr-FR" dirty="0"/>
              <a:t>Budynek Badań Medycznych i Biologicznych Uniwersytetu w Arizonie</a:t>
            </a:r>
            <a:r>
              <a:rPr lang="nl-BE" altLang="fr-FR" dirty="0"/>
              <a:t> </a:t>
            </a:r>
            <a:r>
              <a:rPr lang="nl-BE" altLang="fr-FR" baseline="30000" dirty="0"/>
              <a:t>15</a:t>
            </a:r>
            <a:endParaRPr lang="nl-BE" baseline="30000" dirty="0"/>
          </a:p>
        </p:txBody>
      </p:sp>
      <p:pic>
        <p:nvPicPr>
          <p:cNvPr id="11" name="Picture 3" descr="Woven Metal Tension Systems"/>
          <p:cNvPicPr>
            <a:picLocks noGrp="1" noChangeAspect="1" noChangeArrowheads="1"/>
          </p:cNvPicPr>
          <p:nvPr>
            <p:ph type="pic" idx="1"/>
          </p:nvPr>
        </p:nvPicPr>
        <p:blipFill>
          <a:blip r:embed="rId3" cstate="email">
            <a:extLst>
              <a:ext uri="{28A0092B-C50C-407E-A947-70E740481C1C}">
                <a14:useLocalDpi xmlns:a14="http://schemas.microsoft.com/office/drawing/2010/main"/>
              </a:ext>
            </a:extLst>
          </a:blip>
          <a:srcRect/>
          <a:stretch>
            <a:fillRect/>
          </a:stretch>
        </p:blipFill>
        <p:spPr>
          <a:ln>
            <a:solidFill>
              <a:schemeClr val="tx1"/>
            </a:solidFill>
          </a:ln>
        </p:spPr>
      </p:pic>
      <p:sp>
        <p:nvSpPr>
          <p:cNvPr id="4" name="Text Placeholder 3"/>
          <p:cNvSpPr>
            <a:spLocks noGrp="1"/>
          </p:cNvSpPr>
          <p:nvPr>
            <p:ph type="body" sz="half" idx="2"/>
          </p:nvPr>
        </p:nvSpPr>
        <p:spPr>
          <a:xfrm>
            <a:off x="1792288" y="5792490"/>
            <a:ext cx="5486400" cy="804862"/>
          </a:xfrm>
        </p:spPr>
        <p:txBody>
          <a:bodyPr>
            <a:normAutofit fontScale="92500" lnSpcReduction="10000"/>
          </a:bodyPr>
          <a:lstStyle/>
          <a:p>
            <a:r>
              <a:rPr lang="pl-PL" altLang="fr-FR" sz="1600" dirty="0"/>
              <a:t>Zadaszenie typu baldachim</a:t>
            </a:r>
            <a:endParaRPr lang="fr-FR" altLang="fr-FR" sz="1600" dirty="0"/>
          </a:p>
          <a:p>
            <a:pPr algn="just"/>
            <a:r>
              <a:rPr lang="pl-PL" altLang="fr-FR" sz="1600" dirty="0"/>
              <a:t>Siatka o powierzchni otwartej </a:t>
            </a:r>
            <a:r>
              <a:rPr lang="fr-FR" altLang="fr-FR" sz="1600" dirty="0"/>
              <a:t>43% </a:t>
            </a:r>
            <a:r>
              <a:rPr lang="pl-PL" altLang="fr-FR" sz="1600" dirty="0"/>
              <a:t>maksymalizuje blokowanie słońca i jednocześnie zapewnia przepływ powietrza między panelami</a:t>
            </a:r>
            <a:r>
              <a:rPr lang="fr-FR" altLang="fr-FR" sz="1600" dirty="0"/>
              <a:t>. </a:t>
            </a:r>
          </a:p>
        </p:txBody>
      </p:sp>
      <p:sp>
        <p:nvSpPr>
          <p:cNvPr id="8" name="Slide Number Placeholder 5"/>
          <p:cNvSpPr>
            <a:spLocks noGrp="1"/>
          </p:cNvSpPr>
          <p:nvPr>
            <p:ph type="sldNum" sz="quarter" idx="4"/>
          </p:nvPr>
        </p:nvSpPr>
        <p:spPr/>
        <p:txBody>
          <a:bodyPr/>
          <a:lstStyle/>
          <a:p>
            <a:fld id="{B054E35F-663F-4EAB-A428-74E5C0FC3BF2}" type="slidenum">
              <a:rPr lang="fr-FR" altLang="fr-FR" smtClean="0"/>
              <a:pPr/>
              <a:t>44</a:t>
            </a:fld>
            <a:endParaRPr lang="fr-FR" altLang="fr-FR"/>
          </a:p>
        </p:txBody>
      </p:sp>
      <p:sp>
        <p:nvSpPr>
          <p:cNvPr id="6150" name="Rectangle 6"/>
          <p:cNvSpPr>
            <a:spLocks noChangeArrowheads="1"/>
          </p:cNvSpPr>
          <p:nvPr/>
        </p:nvSpPr>
        <p:spPr bwMode="auto">
          <a:xfrm>
            <a:off x="5148263" y="1412875"/>
            <a:ext cx="3743325" cy="1150938"/>
          </a:xfrm>
          <a:prstGeom prst="rect">
            <a:avLst/>
          </a:prstGeom>
          <a:noFill/>
          <a:ln w="9525">
            <a:no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endParaRPr lang="fr-FR" altLang="fr-FR" sz="2000" dirty="0">
              <a:solidFill>
                <a:schemeClr val="accent1"/>
              </a:solidFill>
            </a:endParaRPr>
          </a:p>
        </p:txBody>
      </p:sp>
    </p:spTree>
    <p:extLst>
      <p:ext uri="{BB962C8B-B14F-4D97-AF65-F5344CB8AC3E}">
        <p14:creationId xmlns:p14="http://schemas.microsoft.com/office/powerpoint/2010/main" val="757271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dirty="0"/>
              <a:t>Dachy – źródła </a:t>
            </a:r>
            <a:endParaRPr lang="fr-FR"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45</a:t>
            </a:fld>
            <a:endParaRPr lang="fr-BE" dirty="0"/>
          </a:p>
        </p:txBody>
      </p:sp>
      <p:sp>
        <p:nvSpPr>
          <p:cNvPr id="6" name="Content Placeholder 2"/>
          <p:cNvSpPr>
            <a:spLocks noGrp="1"/>
          </p:cNvSpPr>
          <p:nvPr>
            <p:ph idx="1"/>
          </p:nvPr>
        </p:nvSpPr>
        <p:spPr>
          <a:xfrm>
            <a:off x="457200" y="1268760"/>
            <a:ext cx="8229600" cy="4997152"/>
          </a:xfrm>
        </p:spPr>
        <p:txBody>
          <a:bodyPr>
            <a:noAutofit/>
          </a:bodyPr>
          <a:lstStyle/>
          <a:p>
            <a:pPr marL="514350" indent="-514350">
              <a:buFont typeface="+mj-lt"/>
              <a:buAutoNum type="arabicPeriod"/>
            </a:pPr>
            <a:r>
              <a:rPr lang="fr-FR" sz="1600" dirty="0">
                <a:hlinkClick r:id="rId3"/>
              </a:rPr>
              <a:t>https://www.worldstainless.org/Files/issf/non-image-files/PDF/Euro_Inox/Roofing_PL.pdf</a:t>
            </a:r>
            <a:endParaRPr lang="fr-FR" sz="1600" dirty="0"/>
          </a:p>
          <a:p>
            <a:pPr marL="514350" indent="-514350">
              <a:buFont typeface="+mj-lt"/>
              <a:buAutoNum type="arabicPeriod"/>
            </a:pPr>
            <a:r>
              <a:rPr lang="fr-FR" sz="1600" dirty="0">
                <a:hlinkClick r:id="rId4"/>
              </a:rPr>
              <a:t>http://ssina.com/download_a_file/roofing.pdf</a:t>
            </a:r>
            <a:r>
              <a:rPr lang="fr-FR" sz="1600" dirty="0"/>
              <a:t> </a:t>
            </a:r>
          </a:p>
          <a:p>
            <a:pPr marL="514350" indent="-514350">
              <a:buFont typeface="+mj-lt"/>
              <a:buAutoNum type="arabicPeriod"/>
            </a:pPr>
            <a:r>
              <a:rPr lang="fr-FR" sz="1600" dirty="0">
                <a:hlinkClick r:id="rId5"/>
              </a:rPr>
              <a:t>https://youtu.be/ZQledV2QFRY</a:t>
            </a:r>
            <a:endParaRPr lang="fr-FR" sz="1600" dirty="0"/>
          </a:p>
          <a:p>
            <a:pPr marL="514350" indent="-514350">
              <a:buFont typeface="+mj-lt"/>
              <a:buAutoNum type="arabicPeriod"/>
            </a:pPr>
            <a:r>
              <a:rPr lang="fr-FR" sz="1600" dirty="0">
                <a:hlinkClick r:id="rId6"/>
              </a:rPr>
              <a:t>http://www.bssa.org.uk/cms/File/The%20Growing%20Market%20for%20Stainless%20Steel%20Roofing.pdf</a:t>
            </a:r>
            <a:r>
              <a:rPr lang="fr-FR" sz="1600" dirty="0"/>
              <a:t> </a:t>
            </a:r>
            <a:endParaRPr lang="fr-FR" sz="1600" dirty="0">
              <a:hlinkClick r:id="rId7"/>
            </a:endParaRPr>
          </a:p>
          <a:p>
            <a:pPr marL="514350" indent="-514350">
              <a:buFont typeface="+mj-lt"/>
              <a:buAutoNum type="arabicPeriod"/>
            </a:pPr>
            <a:r>
              <a:rPr lang="fr-FR" sz="1600" dirty="0"/>
              <a:t>O. </a:t>
            </a:r>
            <a:r>
              <a:rPr lang="fr-FR" sz="1600" dirty="0" err="1"/>
              <a:t>Wallinder</a:t>
            </a:r>
            <a:r>
              <a:rPr lang="fr-FR" sz="1600" dirty="0"/>
              <a:t> and C. </a:t>
            </a:r>
            <a:r>
              <a:rPr lang="fr-FR" sz="1600" dirty="0" err="1"/>
              <a:t>Leygraf</a:t>
            </a:r>
            <a:r>
              <a:rPr lang="fr-FR" sz="1600" dirty="0"/>
              <a:t> ASTM </a:t>
            </a:r>
            <a:r>
              <a:rPr lang="fr-FR" sz="1600" dirty="0" err="1"/>
              <a:t>Special</a:t>
            </a:r>
            <a:r>
              <a:rPr lang="fr-FR" sz="1600" dirty="0"/>
              <a:t> </a:t>
            </a:r>
            <a:r>
              <a:rPr lang="fr-FR" sz="1600" dirty="0" err="1"/>
              <a:t>Technical</a:t>
            </a:r>
            <a:r>
              <a:rPr lang="fr-FR" sz="1600" dirty="0"/>
              <a:t> Publication N°1421, « </a:t>
            </a:r>
            <a:r>
              <a:rPr lang="fr-FR" sz="1600" dirty="0" err="1"/>
              <a:t>Outdoor</a:t>
            </a:r>
            <a:r>
              <a:rPr lang="fr-FR" sz="1600" dirty="0"/>
              <a:t> </a:t>
            </a:r>
            <a:r>
              <a:rPr lang="fr-FR" sz="1600" dirty="0" err="1"/>
              <a:t>Atmospheric</a:t>
            </a:r>
            <a:r>
              <a:rPr lang="fr-FR" sz="1600" dirty="0"/>
              <a:t> Corrosion » pp 185-199</a:t>
            </a:r>
            <a:endParaRPr lang="fr-FR" sz="1600" dirty="0">
              <a:hlinkClick r:id="rId8"/>
            </a:endParaRPr>
          </a:p>
          <a:p>
            <a:pPr marL="514350" indent="-514350">
              <a:buFont typeface="+mj-lt"/>
              <a:buAutoNum type="arabicPeriod"/>
            </a:pPr>
            <a:r>
              <a:rPr lang="fr-FR" sz="1600" dirty="0">
                <a:hlinkClick r:id="rId9"/>
              </a:rPr>
              <a:t>https://www.worldstainless.org/Files/issf/non-image-files/PDF/Structural/Parliament_Library_Building_Domes.pdf</a:t>
            </a:r>
            <a:endParaRPr lang="fr-FR" sz="1600" dirty="0"/>
          </a:p>
          <a:p>
            <a:pPr marL="514350" indent="-514350">
              <a:buFont typeface="+mj-lt"/>
              <a:buAutoNum type="arabicPeriod"/>
            </a:pPr>
            <a:r>
              <a:rPr lang="fr-FR" sz="1600" dirty="0">
                <a:hlinkClick r:id="rId10"/>
              </a:rPr>
              <a:t>http://www.architectureweek.com/2003/1022/design_1-3.html</a:t>
            </a:r>
            <a:endParaRPr lang="fr-FR" sz="1600" dirty="0">
              <a:hlinkClick r:id="rId8"/>
            </a:endParaRPr>
          </a:p>
          <a:p>
            <a:pPr marL="514350" indent="-514350">
              <a:buFont typeface="+mj-lt"/>
              <a:buAutoNum type="arabicPeriod"/>
            </a:pPr>
            <a:r>
              <a:rPr lang="en-US" sz="1600" dirty="0">
                <a:hlinkClick r:id="rId11"/>
              </a:rPr>
              <a:t>http://www.fosterandpartners.com/projects/uae-pavilion-shanghai-expo-2010/</a:t>
            </a:r>
            <a:endParaRPr lang="en-US" sz="1600" dirty="0"/>
          </a:p>
          <a:p>
            <a:pPr marL="514350" indent="-514350">
              <a:buFont typeface="+mj-lt"/>
              <a:buAutoNum type="arabicPeriod"/>
            </a:pPr>
            <a:r>
              <a:rPr lang="fr-FR" sz="1600" dirty="0">
                <a:hlinkClick r:id="rId12"/>
              </a:rPr>
              <a:t>http://www.hok.com/design/service/engineering/hamad-international-airport/</a:t>
            </a:r>
            <a:r>
              <a:rPr lang="fr-FR" sz="1600" dirty="0"/>
              <a:t>   </a:t>
            </a:r>
          </a:p>
          <a:p>
            <a:pPr marL="514350" indent="-514350">
              <a:buFont typeface="+mj-lt"/>
              <a:buAutoNum type="arabicPeriod"/>
            </a:pPr>
            <a:r>
              <a:rPr lang="fr-FR" sz="1600" dirty="0">
                <a:hlinkClick r:id="rId13"/>
              </a:rPr>
              <a:t>https://www.rigidized.com/exteriorscmt.php</a:t>
            </a:r>
            <a:endParaRPr lang="fr-FR" sz="1600" dirty="0"/>
          </a:p>
          <a:p>
            <a:pPr marL="514350" indent="-514350">
              <a:buFont typeface="+mj-lt"/>
              <a:buAutoNum type="arabicPeriod"/>
            </a:pPr>
            <a:r>
              <a:rPr lang="fr-FR" sz="1600" dirty="0"/>
              <a:t>a) </a:t>
            </a:r>
            <a:r>
              <a:rPr lang="fr-FR" sz="1600" dirty="0">
                <a:hlinkClick r:id="rId14"/>
              </a:rPr>
              <a:t>http://www.stainlessindia.org/UploadPdf/Dec%202011%20wshop%20Part-I.pdf</a:t>
            </a:r>
            <a:br>
              <a:rPr lang="fr-FR" sz="1600" dirty="0"/>
            </a:br>
            <a:r>
              <a:rPr lang="fr-FR" sz="1600" dirty="0"/>
              <a:t>b) </a:t>
            </a:r>
            <a:r>
              <a:rPr lang="fr-FR" sz="1600" dirty="0">
                <a:hlinkClick r:id="rId15"/>
              </a:rPr>
              <a:t>http://www.wbdg.org/resources/cool-metal-roofing</a:t>
            </a:r>
            <a:r>
              <a:rPr lang="fr-FR" sz="1600" dirty="0"/>
              <a:t> </a:t>
            </a:r>
          </a:p>
          <a:p>
            <a:pPr marL="514350" indent="-514350">
              <a:buFont typeface="+mj-lt"/>
              <a:buAutoNum type="arabicPeriod"/>
            </a:pPr>
            <a:r>
              <a:rPr lang="fr-FR" sz="1600" dirty="0">
                <a:hlinkClick r:id="rId16"/>
              </a:rPr>
              <a:t>http://www.constructalia.com/repository/transfer/en/01921518ENLACE_PDF.pdf</a:t>
            </a:r>
            <a:r>
              <a:rPr lang="fr-FR" sz="1600" dirty="0"/>
              <a:t> </a:t>
            </a:r>
          </a:p>
          <a:p>
            <a:pPr marL="514350" indent="-514350">
              <a:buFont typeface="+mj-lt"/>
              <a:buAutoNum type="arabicPeriod"/>
            </a:pPr>
            <a:r>
              <a:rPr lang="fr-FR" sz="1600" dirty="0">
                <a:hlinkClick r:id="rId17"/>
              </a:rPr>
              <a:t>http://www.rigidized.com/saveenergy.php</a:t>
            </a:r>
            <a:endParaRPr lang="fr-FR" sz="1600" dirty="0">
              <a:solidFill>
                <a:srgbClr val="FF0000"/>
              </a:solidFill>
            </a:endParaRPr>
          </a:p>
          <a:p>
            <a:pPr marL="514350" indent="-514350">
              <a:buFont typeface="+mj-lt"/>
              <a:buAutoNum type="arabicPeriod"/>
            </a:pPr>
            <a:r>
              <a:rPr lang="fr-FR" sz="1600" dirty="0">
                <a:hlinkClick r:id="rId14"/>
              </a:rPr>
              <a:t>http://www.stainlessindia.org/UploadPdf/Dec%202011%20wshop%20Part-I.pdf</a:t>
            </a:r>
            <a:r>
              <a:rPr lang="fr-FR" sz="1600" dirty="0"/>
              <a:t> </a:t>
            </a:r>
          </a:p>
          <a:p>
            <a:pPr marL="514350" indent="-514350">
              <a:buFont typeface="+mj-lt"/>
              <a:buAutoNum type="arabicPeriod"/>
            </a:pPr>
            <a:r>
              <a:rPr lang="fr-FR" altLang="fr-FR" sz="1600" dirty="0">
                <a:hlinkClick r:id="rId18"/>
              </a:rPr>
              <a:t>www.cambridgearchitectural.com/</a:t>
            </a:r>
            <a:r>
              <a:rPr lang="fr-FR" altLang="fr-FR" sz="1600" dirty="0"/>
              <a:t> </a:t>
            </a:r>
            <a:endParaRPr lang="fr-FR" sz="1600" dirty="0"/>
          </a:p>
        </p:txBody>
      </p:sp>
    </p:spTree>
    <p:extLst>
      <p:ext uri="{BB962C8B-B14F-4D97-AF65-F5344CB8AC3E}">
        <p14:creationId xmlns:p14="http://schemas.microsoft.com/office/powerpoint/2010/main" val="637715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t>4. </a:t>
            </a:r>
            <a:r>
              <a:rPr lang="pl-PL" dirty="0"/>
              <a:t>Wystrój wnętrz</a:t>
            </a:r>
            <a:endParaRPr lang="nl-BE" dirty="0"/>
          </a:p>
        </p:txBody>
      </p:sp>
      <p:sp>
        <p:nvSpPr>
          <p:cNvPr id="2" name="Slide Number Placeholder 1"/>
          <p:cNvSpPr>
            <a:spLocks noGrp="1"/>
          </p:cNvSpPr>
          <p:nvPr>
            <p:ph type="sldNum" sz="quarter" idx="4"/>
          </p:nvPr>
        </p:nvSpPr>
        <p:spPr/>
        <p:txBody>
          <a:bodyPr/>
          <a:lstStyle/>
          <a:p>
            <a:fld id="{5AF66AA0-E37C-4065-8BE7-D4086C065B53}" type="slidenum">
              <a:rPr lang="fr-BE" smtClean="0"/>
              <a:pPr/>
              <a:t>46</a:t>
            </a:fld>
            <a:endParaRPr lang="fr-BE" dirty="0"/>
          </a:p>
        </p:txBody>
      </p:sp>
    </p:spTree>
    <p:extLst>
      <p:ext uri="{BB962C8B-B14F-4D97-AF65-F5344CB8AC3E}">
        <p14:creationId xmlns:p14="http://schemas.microsoft.com/office/powerpoint/2010/main" val="867361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ustom Made Modern Steel And Wood Stairca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Content Placeholder 2"/>
          <p:cNvSpPr txBox="1">
            <a:spLocks/>
          </p:cNvSpPr>
          <p:nvPr/>
        </p:nvSpPr>
        <p:spPr>
          <a:xfrm rot="16200000">
            <a:off x="-1880621" y="2665012"/>
            <a:ext cx="6739936" cy="15567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pl-PL" sz="1400" dirty="0"/>
              <a:t>Od góry po lewej, zgodnie z ruchem wskazówek zegara</a:t>
            </a:r>
          </a:p>
          <a:p>
            <a:pPr>
              <a:buFont typeface="Arial" pitchFamily="34" charset="0"/>
              <a:buAutoNum type="arabicPeriod"/>
            </a:pPr>
            <a:r>
              <a:rPr lang="pl-PL" sz="1400" dirty="0"/>
              <a:t>Schody z drewna i stali nierdzewnej</a:t>
            </a:r>
            <a:r>
              <a:rPr lang="fr-FR" sz="1400" dirty="0"/>
              <a:t> (</a:t>
            </a:r>
            <a:r>
              <a:rPr lang="pl-PL" sz="1400" dirty="0"/>
              <a:t>nieokreślone miejsce</a:t>
            </a:r>
            <a:r>
              <a:rPr lang="fr-FR" sz="1400" dirty="0"/>
              <a:t>)</a:t>
            </a:r>
            <a:r>
              <a:rPr lang="pl-PL" sz="1400" dirty="0"/>
              <a:t> </a:t>
            </a:r>
            <a:endParaRPr lang="fr-FR" sz="1400" dirty="0"/>
          </a:p>
          <a:p>
            <a:pPr>
              <a:buFont typeface="Arial" pitchFamily="34" charset="0"/>
              <a:buAutoNum type="arabicPeriod"/>
            </a:pPr>
            <a:r>
              <a:rPr lang="pl-PL" sz="1400" dirty="0"/>
              <a:t>Zakrzywiony sufit podwieszany </a:t>
            </a:r>
            <a:r>
              <a:rPr lang="fr-FR" sz="1400" dirty="0"/>
              <a:t>(</a:t>
            </a:r>
            <a:r>
              <a:rPr lang="pl-PL" sz="1400" dirty="0"/>
              <a:t>Uniwersytet Stanowy w Luizjanie</a:t>
            </a:r>
            <a:r>
              <a:rPr lang="fr-FR" sz="1400" dirty="0"/>
              <a:t>)</a:t>
            </a:r>
          </a:p>
          <a:p>
            <a:pPr>
              <a:buFont typeface="Arial" pitchFamily="34" charset="0"/>
              <a:buAutoNum type="arabicPeriod"/>
            </a:pPr>
            <a:r>
              <a:rPr lang="pl-PL" sz="1400" dirty="0"/>
              <a:t>Restauracja w Finlandii z przeźroczystą kurtyną do dzielenia powierzchni użytkowych</a:t>
            </a:r>
            <a:endParaRPr lang="fr-FR" sz="1400" dirty="0"/>
          </a:p>
          <a:p>
            <a:pPr>
              <a:buFont typeface="Arial" pitchFamily="34" charset="0"/>
              <a:buAutoNum type="arabicPeriod"/>
            </a:pPr>
            <a:r>
              <a:rPr lang="pl-PL" sz="1400" dirty="0"/>
              <a:t>Klamka drzwiowa</a:t>
            </a:r>
            <a:endParaRPr lang="fr-FR" sz="1400" dirty="0"/>
          </a:p>
        </p:txBody>
      </p:sp>
      <p:sp>
        <p:nvSpPr>
          <p:cNvPr id="6" name="AutoShape 8" descr="http://cambridgearchitectural.com/sites/default/files/styles/large-inline/public/LSU_theater_1-2011_30-W1600.jpg?itok=BUrPOrOo"/>
          <p:cNvSpPr>
            <a:spLocks noChangeAspect="1" noChangeArrowheads="1"/>
          </p:cNvSpPr>
          <p:nvPr/>
        </p:nvSpPr>
        <p:spPr bwMode="auto">
          <a:xfrm>
            <a:off x="155575" y="-2171700"/>
            <a:ext cx="4524375" cy="452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9" name="Group 8"/>
          <p:cNvGrpSpPr/>
          <p:nvPr/>
        </p:nvGrpSpPr>
        <p:grpSpPr>
          <a:xfrm>
            <a:off x="2131414" y="90486"/>
            <a:ext cx="6612712" cy="6649450"/>
            <a:chOff x="2131414" y="90486"/>
            <a:chExt cx="6612712" cy="6649450"/>
          </a:xfrm>
        </p:grpSpPr>
        <p:pic>
          <p:nvPicPr>
            <p:cNvPr id="1037" name="Picture 1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5578" r="4168"/>
            <a:stretch/>
          </p:blipFill>
          <p:spPr bwMode="auto">
            <a:xfrm>
              <a:off x="2138405" y="3679936"/>
              <a:ext cx="2008538"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31414" y="90487"/>
              <a:ext cx="2940712" cy="3589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072126" y="90486"/>
              <a:ext cx="3672000" cy="35894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4"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46943" y="3679936"/>
              <a:ext cx="4597183"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Slide Number Placeholder 2"/>
          <p:cNvSpPr>
            <a:spLocks noGrp="1"/>
          </p:cNvSpPr>
          <p:nvPr>
            <p:ph type="sldNum" sz="quarter" idx="4"/>
          </p:nvPr>
        </p:nvSpPr>
        <p:spPr/>
        <p:txBody>
          <a:bodyPr/>
          <a:lstStyle/>
          <a:p>
            <a:fld id="{5AF66AA0-E37C-4065-8BE7-D4086C065B53}" type="slidenum">
              <a:rPr lang="fr-BE" smtClean="0"/>
              <a:pPr/>
              <a:t>47</a:t>
            </a:fld>
            <a:endParaRPr lang="fr-BE" dirty="0"/>
          </a:p>
        </p:txBody>
      </p:sp>
    </p:spTree>
    <p:extLst>
      <p:ext uri="{BB962C8B-B14F-4D97-AF65-F5344CB8AC3E}">
        <p14:creationId xmlns:p14="http://schemas.microsoft.com/office/powerpoint/2010/main" val="2561617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792288" y="4800600"/>
            <a:ext cx="5732040" cy="566738"/>
          </a:xfrm>
        </p:spPr>
        <p:txBody>
          <a:bodyPr>
            <a:normAutofit fontScale="90000"/>
          </a:bodyPr>
          <a:lstStyle/>
          <a:p>
            <a:r>
              <a:rPr lang="pl-PL" dirty="0"/>
              <a:t>Bank Centralny Francji</a:t>
            </a:r>
            <a:r>
              <a:rPr lang="fr-FR" dirty="0"/>
              <a:t>, Par</a:t>
            </a:r>
            <a:r>
              <a:rPr lang="pl-PL" dirty="0" err="1"/>
              <a:t>yż</a:t>
            </a:r>
            <a:r>
              <a:rPr lang="fr-FR" dirty="0"/>
              <a:t>, Franc</a:t>
            </a:r>
            <a:r>
              <a:rPr lang="pl-PL" dirty="0"/>
              <a:t>ja</a:t>
            </a:r>
            <a:r>
              <a:rPr lang="fr-FR" baseline="50000" dirty="0"/>
              <a:t>4</a:t>
            </a:r>
            <a:br>
              <a:rPr lang="fr-FR" baseline="50000" dirty="0"/>
            </a:br>
            <a:r>
              <a:rPr lang="fr-FR" dirty="0"/>
              <a:t>Archite</a:t>
            </a:r>
            <a:r>
              <a:rPr lang="pl-PL" dirty="0" err="1"/>
              <a:t>kci</a:t>
            </a:r>
            <a:r>
              <a:rPr lang="fr-FR" dirty="0"/>
              <a:t>: Moati -Rivière</a:t>
            </a:r>
          </a:p>
        </p:txBody>
      </p:sp>
      <p:pic>
        <p:nvPicPr>
          <p:cNvPr id="9" name="Picture 11" descr="MOATTI-RIVIERE_BANQUE-FRANCE_0113_12"/>
          <p:cNvPicPr>
            <a:picLocks noGrp="1" noChangeAspect="1" noChangeArrowheads="1"/>
          </p:cNvPicPr>
          <p:nvPr>
            <p:ph type="pic" idx="1"/>
          </p:nvPr>
        </p:nvPicPr>
        <p:blipFill>
          <a:blip r:embed="rId3" cstate="print">
            <a:extLst>
              <a:ext uri="{28A0092B-C50C-407E-A947-70E740481C1C}">
                <a14:useLocalDpi xmlns:a14="http://schemas.microsoft.com/office/drawing/2010/main"/>
              </a:ext>
            </a:extLst>
          </a:blip>
          <a:srcRect/>
          <a:stretch>
            <a:fillRect/>
          </a:stretch>
        </p:blipFill>
        <p:spPr>
          <a:ln>
            <a:solidFill>
              <a:schemeClr val="tx1"/>
            </a:solidFill>
          </a:ln>
        </p:spPr>
      </p:pic>
      <p:sp>
        <p:nvSpPr>
          <p:cNvPr id="8" name="Text Placeholder 7"/>
          <p:cNvSpPr>
            <a:spLocks noGrp="1"/>
          </p:cNvSpPr>
          <p:nvPr>
            <p:ph type="body" sz="half" idx="2"/>
          </p:nvPr>
        </p:nvSpPr>
        <p:spPr/>
        <p:txBody>
          <a:bodyPr/>
          <a:lstStyle/>
          <a:p>
            <a:r>
              <a:rPr lang="pl-PL" dirty="0"/>
              <a:t>Stal nierdzewna </a:t>
            </a:r>
            <a:r>
              <a:rPr lang="fr-FR" dirty="0"/>
              <a:t>EN 1.4301 (AISI 304)</a:t>
            </a:r>
            <a:r>
              <a:rPr lang="pl-PL" dirty="0"/>
              <a:t> z wykończeniem lustrzanym</a:t>
            </a:r>
            <a:endParaRPr lang="fr-FR" dirty="0"/>
          </a:p>
          <a:p>
            <a:endParaRPr lang="nl-BE" dirty="0"/>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48</a:t>
            </a:fld>
            <a:endParaRPr lang="fr-BE" dirty="0"/>
          </a:p>
        </p:txBody>
      </p:sp>
    </p:spTree>
    <p:extLst>
      <p:ext uri="{BB962C8B-B14F-4D97-AF65-F5344CB8AC3E}">
        <p14:creationId xmlns:p14="http://schemas.microsoft.com/office/powerpoint/2010/main" val="4256699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75792" y="4800600"/>
            <a:ext cx="6792416" cy="566738"/>
          </a:xfrm>
        </p:spPr>
        <p:txBody>
          <a:bodyPr>
            <a:normAutofit/>
          </a:bodyPr>
          <a:lstStyle/>
          <a:p>
            <a:r>
              <a:rPr lang="pl-PL" dirty="0"/>
              <a:t>Stacja metra</a:t>
            </a:r>
            <a:r>
              <a:rPr lang="fr-FR" dirty="0"/>
              <a:t> L5 El Carmel, Barcelona, </a:t>
            </a:r>
            <a:r>
              <a:rPr lang="pl-PL" dirty="0"/>
              <a:t>Hiszpania</a:t>
            </a:r>
            <a:r>
              <a:rPr lang="fr-FR" baseline="50000" dirty="0"/>
              <a:t>5</a:t>
            </a:r>
          </a:p>
        </p:txBody>
      </p:sp>
      <p:sp>
        <p:nvSpPr>
          <p:cNvPr id="5" name="Picture Placeholder 4"/>
          <p:cNvSpPr>
            <a:spLocks noGrp="1"/>
          </p:cNvSpPr>
          <p:nvPr>
            <p:ph type="pic" idx="1"/>
          </p:nvPr>
        </p:nvSpPr>
        <p:spPr/>
      </p:sp>
      <p:sp>
        <p:nvSpPr>
          <p:cNvPr id="8" name="Text Placeholder 7"/>
          <p:cNvSpPr>
            <a:spLocks noGrp="1"/>
          </p:cNvSpPr>
          <p:nvPr>
            <p:ph type="body" sz="half" idx="2"/>
          </p:nvPr>
        </p:nvSpPr>
        <p:spPr>
          <a:xfrm>
            <a:off x="1175792" y="5367338"/>
            <a:ext cx="6792416" cy="804862"/>
          </a:xfrm>
        </p:spPr>
        <p:txBody>
          <a:bodyPr>
            <a:normAutofit/>
          </a:bodyPr>
          <a:lstStyle/>
          <a:p>
            <a:r>
              <a:rPr lang="pl-PL" sz="1600" dirty="0"/>
              <a:t>Panele ścienne z plecionej tkaniny ze stali nierdzewnej.</a:t>
            </a:r>
            <a:endParaRPr lang="fr-FR" sz="1600" dirty="0"/>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49</a:t>
            </a:fld>
            <a:endParaRPr lang="fr-BE" dirty="0"/>
          </a:p>
        </p:txBody>
      </p:sp>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5792" y="332656"/>
            <a:ext cx="6792416" cy="4574296"/>
          </a:xfrm>
          <a:prstGeom prst="rect">
            <a:avLst/>
          </a:prstGeom>
          <a:ln>
            <a:solidFill>
              <a:schemeClr val="tx1"/>
            </a:solidFill>
          </a:ln>
        </p:spPr>
      </p:pic>
    </p:spTree>
    <p:extLst>
      <p:ext uri="{BB962C8B-B14F-4D97-AF65-F5344CB8AC3E}">
        <p14:creationId xmlns:p14="http://schemas.microsoft.com/office/powerpoint/2010/main" val="3743469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www.assda.asn.au/blog/wp-content/uploads/2010/08/Westfield-during-cladding72dpiRGB1.jpg"/>
          <p:cNvSpPr>
            <a:spLocks noChangeAspect="1" noChangeArrowheads="1"/>
          </p:cNvSpPr>
          <p:nvPr/>
        </p:nvSpPr>
        <p:spPr bwMode="auto">
          <a:xfrm>
            <a:off x="155575" y="-1455738"/>
            <a:ext cx="4048125" cy="3038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5" descr="Westfield2---72dpiRGB"/>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Content Placeholder 2"/>
          <p:cNvSpPr txBox="1">
            <a:spLocks/>
          </p:cNvSpPr>
          <p:nvPr/>
        </p:nvSpPr>
        <p:spPr>
          <a:xfrm rot="16200000">
            <a:off x="-2607882" y="3161888"/>
            <a:ext cx="6480722" cy="67824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pl-PL" sz="1800" dirty="0"/>
              <a:t>Elewacja ze stali nierdzewnej w 285 metrowym apartamentowcu, </a:t>
            </a:r>
            <a:r>
              <a:rPr lang="fr-FR" sz="1800" dirty="0"/>
              <a:t> </a:t>
            </a:r>
            <a:r>
              <a:rPr lang="pl-PL" sz="1800" dirty="0"/>
              <a:t>Nowy Jork, </a:t>
            </a:r>
            <a:r>
              <a:rPr lang="fr-FR" sz="1800" dirty="0"/>
              <a:t>USA. </a:t>
            </a:r>
            <a:r>
              <a:rPr lang="pl-PL" sz="1800" dirty="0"/>
              <a:t>Zaprojektowana przez </a:t>
            </a:r>
            <a:r>
              <a:rPr lang="fr-FR" sz="1800" dirty="0"/>
              <a:t>Frank</a:t>
            </a:r>
            <a:r>
              <a:rPr lang="pl-PL" sz="1800" dirty="0"/>
              <a:t>a</a:t>
            </a:r>
            <a:r>
              <a:rPr lang="fr-FR" sz="1800" dirty="0"/>
              <a:t> Gehry</a:t>
            </a:r>
            <a:r>
              <a:rPr lang="pl-PL" sz="1800" dirty="0"/>
              <a:t>’ego</a:t>
            </a:r>
            <a:r>
              <a:rPr lang="pl-PL" sz="1800" baseline="30000" dirty="0"/>
              <a:t>7</a:t>
            </a:r>
            <a:endParaRPr lang="fr-FR" sz="1800" baseline="30000" dirty="0"/>
          </a:p>
        </p:txBody>
      </p:sp>
      <p:sp>
        <p:nvSpPr>
          <p:cNvPr id="2" name="AutoShape 2" descr="http://www.archi-europe.com/pictures/gehrys1.jpg"/>
          <p:cNvSpPr>
            <a:spLocks noChangeAspect="1" noChangeArrowheads="1"/>
          </p:cNvSpPr>
          <p:nvPr/>
        </p:nvSpPr>
        <p:spPr bwMode="auto">
          <a:xfrm>
            <a:off x="155575" y="-2278063"/>
            <a:ext cx="4752975" cy="4752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87624" y="0"/>
            <a:ext cx="7129463" cy="685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AutoShape 5" descr="http://www.lemoniteur.fr/media/IMAGE/2010/09/27/378x505xIMAGE_2010_09_27_12174917-380x505.jpg.pagespeed.ic.hCsU1O0L-M.jpg"/>
          <p:cNvSpPr>
            <a:spLocks noChangeAspect="1" noChangeArrowheads="1"/>
          </p:cNvSpPr>
          <p:nvPr/>
        </p:nvSpPr>
        <p:spPr bwMode="auto">
          <a:xfrm>
            <a:off x="155575" y="-2308225"/>
            <a:ext cx="3600450"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Slide Number Placeholder 6"/>
          <p:cNvSpPr>
            <a:spLocks noGrp="1"/>
          </p:cNvSpPr>
          <p:nvPr>
            <p:ph type="sldNum" sz="quarter" idx="4"/>
          </p:nvPr>
        </p:nvSpPr>
        <p:spPr/>
        <p:txBody>
          <a:bodyPr/>
          <a:lstStyle/>
          <a:p>
            <a:fld id="{5AF66AA0-E37C-4065-8BE7-D4086C065B53}" type="slidenum">
              <a:rPr lang="fr-BE" smtClean="0"/>
              <a:pPr/>
              <a:t>5</a:t>
            </a:fld>
            <a:endParaRPr lang="fr-BE" dirty="0"/>
          </a:p>
        </p:txBody>
      </p:sp>
    </p:spTree>
    <p:extLst>
      <p:ext uri="{BB962C8B-B14F-4D97-AF65-F5344CB8AC3E}">
        <p14:creationId xmlns:p14="http://schemas.microsoft.com/office/powerpoint/2010/main" val="15726571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90598" y="4725144"/>
            <a:ext cx="6562801" cy="566738"/>
          </a:xfrm>
        </p:spPr>
        <p:txBody>
          <a:bodyPr/>
          <a:lstStyle/>
          <a:p>
            <a:r>
              <a:rPr lang="pl-PL" dirty="0"/>
              <a:t>Klasztor w </a:t>
            </a:r>
            <a:r>
              <a:rPr lang="pl-PL" dirty="0" err="1"/>
              <a:t>Batalha</a:t>
            </a:r>
            <a:r>
              <a:rPr lang="fr-FR" dirty="0"/>
              <a:t>, Portugal</a:t>
            </a:r>
            <a:r>
              <a:rPr lang="pl-PL" dirty="0" err="1"/>
              <a:t>ia</a:t>
            </a:r>
            <a:r>
              <a:rPr lang="fr-FR" baseline="50000" dirty="0"/>
              <a:t>6</a:t>
            </a:r>
          </a:p>
        </p:txBody>
      </p:sp>
      <p:sp>
        <p:nvSpPr>
          <p:cNvPr id="8" name="Text Placeholder 7"/>
          <p:cNvSpPr>
            <a:spLocks noGrp="1"/>
          </p:cNvSpPr>
          <p:nvPr>
            <p:ph type="body" sz="half" idx="2"/>
          </p:nvPr>
        </p:nvSpPr>
        <p:spPr>
          <a:xfrm>
            <a:off x="1290598" y="5291882"/>
            <a:ext cx="6562801" cy="1233462"/>
          </a:xfrm>
        </p:spPr>
        <p:txBody>
          <a:bodyPr>
            <a:noAutofit/>
          </a:bodyPr>
          <a:lstStyle/>
          <a:p>
            <a:r>
              <a:rPr lang="pl-PL" dirty="0"/>
              <a:t>Kurtyny z tkanej siatki ze stali nierdzewnej</a:t>
            </a:r>
            <a:endParaRPr lang="fr-FR" dirty="0"/>
          </a:p>
          <a:p>
            <a:r>
              <a:rPr lang="pl-PL" dirty="0"/>
              <a:t>Powierzchnia otwarta </a:t>
            </a:r>
            <a:r>
              <a:rPr lang="en-US" dirty="0"/>
              <a:t> 36%</a:t>
            </a:r>
            <a:br>
              <a:rPr lang="en-US" dirty="0"/>
            </a:br>
            <a:r>
              <a:rPr lang="pl-PL" dirty="0"/>
              <a:t>Waga </a:t>
            </a:r>
            <a:r>
              <a:rPr lang="en-US" dirty="0"/>
              <a:t>0</a:t>
            </a:r>
            <a:r>
              <a:rPr lang="pl-PL" dirty="0"/>
              <a:t>,</a:t>
            </a:r>
            <a:r>
              <a:rPr lang="en-US" dirty="0"/>
              <a:t>25 kg/m</a:t>
            </a:r>
            <a:r>
              <a:rPr lang="en-US" baseline="30000" dirty="0"/>
              <a:t>2</a:t>
            </a:r>
            <a:br>
              <a:rPr lang="en-US" dirty="0"/>
            </a:br>
            <a:r>
              <a:rPr lang="pl-PL" dirty="0"/>
              <a:t>Średnica drutu </a:t>
            </a:r>
            <a:r>
              <a:rPr lang="en-US" dirty="0"/>
              <a:t>0</a:t>
            </a:r>
            <a:r>
              <a:rPr lang="pl-PL" dirty="0"/>
              <a:t>,</a:t>
            </a:r>
            <a:r>
              <a:rPr lang="en-US" dirty="0"/>
              <a:t>05 mm.</a:t>
            </a:r>
            <a:br>
              <a:rPr lang="en-US" dirty="0"/>
            </a:br>
            <a:r>
              <a:rPr lang="pl-PL" dirty="0"/>
              <a:t>Wielkość splotu </a:t>
            </a:r>
            <a:r>
              <a:rPr lang="en-US" dirty="0"/>
              <a:t>0</a:t>
            </a:r>
            <a:r>
              <a:rPr lang="pl-PL" dirty="0"/>
              <a:t>,</a:t>
            </a:r>
            <a:r>
              <a:rPr lang="en-US" dirty="0"/>
              <a:t>13 x 0</a:t>
            </a:r>
            <a:r>
              <a:rPr lang="pl-PL" dirty="0"/>
              <a:t>,</a:t>
            </a:r>
            <a:r>
              <a:rPr lang="en-US" dirty="0"/>
              <a:t>13 mm.</a:t>
            </a:r>
            <a:endParaRPr lang="fr-FR" dirty="0"/>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50</a:t>
            </a:fld>
            <a:endParaRPr lang="fr-BE"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90599" y="223756"/>
            <a:ext cx="6562801" cy="4274718"/>
          </a:xfrm>
          <a:prstGeom prst="rect">
            <a:avLst/>
          </a:prstGeom>
          <a:ln>
            <a:solidFill>
              <a:schemeClr val="tx1"/>
            </a:solidFill>
          </a:ln>
        </p:spPr>
      </p:pic>
      <p:pic>
        <p:nvPicPr>
          <p:cNvPr id="2050" name="Picture 2" descr="Mosteiro da Batalha"/>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822302" y="3135059"/>
            <a:ext cx="2031098" cy="13634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676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4048" y="2924944"/>
            <a:ext cx="5486400" cy="566738"/>
          </a:xfrm>
        </p:spPr>
        <p:txBody>
          <a:bodyPr>
            <a:noAutofit/>
          </a:bodyPr>
          <a:lstStyle/>
          <a:p>
            <a:r>
              <a:rPr lang="pl-PL" dirty="0"/>
              <a:t>Domowe kurtyny</a:t>
            </a:r>
            <a:r>
              <a:rPr lang="fr-FR" dirty="0"/>
              <a:t>/ balustrad</a:t>
            </a:r>
            <a:r>
              <a:rPr lang="pl-PL" dirty="0"/>
              <a:t>y</a:t>
            </a:r>
            <a:r>
              <a:rPr lang="fr-FR" dirty="0"/>
              <a:t> </a:t>
            </a:r>
            <a:br>
              <a:rPr lang="pl-PL" dirty="0"/>
            </a:br>
            <a:r>
              <a:rPr lang="fr-FR" dirty="0"/>
              <a:t>bezpieczeństwa </a:t>
            </a:r>
            <a:r>
              <a:rPr lang="fr-FR" baseline="50000" dirty="0"/>
              <a:t>7</a:t>
            </a:r>
          </a:p>
        </p:txBody>
      </p:sp>
      <p:sp>
        <p:nvSpPr>
          <p:cNvPr id="6" name="Text Placeholder 5"/>
          <p:cNvSpPr>
            <a:spLocks noGrp="1"/>
          </p:cNvSpPr>
          <p:nvPr>
            <p:ph type="body" sz="half" idx="2"/>
          </p:nvPr>
        </p:nvSpPr>
        <p:spPr>
          <a:xfrm>
            <a:off x="5004048" y="3501008"/>
            <a:ext cx="3816424" cy="1656184"/>
          </a:xfrm>
        </p:spPr>
        <p:txBody>
          <a:bodyPr>
            <a:normAutofit/>
          </a:bodyPr>
          <a:lstStyle/>
          <a:p>
            <a:r>
              <a:rPr lang="pl-PL" dirty="0"/>
              <a:t>Stal nierdzewna</a:t>
            </a:r>
            <a:endParaRPr lang="fr-FR" dirty="0"/>
          </a:p>
          <a:p>
            <a:r>
              <a:rPr lang="pl-PL" dirty="0"/>
              <a:t>Powierzchnia otwarta</a:t>
            </a:r>
            <a:r>
              <a:rPr lang="fr-FR" dirty="0"/>
              <a:t> 44%</a:t>
            </a:r>
            <a:br>
              <a:rPr lang="fr-FR" dirty="0"/>
            </a:br>
            <a:r>
              <a:rPr lang="pl-PL" dirty="0"/>
              <a:t>Waga </a:t>
            </a:r>
            <a:r>
              <a:rPr lang="fr-FR" dirty="0"/>
              <a:t>5,2 kg/m</a:t>
            </a:r>
            <a:r>
              <a:rPr lang="fr-FR" baseline="30000" dirty="0"/>
              <a:t>2</a:t>
            </a:r>
            <a:br>
              <a:rPr lang="fr-FR" dirty="0"/>
            </a:br>
            <a:r>
              <a:rPr lang="pl-PL" dirty="0"/>
              <a:t>Średnica linek </a:t>
            </a:r>
            <a:r>
              <a:rPr lang="fr-FR" dirty="0"/>
              <a:t>4 x 0</a:t>
            </a:r>
            <a:r>
              <a:rPr lang="pl-PL" dirty="0"/>
              <a:t>,</a:t>
            </a:r>
            <a:r>
              <a:rPr lang="fr-FR" dirty="0"/>
              <a:t>75 mm.</a:t>
            </a:r>
            <a:br>
              <a:rPr lang="fr-FR" dirty="0"/>
            </a:br>
            <a:r>
              <a:rPr lang="pl-PL" dirty="0"/>
              <a:t>Średnica prętów </a:t>
            </a:r>
            <a:r>
              <a:rPr lang="fr-FR" dirty="0"/>
              <a:t>1</a:t>
            </a:r>
            <a:r>
              <a:rPr lang="pl-PL" dirty="0"/>
              <a:t>,</a:t>
            </a:r>
            <a:r>
              <a:rPr lang="fr-FR" dirty="0"/>
              <a:t>5 mm.</a:t>
            </a:r>
            <a:br>
              <a:rPr lang="fr-FR" dirty="0"/>
            </a:br>
            <a:r>
              <a:rPr lang="pl-PL" dirty="0"/>
              <a:t>Wielkość splotu linek</a:t>
            </a:r>
            <a:r>
              <a:rPr lang="fr-FR" dirty="0"/>
              <a:t> 26</a:t>
            </a:r>
            <a:r>
              <a:rPr lang="pl-PL" dirty="0"/>
              <a:t>,</a:t>
            </a:r>
            <a:r>
              <a:rPr lang="fr-FR" dirty="0"/>
              <a:t>4 mm.</a:t>
            </a:r>
            <a:br>
              <a:rPr lang="fr-FR" dirty="0"/>
            </a:br>
            <a:r>
              <a:rPr lang="pl-PL" dirty="0"/>
              <a:t>Wielkość splotu drutu</a:t>
            </a:r>
            <a:r>
              <a:rPr lang="fr-FR" dirty="0"/>
              <a:t> 3 mm.</a:t>
            </a:r>
          </a:p>
          <a:p>
            <a:endParaRPr lang="nl-BE" dirty="0"/>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pPr/>
              <a:t>51</a:t>
            </a:fld>
            <a:endParaRPr lang="fr-BE" dirty="0"/>
          </a:p>
        </p:txBody>
      </p:sp>
      <p:pic>
        <p:nvPicPr>
          <p:cNvPr id="1026" name="Picture 2" descr="Vivienda Unifamilia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512" y="-27384"/>
            <a:ext cx="4910640" cy="68853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WEBER-44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4128" y="5240363"/>
            <a:ext cx="2501694" cy="16176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64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57192"/>
            <a:ext cx="9061009" cy="720080"/>
          </a:xfrm>
        </p:spPr>
        <p:txBody>
          <a:bodyPr>
            <a:normAutofit fontScale="90000"/>
          </a:bodyPr>
          <a:lstStyle/>
          <a:p>
            <a:r>
              <a:rPr lang="pl-PL" dirty="0"/>
              <a:t>Planowana ekspozycja w muzeum sztuki współczesnej</a:t>
            </a:r>
            <a:r>
              <a:rPr lang="fr-FR" dirty="0"/>
              <a:t>, Shenzhen, Chin</a:t>
            </a:r>
            <a:r>
              <a:rPr lang="pl-PL" dirty="0"/>
              <a:t>y</a:t>
            </a:r>
            <a:r>
              <a:rPr lang="fr-FR" baseline="50000" dirty="0"/>
              <a:t>8</a:t>
            </a:r>
            <a:r>
              <a:rPr lang="fr-FR" dirty="0"/>
              <a:t>  (</a:t>
            </a:r>
            <a:r>
              <a:rPr lang="pl-PL" dirty="0"/>
              <a:t>w trakcie budowy</a:t>
            </a:r>
            <a:r>
              <a:rPr lang="fr-FR" dirty="0"/>
              <a:t>)</a:t>
            </a:r>
            <a:br>
              <a:rPr lang="fr-FR" dirty="0"/>
            </a:br>
            <a:r>
              <a:rPr lang="fr-FR" dirty="0"/>
              <a:t>Archite</a:t>
            </a:r>
            <a:r>
              <a:rPr lang="pl-PL" dirty="0"/>
              <a:t>k</a:t>
            </a:r>
            <a:r>
              <a:rPr lang="fr-FR" dirty="0"/>
              <a:t>t: CoopHimmelblau</a:t>
            </a:r>
          </a:p>
        </p:txBody>
      </p:sp>
      <p:sp>
        <p:nvSpPr>
          <p:cNvPr id="4" name="Picture Placeholder 3"/>
          <p:cNvSpPr>
            <a:spLocks noGrp="1"/>
          </p:cNvSpPr>
          <p:nvPr>
            <p:ph type="pic" idx="1"/>
          </p:nvPr>
        </p:nvSpPr>
        <p:spPr/>
      </p:sp>
      <p:sp>
        <p:nvSpPr>
          <p:cNvPr id="3" name="Slide Number Placeholder 2"/>
          <p:cNvSpPr>
            <a:spLocks noGrp="1"/>
          </p:cNvSpPr>
          <p:nvPr>
            <p:ph type="sldNum" sz="quarter" idx="4"/>
          </p:nvPr>
        </p:nvSpPr>
        <p:spPr/>
        <p:txBody>
          <a:bodyPr/>
          <a:lstStyle/>
          <a:p>
            <a:fld id="{5AF66AA0-E37C-4065-8BE7-D4086C065B53}" type="slidenum">
              <a:rPr lang="fr-BE" smtClean="0"/>
              <a:pPr/>
              <a:t>52</a:t>
            </a:fld>
            <a:endParaRPr lang="fr-BE"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553669"/>
            <a:ext cx="8748464" cy="43154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18086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dirty="0"/>
              <a:t>Wystrój wnętrz – źródła</a:t>
            </a:r>
            <a:endParaRPr lang="fr-FR" dirty="0"/>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eriod"/>
            </a:pPr>
            <a:r>
              <a:rPr lang="fr-FR" dirty="0">
                <a:hlinkClick r:id="rId2"/>
              </a:rPr>
              <a:t>http://www.seoic.com/cable_railing.htm</a:t>
            </a:r>
            <a:endParaRPr lang="fr-FR" b="1" dirty="0">
              <a:solidFill>
                <a:srgbClr val="FF0000"/>
              </a:solidFill>
            </a:endParaRPr>
          </a:p>
          <a:p>
            <a:pPr marL="514350" indent="-514350">
              <a:buFont typeface="+mj-lt"/>
              <a:buAutoNum type="arabicPeriod"/>
            </a:pPr>
            <a:r>
              <a:rPr lang="fr-FR" dirty="0">
                <a:hlinkClick r:id="rId3"/>
              </a:rPr>
              <a:t>http://cambridgearchitectural.com/projects/louisiana-state-university-lsu-student-union-theater</a:t>
            </a:r>
            <a:endParaRPr lang="fr-FR" dirty="0"/>
          </a:p>
          <a:p>
            <a:pPr marL="514350" indent="-514350">
              <a:buFont typeface="+mj-lt"/>
              <a:buAutoNum type="arabicPeriod"/>
            </a:pPr>
            <a:r>
              <a:rPr lang="fr-FR" dirty="0">
                <a:hlinkClick r:id="rId4"/>
              </a:rPr>
              <a:t>http://www.twentinox.com/projects/item/36/Transparent+stainless+steel+curtain+panels</a:t>
            </a:r>
            <a:r>
              <a:rPr lang="fr-FR" dirty="0"/>
              <a:t> </a:t>
            </a:r>
          </a:p>
          <a:p>
            <a:pPr marL="514350" indent="-514350">
              <a:buFont typeface="+mj-lt"/>
              <a:buAutoNum type="arabicPeriod"/>
            </a:pPr>
            <a:r>
              <a:rPr lang="fr-FR" dirty="0">
                <a:hlinkClick r:id="rId5"/>
              </a:rPr>
              <a:t>http://www.uginox.com/fr/node/180</a:t>
            </a:r>
            <a:r>
              <a:rPr lang="fr-FR" dirty="0"/>
              <a:t> </a:t>
            </a:r>
          </a:p>
          <a:p>
            <a:pPr marL="514350" indent="-514350">
              <a:buFont typeface="+mj-lt"/>
              <a:buAutoNum type="arabicPeriod"/>
            </a:pPr>
            <a:r>
              <a:rPr lang="fr-FR" dirty="0" err="1"/>
              <a:t>źródło</a:t>
            </a:r>
            <a:r>
              <a:rPr lang="fr-FR" dirty="0"/>
              <a:t>: </a:t>
            </a:r>
            <a:r>
              <a:rPr lang="fr-FR" dirty="0">
                <a:hlinkClick r:id="rId6"/>
              </a:rPr>
              <a:t>http://www.cedinox.es</a:t>
            </a:r>
            <a:endParaRPr lang="fr-FR" dirty="0"/>
          </a:p>
          <a:p>
            <a:pPr marL="514350" indent="-514350">
              <a:buFont typeface="+mj-lt"/>
              <a:buAutoNum type="arabicPeriod"/>
            </a:pPr>
            <a:r>
              <a:rPr lang="fr-FR" dirty="0">
                <a:hlinkClick r:id="rId7"/>
              </a:rPr>
              <a:t>http://www.archilovers.com/projects/58425/mosteiro-da-batalha.html</a:t>
            </a:r>
            <a:r>
              <a:rPr lang="fr-FR" dirty="0"/>
              <a:t> </a:t>
            </a:r>
          </a:p>
          <a:p>
            <a:pPr marL="514350" indent="-514350">
              <a:buFont typeface="+mj-lt"/>
              <a:buAutoNum type="arabicPeriod"/>
            </a:pPr>
            <a:r>
              <a:rPr lang="fr-FR" dirty="0">
                <a:hlinkClick r:id="rId8"/>
              </a:rPr>
              <a:t>http://www.theinoxincolor.com/portfolio_category/decorative-mesh-projects/</a:t>
            </a:r>
            <a:r>
              <a:rPr lang="fr-FR" dirty="0"/>
              <a:t> </a:t>
            </a:r>
          </a:p>
          <a:p>
            <a:pPr marL="514350" indent="-514350">
              <a:buFont typeface="+mj-lt"/>
              <a:buAutoNum type="arabicPeriod"/>
            </a:pPr>
            <a:r>
              <a:rPr lang="fr-FR" dirty="0">
                <a:hlinkClick r:id="rId9"/>
              </a:rPr>
              <a:t>http://www.coop-himmelblau.at/architecture/projects/museum-of-contemporary-art-planning-exhibition</a:t>
            </a:r>
            <a:r>
              <a:rPr lang="fr-FR" dirty="0"/>
              <a:t> </a:t>
            </a:r>
          </a:p>
        </p:txBody>
      </p:sp>
      <p:sp>
        <p:nvSpPr>
          <p:cNvPr id="5" name="Slide Number Placeholder 4"/>
          <p:cNvSpPr>
            <a:spLocks noGrp="1"/>
          </p:cNvSpPr>
          <p:nvPr>
            <p:ph type="sldNum" sz="quarter" idx="4"/>
          </p:nvPr>
        </p:nvSpPr>
        <p:spPr/>
        <p:txBody>
          <a:bodyPr/>
          <a:lstStyle/>
          <a:p>
            <a:fld id="{5AF66AA0-E37C-4065-8BE7-D4086C065B53}" type="slidenum">
              <a:rPr lang="fr-BE" smtClean="0"/>
              <a:pPr/>
              <a:t>53</a:t>
            </a:fld>
            <a:endParaRPr lang="fr-BE" dirty="0"/>
          </a:p>
        </p:txBody>
      </p:sp>
    </p:spTree>
    <p:extLst>
      <p:ext uri="{BB962C8B-B14F-4D97-AF65-F5344CB8AC3E}">
        <p14:creationId xmlns:p14="http://schemas.microsoft.com/office/powerpoint/2010/main" val="2785461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t>5. </a:t>
            </a:r>
            <a:r>
              <a:rPr lang="pl-PL" dirty="0"/>
              <a:t>Instalacje wodociągowe</a:t>
            </a:r>
            <a:endParaRPr lang="nl-BE" dirty="0"/>
          </a:p>
        </p:txBody>
      </p:sp>
      <p:sp>
        <p:nvSpPr>
          <p:cNvPr id="2" name="Slide Number Placeholder 1"/>
          <p:cNvSpPr>
            <a:spLocks noGrp="1"/>
          </p:cNvSpPr>
          <p:nvPr>
            <p:ph type="sldNum" sz="quarter" idx="4"/>
          </p:nvPr>
        </p:nvSpPr>
        <p:spPr/>
        <p:txBody>
          <a:bodyPr/>
          <a:lstStyle/>
          <a:p>
            <a:fld id="{5AF66AA0-E37C-4065-8BE7-D4086C065B53}" type="slidenum">
              <a:rPr lang="fr-BE" smtClean="0"/>
              <a:pPr/>
              <a:t>54</a:t>
            </a:fld>
            <a:endParaRPr lang="fr-BE" dirty="0"/>
          </a:p>
        </p:txBody>
      </p:sp>
    </p:spTree>
    <p:extLst>
      <p:ext uri="{BB962C8B-B14F-4D97-AF65-F5344CB8AC3E}">
        <p14:creationId xmlns:p14="http://schemas.microsoft.com/office/powerpoint/2010/main" val="22700433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ww.kenco-services.com/images/aboutpic4b.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7" name="Group 6"/>
          <p:cNvGrpSpPr/>
          <p:nvPr/>
        </p:nvGrpSpPr>
        <p:grpSpPr>
          <a:xfrm>
            <a:off x="1332190" y="188640"/>
            <a:ext cx="6479621" cy="4534554"/>
            <a:chOff x="2172881" y="1738977"/>
            <a:chExt cx="6479621" cy="4534554"/>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72881" y="1738977"/>
              <a:ext cx="3265897" cy="21585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38778" y="1738977"/>
              <a:ext cx="3213724" cy="21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0103" y="3897531"/>
              <a:ext cx="3722399" cy="237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6" name="Picture 8"/>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172881" y="3897531"/>
              <a:ext cx="2757222" cy="237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Slide Number Placeholder 2"/>
          <p:cNvSpPr>
            <a:spLocks noGrp="1"/>
          </p:cNvSpPr>
          <p:nvPr>
            <p:ph type="sldNum" sz="quarter" idx="4"/>
          </p:nvPr>
        </p:nvSpPr>
        <p:spPr/>
        <p:txBody>
          <a:bodyPr/>
          <a:lstStyle/>
          <a:p>
            <a:fld id="{5AF66AA0-E37C-4065-8BE7-D4086C065B53}" type="slidenum">
              <a:rPr lang="fr-BE" smtClean="0"/>
              <a:pPr/>
              <a:t>55</a:t>
            </a:fld>
            <a:endParaRPr lang="fr-BE" dirty="0"/>
          </a:p>
        </p:txBody>
      </p:sp>
      <p:sp>
        <p:nvSpPr>
          <p:cNvPr id="10" name="Content Placeholder 2"/>
          <p:cNvSpPr txBox="1">
            <a:spLocks/>
          </p:cNvSpPr>
          <p:nvPr/>
        </p:nvSpPr>
        <p:spPr>
          <a:xfrm>
            <a:off x="1332189" y="4869160"/>
            <a:ext cx="6479621" cy="136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pl-PL" sz="1800" dirty="0"/>
              <a:t>Od góry po lewej, zgodnie z ruchem wskazówek zegara</a:t>
            </a:r>
            <a:r>
              <a:rPr lang="fr-FR" sz="1800" dirty="0"/>
              <a:t>:</a:t>
            </a:r>
          </a:p>
          <a:p>
            <a:pPr>
              <a:buFont typeface="Arial" pitchFamily="34" charset="0"/>
              <a:buAutoNum type="arabicPeriod"/>
            </a:pPr>
            <a:r>
              <a:rPr lang="pl-PL" sz="1800" dirty="0"/>
              <a:t>Instalacja sanitarna</a:t>
            </a:r>
            <a:endParaRPr lang="fr-FR" sz="1800" dirty="0"/>
          </a:p>
          <a:p>
            <a:pPr>
              <a:buFont typeface="Arial" pitchFamily="34" charset="0"/>
              <a:buAutoNum type="arabicPeriod"/>
            </a:pPr>
            <a:r>
              <a:rPr lang="pl-PL" sz="1800" dirty="0"/>
              <a:t>Rury mocowane przez złączki zaciskane typu p</a:t>
            </a:r>
            <a:r>
              <a:rPr lang="fr-FR" sz="1800" dirty="0"/>
              <a:t>ress-fitt</a:t>
            </a:r>
            <a:r>
              <a:rPr lang="pl-PL" sz="1800" dirty="0" err="1"/>
              <a:t>ing</a:t>
            </a:r>
            <a:endParaRPr lang="fr-FR" sz="1800" dirty="0"/>
          </a:p>
          <a:p>
            <a:pPr>
              <a:buFont typeface="Arial" pitchFamily="34" charset="0"/>
              <a:buAutoNum type="arabicPeriod"/>
            </a:pPr>
            <a:r>
              <a:rPr lang="pl-PL" sz="1800" dirty="0"/>
              <a:t>Bateria kuchenna</a:t>
            </a:r>
            <a:endParaRPr lang="fr-FR" sz="1800" dirty="0"/>
          </a:p>
          <a:p>
            <a:pPr>
              <a:buFont typeface="Arial" pitchFamily="34" charset="0"/>
              <a:buAutoNum type="arabicPeriod"/>
            </a:pPr>
            <a:r>
              <a:rPr lang="pl-PL" sz="1800" dirty="0"/>
              <a:t>Deszczownica prysznicowa ze światłem</a:t>
            </a:r>
            <a:endParaRPr lang="fr-FR" sz="1800" dirty="0"/>
          </a:p>
        </p:txBody>
      </p:sp>
    </p:spTree>
    <p:extLst>
      <p:ext uri="{BB962C8B-B14F-4D97-AF65-F5344CB8AC3E}">
        <p14:creationId xmlns:p14="http://schemas.microsoft.com/office/powerpoint/2010/main" val="2205497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704106" y="5597557"/>
            <a:ext cx="5486400" cy="566738"/>
          </a:xfrm>
        </p:spPr>
        <p:txBody>
          <a:bodyPr>
            <a:normAutofit/>
          </a:bodyPr>
          <a:lstStyle/>
          <a:p>
            <a:r>
              <a:rPr lang="pl-PL" dirty="0"/>
              <a:t>Instalacja rurowa ze stali nierdzewnej</a:t>
            </a:r>
            <a:endParaRPr lang="fr-FR" dirty="0"/>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56</a:t>
            </a:fld>
            <a:endParaRPr lang="fr-BE" dirty="0"/>
          </a:p>
        </p:txBody>
      </p:sp>
      <p:pic>
        <p:nvPicPr>
          <p:cNvPr id="1026" name="Picture 2" descr="http://www.palardy-inox.com/TUYAUTERIE_SANITAIRE/content/bin/images/large/2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4106" y="432048"/>
            <a:ext cx="7735788" cy="5157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3863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dirty="0"/>
              <a:t>Instalacje wodociągowe – źródła</a:t>
            </a:r>
            <a:endParaRPr lang="fr-FR"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fr-FR" dirty="0">
                <a:hlinkClick r:id="rId3"/>
              </a:rPr>
              <a:t>https://www.worldstainless.org/Files/issf/non-image-files/PDF/Euro_Inox/PressFittingSystems_EN.pdf</a:t>
            </a:r>
            <a:endParaRPr lang="fr-FR" dirty="0"/>
          </a:p>
          <a:p>
            <a:pPr marL="514350" indent="-514350">
              <a:buFont typeface="+mj-lt"/>
              <a:buAutoNum type="arabicPeriod"/>
            </a:pPr>
            <a:r>
              <a:rPr lang="fr-FR" dirty="0">
                <a:hlinkClick r:id="rId4"/>
              </a:rPr>
              <a:t>http://www.nickelinstitute.org/~/media/Files/TechnicalLiterature/StainlessSteelPlumbing-color-EN_11019_.ashx</a:t>
            </a:r>
            <a:endParaRPr lang="fr-FR" dirty="0"/>
          </a:p>
          <a:p>
            <a:pPr marL="514350" indent="-514350">
              <a:buFont typeface="+mj-lt"/>
              <a:buAutoNum type="arabicPeriod"/>
            </a:pPr>
            <a:r>
              <a:rPr lang="fr-FR" dirty="0">
                <a:hlinkClick r:id="rId5"/>
              </a:rPr>
              <a:t>https://nickelinstitute.org/library/?opt_perpage=20&amp;opt_layout=grid&amp;searchTerm=pipes%20for%20buildings&amp;page=1</a:t>
            </a:r>
            <a:endParaRPr lang="fr-FR" dirty="0"/>
          </a:p>
          <a:p>
            <a:pPr marL="514350" indent="-514350">
              <a:buFont typeface="+mj-lt"/>
              <a:buAutoNum type="arabicPeriod"/>
            </a:pPr>
            <a:r>
              <a:rPr lang="fr-FR" dirty="0">
                <a:hlinkClick r:id="rId6"/>
              </a:rPr>
              <a:t>http://www.bssa.org.uk/cms/File/BSSA%20PLUMBING%20P.1-4.pdf</a:t>
            </a:r>
            <a:r>
              <a:rPr lang="fr-FR" dirty="0"/>
              <a:t> </a:t>
            </a:r>
          </a:p>
          <a:p>
            <a:pPr marL="514350" indent="-514350">
              <a:buFont typeface="+mj-lt"/>
              <a:buAutoNum type="arabicPeriod"/>
            </a:pPr>
            <a:r>
              <a:rPr lang="fr-FR" dirty="0">
                <a:hlinkClick r:id="rId7"/>
              </a:rPr>
              <a:t>https://www.grohe.de/de_de/badezimmer.html</a:t>
            </a:r>
            <a:endParaRPr lang="fr-FR" dirty="0">
              <a:solidFill>
                <a:srgbClr val="FF0000"/>
              </a:solidFill>
            </a:endParaRPr>
          </a:p>
        </p:txBody>
      </p:sp>
      <p:sp>
        <p:nvSpPr>
          <p:cNvPr id="5" name="Slide Number Placeholder 4"/>
          <p:cNvSpPr>
            <a:spLocks noGrp="1"/>
          </p:cNvSpPr>
          <p:nvPr>
            <p:ph type="sldNum" sz="quarter" idx="4"/>
          </p:nvPr>
        </p:nvSpPr>
        <p:spPr/>
        <p:txBody>
          <a:bodyPr/>
          <a:lstStyle/>
          <a:p>
            <a:fld id="{5AF66AA0-E37C-4065-8BE7-D4086C065B53}" type="slidenum">
              <a:rPr lang="fr-BE" smtClean="0"/>
              <a:pPr/>
              <a:t>57</a:t>
            </a:fld>
            <a:endParaRPr lang="fr-BE" dirty="0"/>
          </a:p>
        </p:txBody>
      </p:sp>
    </p:spTree>
    <p:extLst>
      <p:ext uri="{BB962C8B-B14F-4D97-AF65-F5344CB8AC3E}">
        <p14:creationId xmlns:p14="http://schemas.microsoft.com/office/powerpoint/2010/main" val="9996126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t>6. </a:t>
            </a:r>
            <a:r>
              <a:rPr lang="pl-PL" dirty="0"/>
              <a:t>Ruchome schody i windy</a:t>
            </a:r>
            <a:endParaRPr lang="nl-BE" dirty="0"/>
          </a:p>
        </p:txBody>
      </p:sp>
      <p:sp>
        <p:nvSpPr>
          <p:cNvPr id="2" name="Slide Number Placeholder 1"/>
          <p:cNvSpPr>
            <a:spLocks noGrp="1"/>
          </p:cNvSpPr>
          <p:nvPr>
            <p:ph type="sldNum" sz="quarter" idx="4"/>
          </p:nvPr>
        </p:nvSpPr>
        <p:spPr/>
        <p:txBody>
          <a:bodyPr/>
          <a:lstStyle/>
          <a:p>
            <a:fld id="{5AF66AA0-E37C-4065-8BE7-D4086C065B53}" type="slidenum">
              <a:rPr lang="fr-BE" smtClean="0"/>
              <a:pPr/>
              <a:t>58</a:t>
            </a:fld>
            <a:endParaRPr lang="fr-BE" dirty="0"/>
          </a:p>
        </p:txBody>
      </p:sp>
    </p:spTree>
    <p:extLst>
      <p:ext uri="{BB962C8B-B14F-4D97-AF65-F5344CB8AC3E}">
        <p14:creationId xmlns:p14="http://schemas.microsoft.com/office/powerpoint/2010/main" val="33956081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www.forms-surfaces.com/sites/default/files/imagecache/gal-reg-2x/images/6.1_MB_1830_01312013_0.jpg"/>
          <p:cNvSpPr>
            <a:spLocks noChangeAspect="1" noChangeArrowheads="1"/>
          </p:cNvSpPr>
          <p:nvPr/>
        </p:nvSpPr>
        <p:spPr bwMode="auto">
          <a:xfrm>
            <a:off x="155575" y="-2065338"/>
            <a:ext cx="6457950" cy="4305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3" name="Group 2"/>
          <p:cNvGrpSpPr/>
          <p:nvPr/>
        </p:nvGrpSpPr>
        <p:grpSpPr>
          <a:xfrm>
            <a:off x="1547664" y="1140592"/>
            <a:ext cx="7237658" cy="5481699"/>
            <a:chOff x="1666032" y="87312"/>
            <a:chExt cx="7237658" cy="5481699"/>
          </a:xfrm>
        </p:grpSpPr>
        <p:pic>
          <p:nvPicPr>
            <p:cNvPr id="3074" name="Picture 2" descr="D:\Mes docs\Mes images\2013\Prague042013\2013-04-22-05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26952" y="87312"/>
              <a:ext cx="3076738" cy="54816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6032" y="92936"/>
              <a:ext cx="4140000" cy="27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66032" y="2820051"/>
              <a:ext cx="4140000" cy="2748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 name="Slide Number Placeholder 6"/>
          <p:cNvSpPr>
            <a:spLocks noGrp="1"/>
          </p:cNvSpPr>
          <p:nvPr>
            <p:ph type="sldNum" sz="quarter" idx="4"/>
          </p:nvPr>
        </p:nvSpPr>
        <p:spPr/>
        <p:txBody>
          <a:bodyPr/>
          <a:lstStyle/>
          <a:p>
            <a:fld id="{5AF66AA0-E37C-4065-8BE7-D4086C065B53}" type="slidenum">
              <a:rPr lang="fr-BE" smtClean="0"/>
              <a:pPr/>
              <a:t>59</a:t>
            </a:fld>
            <a:endParaRPr lang="fr-BE" dirty="0"/>
          </a:p>
        </p:txBody>
      </p:sp>
      <p:sp>
        <p:nvSpPr>
          <p:cNvPr id="9" name="Content Placeholder 2"/>
          <p:cNvSpPr txBox="1">
            <a:spLocks/>
          </p:cNvSpPr>
          <p:nvPr/>
        </p:nvSpPr>
        <p:spPr>
          <a:xfrm rot="16200000">
            <a:off x="-2412763" y="3068002"/>
            <a:ext cx="6193633" cy="10090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l-PL" sz="1800" dirty="0"/>
              <a:t>Od góry po lewej, zgodnie z ruchem wskazówek zegara</a:t>
            </a:r>
            <a:r>
              <a:rPr lang="fr-FR" sz="1800" dirty="0"/>
              <a:t>: </a:t>
            </a:r>
          </a:p>
          <a:p>
            <a:pPr>
              <a:buFont typeface="Arial" pitchFamily="34" charset="0"/>
              <a:buAutoNum type="arabicPeriod"/>
            </a:pPr>
            <a:r>
              <a:rPr lang="pl-PL" sz="1800" dirty="0"/>
              <a:t>Winda</a:t>
            </a:r>
            <a:r>
              <a:rPr lang="fr-FR" sz="1800" dirty="0"/>
              <a:t> (</a:t>
            </a:r>
            <a:r>
              <a:rPr lang="pl-PL" sz="1800" dirty="0"/>
              <a:t>nieokreślone miejsce</a:t>
            </a:r>
            <a:r>
              <a:rPr lang="fr-FR" sz="1800" dirty="0"/>
              <a:t>)</a:t>
            </a:r>
          </a:p>
          <a:p>
            <a:pPr>
              <a:buFont typeface="Arial" pitchFamily="34" charset="0"/>
              <a:buAutoNum type="arabicPeriod"/>
            </a:pPr>
            <a:r>
              <a:rPr lang="pl-PL" sz="1800" dirty="0"/>
              <a:t>Ruchome schody </a:t>
            </a:r>
            <a:r>
              <a:rPr lang="fr-FR" sz="1800" dirty="0"/>
              <a:t>(</a:t>
            </a:r>
            <a:r>
              <a:rPr lang="pl-PL" sz="1800" dirty="0"/>
              <a:t>Metro w Pradze</a:t>
            </a:r>
            <a:r>
              <a:rPr lang="fr-FR" sz="1800" dirty="0"/>
              <a:t> )</a:t>
            </a:r>
          </a:p>
          <a:p>
            <a:pPr>
              <a:buFont typeface="Arial" pitchFamily="34" charset="0"/>
              <a:buAutoNum type="arabicPeriod"/>
            </a:pPr>
            <a:r>
              <a:rPr lang="pl-PL" sz="1800" dirty="0"/>
              <a:t>Ruchomy chodnik</a:t>
            </a:r>
            <a:r>
              <a:rPr lang="fr-FR" sz="1800" dirty="0"/>
              <a:t> (</a:t>
            </a:r>
            <a:r>
              <a:rPr lang="pl-PL" sz="1800" dirty="0"/>
              <a:t>Metro w Brukseli</a:t>
            </a:r>
            <a:r>
              <a:rPr lang="fr-FR" sz="1800" dirty="0"/>
              <a:t>)</a:t>
            </a:r>
          </a:p>
        </p:txBody>
      </p:sp>
    </p:spTree>
    <p:extLst>
      <p:ext uri="{BB962C8B-B14F-4D97-AF65-F5344CB8AC3E}">
        <p14:creationId xmlns:p14="http://schemas.microsoft.com/office/powerpoint/2010/main" val="1443636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6200000">
            <a:off x="-2027178" y="2971800"/>
            <a:ext cx="6837363" cy="935038"/>
          </a:xfrm>
        </p:spPr>
        <p:txBody>
          <a:bodyPr>
            <a:noAutofit/>
          </a:bodyPr>
          <a:lstStyle/>
          <a:p>
            <a:pPr marL="0" indent="0" algn="just"/>
            <a:r>
              <a:rPr lang="pl-PL" sz="1800" dirty="0"/>
              <a:t>Odblaskowe wkładki ze stali nierdzewnej w betonowej ścianie budynku archiwum, </a:t>
            </a:r>
            <a:r>
              <a:rPr lang="fr-FR" sz="1800" dirty="0"/>
              <a:t>Bure-Saudron (51), </a:t>
            </a:r>
            <a:r>
              <a:rPr lang="pl-PL" sz="1800" dirty="0"/>
              <a:t>Francja</a:t>
            </a:r>
            <a:r>
              <a:rPr lang="pl-PL" sz="1800" baseline="30000" dirty="0"/>
              <a:t>8</a:t>
            </a:r>
            <a:endParaRPr lang="en-GB" sz="1800" baseline="30000" dirty="0"/>
          </a:p>
        </p:txBody>
      </p:sp>
      <p:pic>
        <p:nvPicPr>
          <p:cNvPr id="3" name="Picture 6"/>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71663" y="-9520"/>
            <a:ext cx="5400675" cy="68675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Slide Number Placeholder 4"/>
          <p:cNvSpPr>
            <a:spLocks noGrp="1"/>
          </p:cNvSpPr>
          <p:nvPr>
            <p:ph type="sldNum" sz="quarter" idx="4"/>
          </p:nvPr>
        </p:nvSpPr>
        <p:spPr/>
        <p:txBody>
          <a:bodyPr/>
          <a:lstStyle/>
          <a:p>
            <a:fld id="{5AF66AA0-E37C-4065-8BE7-D4086C065B53}" type="slidenum">
              <a:rPr lang="fr-BE" smtClean="0"/>
              <a:pPr/>
              <a:t>6</a:t>
            </a:fld>
            <a:endParaRPr lang="fr-BE" dirty="0"/>
          </a:p>
        </p:txBody>
      </p:sp>
    </p:spTree>
    <p:extLst>
      <p:ext uri="{BB962C8B-B14F-4D97-AF65-F5344CB8AC3E}">
        <p14:creationId xmlns:p14="http://schemas.microsoft.com/office/powerpoint/2010/main" val="11540384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pl-PL" dirty="0"/>
              <a:t>Winda z okładziną z siatki nierdzewnej</a:t>
            </a:r>
            <a:r>
              <a:rPr lang="fr-FR" baseline="50000" dirty="0"/>
              <a:t>3</a:t>
            </a:r>
          </a:p>
        </p:txBody>
      </p:sp>
      <p:pic>
        <p:nvPicPr>
          <p:cNvPr id="12" name="Picture 2" descr="http://cambridgearchitectural.com/sites/default/files/styles/large/public/project/FtLauderdale3-W1600.jpg?itok=1LhSuej7"/>
          <p:cNvPicPr>
            <a:picLocks noGrp="1" noChangeAspect="1" noChangeArrowheads="1"/>
          </p:cNvPicPr>
          <p:nvPr>
            <p:ph type="pic" idx="1"/>
          </p:nvPr>
        </p:nvPicPr>
        <p:blipFill>
          <a:blip r:embed="rId3" cstate="print">
            <a:extLst>
              <a:ext uri="{28A0092B-C50C-407E-A947-70E740481C1C}">
                <a14:useLocalDpi xmlns:a14="http://schemas.microsoft.com/office/drawing/2010/main"/>
              </a:ext>
            </a:extLst>
          </a:blip>
          <a:srcRect/>
          <a:stretch>
            <a:fillRect/>
          </a:stretch>
        </p:blipFill>
        <p:spPr bwMode="auto">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4"/>
          </p:nvPr>
        </p:nvSpPr>
        <p:spPr/>
        <p:txBody>
          <a:bodyPr/>
          <a:lstStyle/>
          <a:p>
            <a:fld id="{5AF66AA0-E37C-4065-8BE7-D4086C065B53}" type="slidenum">
              <a:rPr lang="fr-BE" smtClean="0"/>
              <a:pPr/>
              <a:t>60</a:t>
            </a:fld>
            <a:endParaRPr lang="fr-BE" dirty="0"/>
          </a:p>
        </p:txBody>
      </p:sp>
    </p:spTree>
    <p:extLst>
      <p:ext uri="{BB962C8B-B14F-4D97-AF65-F5344CB8AC3E}">
        <p14:creationId xmlns:p14="http://schemas.microsoft.com/office/powerpoint/2010/main" val="2947158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333500" y="4602045"/>
            <a:ext cx="6477000" cy="566738"/>
          </a:xfrm>
        </p:spPr>
        <p:txBody>
          <a:bodyPr>
            <a:normAutofit fontScale="90000"/>
          </a:bodyPr>
          <a:lstStyle/>
          <a:p>
            <a:r>
              <a:rPr lang="pl-PL" dirty="0"/>
              <a:t>Wejście do stacji metra w </a:t>
            </a:r>
            <a:r>
              <a:rPr lang="fr-FR" dirty="0"/>
              <a:t>Kraaiennest, Amsterdam, </a:t>
            </a:r>
            <a:r>
              <a:rPr lang="pl-PL" dirty="0"/>
              <a:t>Holandia</a:t>
            </a:r>
            <a:r>
              <a:rPr lang="fr-FR" baseline="50000" dirty="0"/>
              <a:t>4</a:t>
            </a: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61</a:t>
            </a:fld>
            <a:endParaRPr lang="fr-BE"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3500" y="260648"/>
            <a:ext cx="6477000" cy="4314825"/>
          </a:xfrm>
          <a:prstGeom prst="rect">
            <a:avLst/>
          </a:prstGeom>
          <a:ln>
            <a:solidFill>
              <a:schemeClr val="tx1"/>
            </a:solidFill>
          </a:ln>
        </p:spPr>
      </p:pic>
    </p:spTree>
    <p:extLst>
      <p:ext uri="{BB962C8B-B14F-4D97-AF65-F5344CB8AC3E}">
        <p14:creationId xmlns:p14="http://schemas.microsoft.com/office/powerpoint/2010/main" val="29508427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Ruchome schody i windy – źródła </a:t>
            </a:r>
            <a:endParaRPr lang="fr-FR" dirty="0"/>
          </a:p>
        </p:txBody>
      </p:sp>
      <p:sp>
        <p:nvSpPr>
          <p:cNvPr id="3" name="Content Placeholder 2"/>
          <p:cNvSpPr>
            <a:spLocks noGrp="1"/>
          </p:cNvSpPr>
          <p:nvPr>
            <p:ph idx="1"/>
          </p:nvPr>
        </p:nvSpPr>
        <p:spPr/>
        <p:txBody>
          <a:bodyPr>
            <a:noAutofit/>
          </a:bodyPr>
          <a:lstStyle/>
          <a:p>
            <a:endParaRPr lang="fr-FR" sz="2400" dirty="0">
              <a:hlinkClick r:id="rId3"/>
            </a:endParaRPr>
          </a:p>
          <a:p>
            <a:pPr marL="514350" indent="-514350">
              <a:buFont typeface="+mj-lt"/>
              <a:buAutoNum type="arabicPeriod"/>
            </a:pPr>
            <a:r>
              <a:rPr lang="fr-FR" sz="2400" dirty="0">
                <a:hlinkClick r:id="rId3"/>
              </a:rPr>
              <a:t>https://www.forms-surfaces.com/elevator-ceilings</a:t>
            </a:r>
            <a:r>
              <a:rPr lang="fr-FR" sz="2400" dirty="0"/>
              <a:t> </a:t>
            </a:r>
          </a:p>
          <a:p>
            <a:pPr marL="514350" indent="-514350">
              <a:buFont typeface="+mj-lt"/>
              <a:buAutoNum type="arabicPeriod"/>
            </a:pPr>
            <a:r>
              <a:rPr lang="fr-FR" sz="2400" dirty="0">
                <a:hlinkClick r:id="rId4"/>
              </a:rPr>
              <a:t>http://commons.wikimedia.org/wiki/File:Metro_bruxelles_laufband.jpg</a:t>
            </a:r>
            <a:endParaRPr lang="fr-FR" sz="2400" dirty="0"/>
          </a:p>
          <a:p>
            <a:pPr marL="514350" indent="-514350">
              <a:buFont typeface="+mj-lt"/>
              <a:buAutoNum type="arabicPeriod"/>
            </a:pPr>
            <a:r>
              <a:rPr lang="fr-FR" sz="2400" dirty="0">
                <a:hlinkClick r:id="rId5"/>
              </a:rPr>
              <a:t>http://cambridgearchitectural.com/projects/ft-lauderdale-hollywood-international-airport-rental-car-center</a:t>
            </a:r>
            <a:r>
              <a:rPr lang="fr-FR" sz="2400" dirty="0"/>
              <a:t> </a:t>
            </a:r>
          </a:p>
          <a:p>
            <a:pPr marL="514350" indent="-514350">
              <a:buFont typeface="+mj-lt"/>
              <a:buAutoNum type="arabicPeriod"/>
            </a:pPr>
            <a:r>
              <a:rPr lang="fr-FR" sz="2400" dirty="0">
                <a:hlinkClick r:id="rId6"/>
              </a:rPr>
              <a:t>http://www.metalocus.es/content/en/blog/kraaiennest-metro-station-completed-amsterdam-maccreanor-lavington</a:t>
            </a:r>
            <a:endParaRPr lang="fr-FR" sz="24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62</a:t>
            </a:fld>
            <a:endParaRPr lang="fr-BE" dirty="0"/>
          </a:p>
        </p:txBody>
      </p:sp>
    </p:spTree>
    <p:extLst>
      <p:ext uri="{BB962C8B-B14F-4D97-AF65-F5344CB8AC3E}">
        <p14:creationId xmlns:p14="http://schemas.microsoft.com/office/powerpoint/2010/main" val="11610673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t>7. </a:t>
            </a:r>
            <a:r>
              <a:rPr lang="pl-PL" dirty="0"/>
              <a:t>Lotniska</a:t>
            </a:r>
            <a:endParaRPr lang="nl-BE" dirty="0"/>
          </a:p>
        </p:txBody>
      </p:sp>
      <p:sp>
        <p:nvSpPr>
          <p:cNvPr id="2" name="Slide Number Placeholder 1"/>
          <p:cNvSpPr>
            <a:spLocks noGrp="1"/>
          </p:cNvSpPr>
          <p:nvPr>
            <p:ph type="sldNum" sz="quarter" idx="4"/>
          </p:nvPr>
        </p:nvSpPr>
        <p:spPr/>
        <p:txBody>
          <a:bodyPr/>
          <a:lstStyle/>
          <a:p>
            <a:fld id="{5AF66AA0-E37C-4065-8BE7-D4086C065B53}" type="slidenum">
              <a:rPr lang="fr-BE" smtClean="0"/>
              <a:pPr/>
              <a:t>63</a:t>
            </a:fld>
            <a:endParaRPr lang="fr-BE" dirty="0"/>
          </a:p>
        </p:txBody>
      </p:sp>
    </p:spTree>
    <p:extLst>
      <p:ext uri="{BB962C8B-B14F-4D97-AF65-F5344CB8AC3E}">
        <p14:creationId xmlns:p14="http://schemas.microsoft.com/office/powerpoint/2010/main" val="22033198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5AF66AA0-E37C-4065-8BE7-D4086C065B53}" type="slidenum">
              <a:rPr lang="fr-BE" smtClean="0"/>
              <a:pPr/>
              <a:t>64</a:t>
            </a:fld>
            <a:endParaRPr lang="fr-BE" dirty="0"/>
          </a:p>
        </p:txBody>
      </p:sp>
      <p:sp>
        <p:nvSpPr>
          <p:cNvPr id="7" name="Content Placeholder 2"/>
          <p:cNvSpPr>
            <a:spLocks noGrp="1"/>
          </p:cNvSpPr>
          <p:nvPr>
            <p:ph idx="4294967295"/>
          </p:nvPr>
        </p:nvSpPr>
        <p:spPr>
          <a:xfrm rot="16200000">
            <a:off x="0" y="2722563"/>
            <a:ext cx="6176963" cy="1541462"/>
          </a:xfrm>
        </p:spPr>
        <p:txBody>
          <a:bodyPr>
            <a:noAutofit/>
          </a:bodyPr>
          <a:lstStyle/>
          <a:p>
            <a:pPr marL="0" indent="0">
              <a:buNone/>
            </a:pPr>
            <a:r>
              <a:rPr lang="fr-FR" sz="1800" dirty="0" err="1">
                <a:solidFill>
                  <a:schemeClr val="accent1"/>
                </a:solidFill>
              </a:rPr>
              <a:t>Clockwise</a:t>
            </a:r>
            <a:r>
              <a:rPr lang="fr-FR" sz="1800" dirty="0">
                <a:solidFill>
                  <a:schemeClr val="accent1"/>
                </a:solidFill>
              </a:rPr>
              <a:t>, </a:t>
            </a:r>
            <a:r>
              <a:rPr lang="fr-FR" sz="1800" dirty="0" err="1">
                <a:solidFill>
                  <a:schemeClr val="accent1"/>
                </a:solidFill>
              </a:rPr>
              <a:t>from</a:t>
            </a:r>
            <a:r>
              <a:rPr lang="fr-FR" sz="1800" dirty="0">
                <a:solidFill>
                  <a:schemeClr val="accent1"/>
                </a:solidFill>
              </a:rPr>
              <a:t> top </a:t>
            </a:r>
            <a:r>
              <a:rPr lang="fr-FR" sz="1800" dirty="0" err="1">
                <a:solidFill>
                  <a:schemeClr val="accent1"/>
                </a:solidFill>
              </a:rPr>
              <a:t>left</a:t>
            </a:r>
            <a:r>
              <a:rPr lang="fr-FR" sz="1800" dirty="0">
                <a:solidFill>
                  <a:schemeClr val="accent1"/>
                </a:solidFill>
              </a:rPr>
              <a:t>: </a:t>
            </a:r>
            <a:r>
              <a:rPr lang="fr-FR" sz="1800" dirty="0" err="1">
                <a:solidFill>
                  <a:schemeClr val="accent1"/>
                </a:solidFill>
              </a:rPr>
              <a:t>stainless</a:t>
            </a:r>
            <a:r>
              <a:rPr lang="fr-FR" sz="1800" dirty="0">
                <a:solidFill>
                  <a:schemeClr val="accent1"/>
                </a:solidFill>
              </a:rPr>
              <a:t> </a:t>
            </a:r>
            <a:r>
              <a:rPr lang="fr-FR" sz="1800" dirty="0" err="1">
                <a:solidFill>
                  <a:schemeClr val="accent1"/>
                </a:solidFill>
              </a:rPr>
              <a:t>equipment</a:t>
            </a:r>
            <a:r>
              <a:rPr lang="fr-FR" sz="1800" dirty="0">
                <a:solidFill>
                  <a:schemeClr val="accent1"/>
                </a:solidFill>
              </a:rPr>
              <a:t> at </a:t>
            </a:r>
            <a:r>
              <a:rPr lang="fr-FR" sz="1800" dirty="0" err="1">
                <a:solidFill>
                  <a:schemeClr val="accent1"/>
                </a:solidFill>
              </a:rPr>
              <a:t>Montreal</a:t>
            </a:r>
            <a:r>
              <a:rPr lang="fr-FR" sz="1800" dirty="0">
                <a:solidFill>
                  <a:schemeClr val="accent1"/>
                </a:solidFill>
              </a:rPr>
              <a:t> </a:t>
            </a:r>
            <a:r>
              <a:rPr lang="fr-FR" sz="1800" dirty="0" err="1">
                <a:solidFill>
                  <a:schemeClr val="accent1"/>
                </a:solidFill>
              </a:rPr>
              <a:t>Airport</a:t>
            </a:r>
            <a:r>
              <a:rPr lang="fr-FR" sz="1800" dirty="0">
                <a:solidFill>
                  <a:schemeClr val="accent1"/>
                </a:solidFill>
              </a:rPr>
              <a:t>, Canada</a:t>
            </a:r>
          </a:p>
          <a:p>
            <a:pPr>
              <a:buAutoNum type="arabicPeriod"/>
            </a:pPr>
            <a:r>
              <a:rPr lang="fr-FR" sz="1800" dirty="0" err="1">
                <a:solidFill>
                  <a:schemeClr val="accent1"/>
                </a:solidFill>
              </a:rPr>
              <a:t>Boarding</a:t>
            </a:r>
            <a:r>
              <a:rPr lang="fr-FR" sz="1800" dirty="0">
                <a:solidFill>
                  <a:schemeClr val="accent1"/>
                </a:solidFill>
              </a:rPr>
              <a:t> </a:t>
            </a:r>
            <a:r>
              <a:rPr lang="fr-FR" sz="1800" dirty="0" err="1">
                <a:solidFill>
                  <a:schemeClr val="accent1"/>
                </a:solidFill>
              </a:rPr>
              <a:t>counter</a:t>
            </a:r>
            <a:r>
              <a:rPr lang="fr-FR" sz="1800" dirty="0">
                <a:solidFill>
                  <a:schemeClr val="accent1"/>
                </a:solidFill>
              </a:rPr>
              <a:t>, Balustrade and </a:t>
            </a:r>
            <a:r>
              <a:rPr lang="fr-FR" sz="1800" dirty="0" err="1">
                <a:solidFill>
                  <a:schemeClr val="accent1"/>
                </a:solidFill>
              </a:rPr>
              <a:t>Garbage</a:t>
            </a:r>
            <a:r>
              <a:rPr lang="fr-FR" sz="1800" dirty="0">
                <a:solidFill>
                  <a:schemeClr val="accent1"/>
                </a:solidFill>
              </a:rPr>
              <a:t> bin</a:t>
            </a:r>
          </a:p>
          <a:p>
            <a:pPr>
              <a:buAutoNum type="arabicPeriod"/>
            </a:pPr>
            <a:r>
              <a:rPr lang="fr-FR" sz="1800" dirty="0" err="1">
                <a:solidFill>
                  <a:schemeClr val="accent1"/>
                </a:solidFill>
              </a:rPr>
              <a:t>Drinking</a:t>
            </a:r>
            <a:r>
              <a:rPr lang="fr-FR" sz="1800" dirty="0">
                <a:solidFill>
                  <a:schemeClr val="accent1"/>
                </a:solidFill>
              </a:rPr>
              <a:t> </a:t>
            </a:r>
            <a:r>
              <a:rPr lang="fr-FR" sz="1800" dirty="0" err="1">
                <a:solidFill>
                  <a:schemeClr val="accent1"/>
                </a:solidFill>
              </a:rPr>
              <a:t>fountain</a:t>
            </a:r>
            <a:endParaRPr lang="fr-FR" sz="1800" dirty="0">
              <a:solidFill>
                <a:schemeClr val="accent1"/>
              </a:solidFill>
            </a:endParaRPr>
          </a:p>
          <a:p>
            <a:pPr>
              <a:buAutoNum type="arabicPeriod"/>
            </a:pPr>
            <a:r>
              <a:rPr lang="fr-FR" sz="1800" dirty="0">
                <a:solidFill>
                  <a:schemeClr val="accent1"/>
                </a:solidFill>
              </a:rPr>
              <a:t>Bar </a:t>
            </a:r>
            <a:r>
              <a:rPr lang="fr-FR" sz="1800" dirty="0" err="1">
                <a:solidFill>
                  <a:schemeClr val="accent1"/>
                </a:solidFill>
              </a:rPr>
              <a:t>counter</a:t>
            </a:r>
            <a:r>
              <a:rPr lang="fr-FR" sz="1800" dirty="0">
                <a:solidFill>
                  <a:schemeClr val="accent1"/>
                </a:solidFill>
              </a:rPr>
              <a:t> and </a:t>
            </a:r>
            <a:r>
              <a:rPr lang="fr-FR" sz="1800" dirty="0" err="1">
                <a:solidFill>
                  <a:schemeClr val="accent1"/>
                </a:solidFill>
              </a:rPr>
              <a:t>footrest</a:t>
            </a:r>
            <a:r>
              <a:rPr lang="fr-FR" sz="1800" dirty="0">
                <a:solidFill>
                  <a:schemeClr val="accent1"/>
                </a:solidFill>
              </a:rPr>
              <a:t> </a:t>
            </a:r>
          </a:p>
        </p:txBody>
      </p:sp>
      <p:grpSp>
        <p:nvGrpSpPr>
          <p:cNvPr id="2" name="Group 1"/>
          <p:cNvGrpSpPr/>
          <p:nvPr/>
        </p:nvGrpSpPr>
        <p:grpSpPr>
          <a:xfrm>
            <a:off x="1648754" y="924745"/>
            <a:ext cx="7187514" cy="5672416"/>
            <a:chOff x="1685568" y="690950"/>
            <a:chExt cx="7187514" cy="5672416"/>
          </a:xfrm>
        </p:grpSpPr>
        <p:pic>
          <p:nvPicPr>
            <p:cNvPr id="4099" name="Picture 3" descr="D:\Mes docs\Mes images\2013\MTL052013\2013-05-23-07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85568" y="3534950"/>
              <a:ext cx="5040000" cy="28284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D:\Mes docs\Mes images\2013\MTL052013\2013-05-23-076.jpg"/>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1680" y="692696"/>
              <a:ext cx="5040000" cy="284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25568" y="690950"/>
              <a:ext cx="2147514" cy="284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887881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5AF66AA0-E37C-4065-8BE7-D4086C065B53}" type="slidenum">
              <a:rPr lang="fr-BE" smtClean="0"/>
              <a:pPr/>
              <a:t>65</a:t>
            </a:fld>
            <a:endParaRPr lang="fr-BE" dirty="0"/>
          </a:p>
        </p:txBody>
      </p:sp>
      <p:sp>
        <p:nvSpPr>
          <p:cNvPr id="5" name="Content Placeholder 2"/>
          <p:cNvSpPr>
            <a:spLocks noGrp="1"/>
          </p:cNvSpPr>
          <p:nvPr>
            <p:ph idx="4294967295"/>
          </p:nvPr>
        </p:nvSpPr>
        <p:spPr>
          <a:xfrm rot="16200000">
            <a:off x="0" y="3416300"/>
            <a:ext cx="5056188" cy="1338263"/>
          </a:xfrm>
        </p:spPr>
        <p:txBody>
          <a:bodyPr>
            <a:noAutofit/>
          </a:bodyPr>
          <a:lstStyle/>
          <a:p>
            <a:pPr marL="0" indent="0">
              <a:buNone/>
            </a:pPr>
            <a:r>
              <a:rPr lang="fr-FR" sz="1600" dirty="0" err="1">
                <a:solidFill>
                  <a:srgbClr val="0070C0"/>
                </a:solidFill>
              </a:rPr>
              <a:t>Clockwise</a:t>
            </a:r>
            <a:r>
              <a:rPr lang="fr-FR" sz="1600" dirty="0">
                <a:solidFill>
                  <a:srgbClr val="0070C0"/>
                </a:solidFill>
              </a:rPr>
              <a:t>, </a:t>
            </a:r>
            <a:r>
              <a:rPr lang="fr-FR" sz="1600" dirty="0" err="1">
                <a:solidFill>
                  <a:srgbClr val="0070C0"/>
                </a:solidFill>
              </a:rPr>
              <a:t>from</a:t>
            </a:r>
            <a:r>
              <a:rPr lang="fr-FR" sz="1600" dirty="0">
                <a:solidFill>
                  <a:srgbClr val="0070C0"/>
                </a:solidFill>
              </a:rPr>
              <a:t> top </a:t>
            </a:r>
            <a:r>
              <a:rPr lang="fr-FR" sz="1600" dirty="0" err="1">
                <a:solidFill>
                  <a:srgbClr val="0070C0"/>
                </a:solidFill>
              </a:rPr>
              <a:t>left</a:t>
            </a:r>
            <a:r>
              <a:rPr lang="fr-FR" sz="1600" dirty="0">
                <a:solidFill>
                  <a:srgbClr val="0070C0"/>
                </a:solidFill>
              </a:rPr>
              <a:t>:</a:t>
            </a:r>
          </a:p>
          <a:p>
            <a:pPr>
              <a:buAutoNum type="arabicPeriod"/>
            </a:pPr>
            <a:r>
              <a:rPr lang="fr-FR" sz="1600" dirty="0" err="1">
                <a:solidFill>
                  <a:srgbClr val="0070C0"/>
                </a:solidFill>
              </a:rPr>
              <a:t>Baggage</a:t>
            </a:r>
            <a:r>
              <a:rPr lang="fr-FR" sz="1600" dirty="0">
                <a:solidFill>
                  <a:srgbClr val="0070C0"/>
                </a:solidFill>
              </a:rPr>
              <a:t> </a:t>
            </a:r>
            <a:r>
              <a:rPr lang="fr-FR" sz="1600" dirty="0" err="1">
                <a:solidFill>
                  <a:srgbClr val="0070C0"/>
                </a:solidFill>
              </a:rPr>
              <a:t>delivery</a:t>
            </a:r>
            <a:r>
              <a:rPr lang="fr-FR" sz="1600" dirty="0">
                <a:solidFill>
                  <a:srgbClr val="0070C0"/>
                </a:solidFill>
              </a:rPr>
              <a:t> </a:t>
            </a:r>
            <a:r>
              <a:rPr lang="fr-FR" sz="1600" dirty="0" err="1">
                <a:solidFill>
                  <a:srgbClr val="0070C0"/>
                </a:solidFill>
              </a:rPr>
              <a:t>belt</a:t>
            </a:r>
            <a:r>
              <a:rPr lang="fr-FR" sz="1600" dirty="0">
                <a:solidFill>
                  <a:srgbClr val="0070C0"/>
                </a:solidFill>
              </a:rPr>
              <a:t>, </a:t>
            </a:r>
            <a:r>
              <a:rPr lang="fr-FR" sz="1600" dirty="0" err="1">
                <a:solidFill>
                  <a:srgbClr val="0070C0"/>
                </a:solidFill>
              </a:rPr>
              <a:t>Manila</a:t>
            </a:r>
            <a:r>
              <a:rPr lang="fr-FR" sz="1600" dirty="0">
                <a:solidFill>
                  <a:srgbClr val="0070C0"/>
                </a:solidFill>
              </a:rPr>
              <a:t> </a:t>
            </a:r>
            <a:r>
              <a:rPr lang="fr-FR" sz="1600" dirty="0" err="1">
                <a:solidFill>
                  <a:srgbClr val="0070C0"/>
                </a:solidFill>
              </a:rPr>
              <a:t>Airport</a:t>
            </a:r>
            <a:r>
              <a:rPr lang="fr-FR" sz="1600" dirty="0">
                <a:solidFill>
                  <a:srgbClr val="0070C0"/>
                </a:solidFill>
              </a:rPr>
              <a:t>, Philippines</a:t>
            </a:r>
          </a:p>
          <a:p>
            <a:pPr>
              <a:buAutoNum type="arabicPeriod"/>
            </a:pPr>
            <a:r>
              <a:rPr lang="fr-FR" sz="1600" dirty="0" err="1">
                <a:solidFill>
                  <a:srgbClr val="0070C0"/>
                </a:solidFill>
              </a:rPr>
              <a:t>Moving</a:t>
            </a:r>
            <a:r>
              <a:rPr lang="fr-FR" sz="1600" dirty="0">
                <a:solidFill>
                  <a:srgbClr val="0070C0"/>
                </a:solidFill>
              </a:rPr>
              <a:t> </a:t>
            </a:r>
            <a:r>
              <a:rPr lang="fr-FR" sz="1600" dirty="0" err="1">
                <a:solidFill>
                  <a:srgbClr val="0070C0"/>
                </a:solidFill>
              </a:rPr>
              <a:t>sidewalk</a:t>
            </a:r>
            <a:r>
              <a:rPr lang="fr-FR" sz="1600" dirty="0">
                <a:solidFill>
                  <a:srgbClr val="0070C0"/>
                </a:solidFill>
              </a:rPr>
              <a:t>, </a:t>
            </a:r>
            <a:r>
              <a:rPr lang="fr-FR" sz="1600" dirty="0" err="1">
                <a:solidFill>
                  <a:srgbClr val="0070C0"/>
                </a:solidFill>
              </a:rPr>
              <a:t>Montreal</a:t>
            </a:r>
            <a:r>
              <a:rPr lang="fr-FR" sz="1600" dirty="0">
                <a:solidFill>
                  <a:srgbClr val="0070C0"/>
                </a:solidFill>
              </a:rPr>
              <a:t> </a:t>
            </a:r>
            <a:r>
              <a:rPr lang="fr-FR" sz="1600" dirty="0" err="1">
                <a:solidFill>
                  <a:srgbClr val="0070C0"/>
                </a:solidFill>
              </a:rPr>
              <a:t>Airport</a:t>
            </a:r>
            <a:r>
              <a:rPr lang="fr-FR" sz="1600" dirty="0">
                <a:solidFill>
                  <a:srgbClr val="0070C0"/>
                </a:solidFill>
              </a:rPr>
              <a:t>, Canada</a:t>
            </a:r>
          </a:p>
          <a:p>
            <a:pPr>
              <a:buAutoNum type="arabicPeriod"/>
            </a:pPr>
            <a:r>
              <a:rPr lang="fr-FR" sz="1600" dirty="0">
                <a:solidFill>
                  <a:srgbClr val="0070C0"/>
                </a:solidFill>
              </a:rPr>
              <a:t>Security net in </a:t>
            </a:r>
            <a:r>
              <a:rPr lang="fr-FR" sz="1600" dirty="0" err="1">
                <a:solidFill>
                  <a:srgbClr val="0070C0"/>
                </a:solidFill>
              </a:rPr>
              <a:t>Copenhagen</a:t>
            </a:r>
            <a:r>
              <a:rPr lang="fr-FR" sz="1600" dirty="0">
                <a:solidFill>
                  <a:srgbClr val="0070C0"/>
                </a:solidFill>
              </a:rPr>
              <a:t> </a:t>
            </a:r>
            <a:r>
              <a:rPr lang="fr-FR" sz="1600" dirty="0" err="1">
                <a:solidFill>
                  <a:srgbClr val="0070C0"/>
                </a:solidFill>
              </a:rPr>
              <a:t>Airport</a:t>
            </a:r>
            <a:r>
              <a:rPr lang="fr-FR" sz="1600" dirty="0">
                <a:solidFill>
                  <a:srgbClr val="0070C0"/>
                </a:solidFill>
              </a:rPr>
              <a:t>, </a:t>
            </a:r>
            <a:r>
              <a:rPr lang="fr-FR" sz="1600" dirty="0" err="1">
                <a:solidFill>
                  <a:srgbClr val="0070C0"/>
                </a:solidFill>
              </a:rPr>
              <a:t>Denmark</a:t>
            </a:r>
            <a:endParaRPr lang="fr-FR" sz="1600" dirty="0">
              <a:solidFill>
                <a:srgbClr val="0070C0"/>
              </a:solidFill>
            </a:endParaRPr>
          </a:p>
        </p:txBody>
      </p:sp>
      <p:grpSp>
        <p:nvGrpSpPr>
          <p:cNvPr id="2" name="Group 1"/>
          <p:cNvGrpSpPr/>
          <p:nvPr/>
        </p:nvGrpSpPr>
        <p:grpSpPr>
          <a:xfrm>
            <a:off x="1357528" y="854094"/>
            <a:ext cx="7527882" cy="5760639"/>
            <a:chOff x="1331638" y="116632"/>
            <a:chExt cx="7527882" cy="5760639"/>
          </a:xfrm>
        </p:grpSpPr>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31638" y="116632"/>
              <a:ext cx="4737374"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5" descr="D:\Mes docs\Mes images\2013\MTL052013\2013-05-23-07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796136" y="116632"/>
              <a:ext cx="3063384" cy="57606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331640" y="2816632"/>
              <a:ext cx="4445635"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3405560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dirty="0"/>
              <a:t>Lotniska – źródło </a:t>
            </a:r>
            <a:endParaRPr lang="fr-FR" dirty="0"/>
          </a:p>
        </p:txBody>
      </p:sp>
      <p:sp>
        <p:nvSpPr>
          <p:cNvPr id="3" name="Content Placeholder 2"/>
          <p:cNvSpPr>
            <a:spLocks noGrp="1"/>
          </p:cNvSpPr>
          <p:nvPr>
            <p:ph idx="1"/>
          </p:nvPr>
        </p:nvSpPr>
        <p:spPr/>
        <p:txBody>
          <a:bodyPr>
            <a:normAutofit fontScale="70000" lnSpcReduction="20000"/>
          </a:bodyPr>
          <a:lstStyle/>
          <a:p>
            <a:pPr marL="0" indent="0">
              <a:buNone/>
            </a:pPr>
            <a:r>
              <a:rPr lang="pl-PL" dirty="0"/>
              <a:t>Stale nierdzewne wykorzystywane są wszędzie tam, gdzie wymagany jest materiał, który zachowa swój estetyczny wygląd mimo intensywnego użycia:</a:t>
            </a:r>
            <a:endParaRPr lang="en-GB" dirty="0"/>
          </a:p>
          <a:p>
            <a:pPr lvl="0"/>
            <a:r>
              <a:rPr lang="pl-PL" dirty="0"/>
              <a:t>dachy,</a:t>
            </a:r>
            <a:endParaRPr lang="en-GB" dirty="0"/>
          </a:p>
          <a:p>
            <a:pPr lvl="0"/>
            <a:r>
              <a:rPr lang="pl-PL" dirty="0"/>
              <a:t>obiekty architektury miejskiej,</a:t>
            </a:r>
            <a:endParaRPr lang="en-GB" dirty="0"/>
          </a:p>
          <a:p>
            <a:pPr lvl="0"/>
            <a:r>
              <a:rPr lang="pl-PL" dirty="0"/>
              <a:t>lady,</a:t>
            </a:r>
            <a:endParaRPr lang="en-GB" dirty="0"/>
          </a:p>
          <a:p>
            <a:pPr lvl="0"/>
            <a:r>
              <a:rPr lang="pl-PL" dirty="0"/>
              <a:t>dozowniki wody,</a:t>
            </a:r>
            <a:endParaRPr lang="en-GB" dirty="0"/>
          </a:p>
          <a:p>
            <a:pPr lvl="0"/>
            <a:r>
              <a:rPr lang="pl-PL" dirty="0"/>
              <a:t>przegrody (np. do zabudowy toalet),</a:t>
            </a:r>
            <a:endParaRPr lang="en-GB" dirty="0"/>
          </a:p>
          <a:p>
            <a:pPr lvl="0"/>
            <a:r>
              <a:rPr lang="pl-PL" dirty="0"/>
              <a:t>wyposażenie systemów wentylacyjnych,</a:t>
            </a:r>
            <a:endParaRPr lang="en-GB" dirty="0"/>
          </a:p>
          <a:p>
            <a:pPr lvl="0"/>
            <a:r>
              <a:rPr lang="pl-PL" dirty="0"/>
              <a:t>poręcze i balustrady,</a:t>
            </a:r>
            <a:endParaRPr lang="en-GB" dirty="0"/>
          </a:p>
          <a:p>
            <a:pPr lvl="0"/>
            <a:r>
              <a:rPr lang="pl-PL" dirty="0"/>
              <a:t>windy, ruchome schody i chodniki,</a:t>
            </a:r>
            <a:endParaRPr lang="en-GB" dirty="0"/>
          </a:p>
          <a:p>
            <a:pPr lvl="0"/>
            <a:r>
              <a:rPr lang="pl-PL" dirty="0"/>
              <a:t>wózki, </a:t>
            </a:r>
            <a:endParaRPr lang="en-GB" dirty="0"/>
          </a:p>
          <a:p>
            <a:pPr lvl="0"/>
            <a:r>
              <a:rPr lang="pl-PL" dirty="0"/>
              <a:t>systemy zamocowań,</a:t>
            </a:r>
            <a:endParaRPr lang="en-GB" dirty="0"/>
          </a:p>
          <a:p>
            <a:pPr lvl="0"/>
            <a:r>
              <a:rPr lang="pl-PL" dirty="0"/>
              <a:t>etc…</a:t>
            </a:r>
            <a:endParaRPr lang="en-GB"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66</a:t>
            </a:fld>
            <a:endParaRPr lang="fr-BE" dirty="0"/>
          </a:p>
        </p:txBody>
      </p:sp>
    </p:spTree>
    <p:extLst>
      <p:ext uri="{BB962C8B-B14F-4D97-AF65-F5344CB8AC3E}">
        <p14:creationId xmlns:p14="http://schemas.microsoft.com/office/powerpoint/2010/main" val="35259437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nl-BE" dirty="0"/>
              <a:t>8. </a:t>
            </a:r>
            <a:r>
              <a:rPr lang="pl-PL" dirty="0"/>
              <a:t>Mała architektura miejska</a:t>
            </a:r>
            <a:endParaRPr lang="nl-BE"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67</a:t>
            </a:fld>
            <a:endParaRPr lang="fr-BE" dirty="0"/>
          </a:p>
        </p:txBody>
      </p:sp>
    </p:spTree>
    <p:extLst>
      <p:ext uri="{BB962C8B-B14F-4D97-AF65-F5344CB8AC3E}">
        <p14:creationId xmlns:p14="http://schemas.microsoft.com/office/powerpoint/2010/main" val="14062187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5AF66AA0-E37C-4065-8BE7-D4086C065B53}" type="slidenum">
              <a:rPr lang="fr-BE" smtClean="0"/>
              <a:pPr/>
              <a:t>68</a:t>
            </a:fld>
            <a:endParaRPr lang="fr-BE" dirty="0"/>
          </a:p>
        </p:txBody>
      </p:sp>
      <p:sp>
        <p:nvSpPr>
          <p:cNvPr id="4" name="AutoShape 6" descr="http://www.worldstainless.org/Files/issf/streetfurniture/Street_Fencing/St_Fenc2/SF2_HandrailsinGijon1_290x172.jpg"/>
          <p:cNvSpPr>
            <a:spLocks noChangeAspect="1" noChangeArrowheads="1"/>
          </p:cNvSpPr>
          <p:nvPr/>
        </p:nvSpPr>
        <p:spPr bwMode="auto">
          <a:xfrm>
            <a:off x="155575" y="-7842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8" descr="http://www.worldstainless.org/Files/issf/streetfurniture/Street_Fencing/St_Fenc2/SF2_HandrailsinGijon1_290x172.jpg"/>
          <p:cNvSpPr>
            <a:spLocks noChangeAspect="1" noChangeArrowheads="1"/>
          </p:cNvSpPr>
          <p:nvPr/>
        </p:nvSpPr>
        <p:spPr bwMode="auto">
          <a:xfrm>
            <a:off x="307975" y="-6318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12" descr="http://www.worldstainless.org/Files/issf/streetfurniture/Street_Fencing/St_Fenc2/SF2_HandrailsinGijon1_290x17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 name="Group 1"/>
          <p:cNvGrpSpPr/>
          <p:nvPr/>
        </p:nvGrpSpPr>
        <p:grpSpPr>
          <a:xfrm>
            <a:off x="777727" y="128125"/>
            <a:ext cx="7588546" cy="5004000"/>
            <a:chOff x="777727" y="297208"/>
            <a:chExt cx="7588546" cy="5004000"/>
          </a:xfrm>
        </p:grpSpPr>
        <p:pic>
          <p:nvPicPr>
            <p:cNvPr id="1028" name="Picture 4" descr="http://www.worldstainless.org/Files/issf/streetfurniture/Street_Fencing/St_Fenc8/SF8_FenceinBundang_3_290x172.jpg"/>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7727" y="297208"/>
              <a:ext cx="3816000" cy="22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9" name="Picture 15" descr="D:\Mes docs\Temp\Telechargements\SF2_HandrailsinGijon1_290x172.jpg"/>
            <p:cNvPicPr>
              <a:picLocks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93727" y="299058"/>
              <a:ext cx="3772546" cy="22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50273" y="2565208"/>
              <a:ext cx="3816000" cy="27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43" name="Picture 19"/>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7727" y="2565208"/>
              <a:ext cx="3816000" cy="27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3" name="Content Placeholder 2"/>
          <p:cNvSpPr>
            <a:spLocks noGrp="1"/>
          </p:cNvSpPr>
          <p:nvPr>
            <p:ph idx="1"/>
          </p:nvPr>
        </p:nvSpPr>
        <p:spPr>
          <a:xfrm>
            <a:off x="777727" y="5373216"/>
            <a:ext cx="7602258" cy="1368152"/>
          </a:xfrm>
        </p:spPr>
        <p:txBody>
          <a:bodyPr>
            <a:normAutofit fontScale="92500" lnSpcReduction="10000"/>
          </a:bodyPr>
          <a:lstStyle/>
          <a:p>
            <a:pPr marL="0" indent="0">
              <a:buNone/>
            </a:pPr>
            <a:r>
              <a:rPr lang="pl-PL" sz="1400" dirty="0"/>
              <a:t>Od góry po lewej, zgodnie z ruchem wskazówek zegara</a:t>
            </a:r>
            <a:r>
              <a:rPr lang="fr-FR" sz="1400" dirty="0"/>
              <a:t>:</a:t>
            </a:r>
          </a:p>
          <a:p>
            <a:pPr>
              <a:buAutoNum type="arabicPeriod"/>
            </a:pPr>
            <a:r>
              <a:rPr lang="pl-PL" sz="1400" dirty="0"/>
              <a:t>Ogrodzenie przy szkole w </a:t>
            </a:r>
            <a:r>
              <a:rPr lang="fr-FR" sz="1400" dirty="0"/>
              <a:t>Budang, Korea. </a:t>
            </a:r>
            <a:r>
              <a:rPr lang="pl-PL" sz="1400" dirty="0"/>
              <a:t>Gatunki</a:t>
            </a:r>
            <a:r>
              <a:rPr lang="fr-FR" sz="1400" dirty="0"/>
              <a:t>: STS439/STS304</a:t>
            </a:r>
            <a:r>
              <a:rPr lang="pl-PL" sz="1400" dirty="0"/>
              <a:t>,</a:t>
            </a:r>
            <a:r>
              <a:rPr lang="fr-FR" sz="1400" dirty="0"/>
              <a:t> </a:t>
            </a:r>
            <a:r>
              <a:rPr lang="pl-PL" sz="1400" dirty="0"/>
              <a:t>wykończenie</a:t>
            </a:r>
            <a:r>
              <a:rPr lang="fr-FR" sz="1400" dirty="0"/>
              <a:t>: 2B/HL/</a:t>
            </a:r>
            <a:r>
              <a:rPr lang="pl-PL" sz="1400" dirty="0"/>
              <a:t>polerowanie</a:t>
            </a:r>
            <a:endParaRPr lang="fr-FR" sz="1400" dirty="0"/>
          </a:p>
          <a:p>
            <a:pPr>
              <a:buAutoNum type="arabicPeriod"/>
            </a:pPr>
            <a:r>
              <a:rPr lang="pl-PL" sz="1400" dirty="0"/>
              <a:t>Balustrada w </a:t>
            </a:r>
            <a:r>
              <a:rPr lang="pl-PL" sz="1400" dirty="0" err="1"/>
              <a:t>Gijon</a:t>
            </a:r>
            <a:r>
              <a:rPr lang="pl-PL" sz="1400" dirty="0"/>
              <a:t>, Hiszpania. Gatunek</a:t>
            </a:r>
            <a:r>
              <a:rPr lang="fr-FR" sz="1400" dirty="0"/>
              <a:t>: 316L</a:t>
            </a:r>
            <a:r>
              <a:rPr lang="pl-PL" sz="1400" dirty="0"/>
              <a:t>,</a:t>
            </a:r>
            <a:r>
              <a:rPr lang="fr-FR" sz="1400" dirty="0"/>
              <a:t> </a:t>
            </a:r>
            <a:r>
              <a:rPr lang="pl-PL" sz="1400" dirty="0"/>
              <a:t>wykończenie</a:t>
            </a:r>
            <a:r>
              <a:rPr lang="fr-FR" sz="1400" dirty="0"/>
              <a:t>:</a:t>
            </a:r>
            <a:r>
              <a:rPr lang="pl-PL" sz="1400" dirty="0"/>
              <a:t> polerowanie</a:t>
            </a:r>
            <a:endParaRPr lang="fr-FR" sz="1400" dirty="0"/>
          </a:p>
          <a:p>
            <a:pPr>
              <a:buAutoNum type="arabicPeriod"/>
            </a:pPr>
            <a:r>
              <a:rPr lang="pl-PL" sz="1400" dirty="0"/>
              <a:t>Balustrada</a:t>
            </a:r>
            <a:r>
              <a:rPr lang="fr-FR" sz="1400" dirty="0"/>
              <a:t>, Indi</a:t>
            </a:r>
            <a:r>
              <a:rPr lang="pl-PL" sz="1400" dirty="0"/>
              <a:t>e</a:t>
            </a:r>
            <a:endParaRPr lang="fr-FR" sz="1400" dirty="0"/>
          </a:p>
          <a:p>
            <a:pPr>
              <a:buAutoNum type="arabicPeriod"/>
            </a:pPr>
            <a:r>
              <a:rPr lang="pl-PL" sz="1400" dirty="0"/>
              <a:t>Podziemny terminal</a:t>
            </a:r>
            <a:r>
              <a:rPr lang="en-US" sz="1400" dirty="0"/>
              <a:t> </a:t>
            </a:r>
            <a:r>
              <a:rPr lang="pl-PL" sz="1400" dirty="0"/>
              <a:t>promowy </a:t>
            </a:r>
            <a:r>
              <a:rPr lang="en-US" sz="1400" dirty="0"/>
              <a:t>South Ferry </a:t>
            </a:r>
            <a:r>
              <a:rPr lang="pl-PL" sz="1400" dirty="0"/>
              <a:t>na dolnym </a:t>
            </a:r>
            <a:r>
              <a:rPr lang="en-US" sz="1400" dirty="0"/>
              <a:t>Manhattan</a:t>
            </a:r>
            <a:r>
              <a:rPr lang="pl-PL" sz="1400" dirty="0" err="1"/>
              <a:t>ie</a:t>
            </a:r>
            <a:r>
              <a:rPr lang="pl-PL" sz="1400" dirty="0"/>
              <a:t>, tytuł  konstrukcji:</a:t>
            </a:r>
            <a:r>
              <a:rPr lang="en-US" sz="1400" dirty="0"/>
              <a:t> “See it split, see it change”</a:t>
            </a:r>
            <a:r>
              <a:rPr lang="pl-PL" sz="1400" dirty="0"/>
              <a:t>,</a:t>
            </a:r>
            <a:r>
              <a:rPr lang="en-US" sz="1400" dirty="0"/>
              <a:t> </a:t>
            </a:r>
            <a:r>
              <a:rPr lang="pl-PL" sz="1400" dirty="0"/>
              <a:t>projekt </a:t>
            </a:r>
            <a:r>
              <a:rPr lang="en-US" sz="1400" dirty="0"/>
              <a:t>Doug </a:t>
            </a:r>
            <a:r>
              <a:rPr lang="pl-PL" sz="1400" dirty="0"/>
              <a:t>i</a:t>
            </a:r>
            <a:r>
              <a:rPr lang="en-US" sz="1400" dirty="0"/>
              <a:t> Mike </a:t>
            </a:r>
            <a:r>
              <a:rPr lang="en-US" sz="1400" dirty="0" err="1"/>
              <a:t>Starn</a:t>
            </a:r>
            <a:endParaRPr lang="fr-FR" sz="1400" dirty="0"/>
          </a:p>
        </p:txBody>
      </p:sp>
    </p:spTree>
    <p:extLst>
      <p:ext uri="{BB962C8B-B14F-4D97-AF65-F5344CB8AC3E}">
        <p14:creationId xmlns:p14="http://schemas.microsoft.com/office/powerpoint/2010/main" val="10809714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5AF66AA0-E37C-4065-8BE7-D4086C065B53}" type="slidenum">
              <a:rPr lang="fr-BE" smtClean="0"/>
              <a:pPr/>
              <a:t>69</a:t>
            </a:fld>
            <a:endParaRPr lang="fr-BE" dirty="0"/>
          </a:p>
        </p:txBody>
      </p:sp>
      <p:sp>
        <p:nvSpPr>
          <p:cNvPr id="4" name="AutoShape 6" descr="http://www.worldstainless.org/Files/issf/streetfurniture/Street_Fencing/St_Fenc2/SF2_HandrailsinGijon1_290x172.jpg"/>
          <p:cNvSpPr>
            <a:spLocks noChangeAspect="1" noChangeArrowheads="1"/>
          </p:cNvSpPr>
          <p:nvPr/>
        </p:nvSpPr>
        <p:spPr bwMode="auto">
          <a:xfrm>
            <a:off x="155575" y="-7842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8" descr="http://www.worldstainless.org/Files/issf/streetfurniture/Street_Fencing/St_Fenc2/SF2_HandrailsinGijon1_290x172.jpg"/>
          <p:cNvSpPr>
            <a:spLocks noChangeAspect="1" noChangeArrowheads="1"/>
          </p:cNvSpPr>
          <p:nvPr/>
        </p:nvSpPr>
        <p:spPr bwMode="auto">
          <a:xfrm>
            <a:off x="307975" y="-6318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10" descr="http://www.worldstainless.org/Files/issf/streetfurniture/Street_Fencing/St_Fenc2/SF2_HandrailsinGijon1_290x172.jpg"/>
          <p:cNvSpPr>
            <a:spLocks noChangeAspect="1" noChangeArrowheads="1"/>
          </p:cNvSpPr>
          <p:nvPr/>
        </p:nvSpPr>
        <p:spPr bwMode="auto">
          <a:xfrm>
            <a:off x="460375" y="-4794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12" descr="http://www.worldstainless.org/Files/issf/streetfurniture/Street_Fencing/St_Fenc2/SF2_HandrailsinGijon1_290x17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7" descr="http://www.stainlessindia.org/picUpload/large2_1423805776.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AutoShape 9" descr="http://www.worldstainless.org/Files/issf/streetfurniture/Street_Lighting/St_Ligh7/SL7_StreetlightinSeoul2_290x172.jpg"/>
          <p:cNvSpPr>
            <a:spLocks noChangeAspect="1" noChangeArrowheads="1"/>
          </p:cNvSpPr>
          <p:nvPr/>
        </p:nvSpPr>
        <p:spPr bwMode="auto">
          <a:xfrm>
            <a:off x="765175" y="-1746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4" name="Group 13"/>
          <p:cNvGrpSpPr/>
          <p:nvPr/>
        </p:nvGrpSpPr>
        <p:grpSpPr>
          <a:xfrm>
            <a:off x="837675" y="116632"/>
            <a:ext cx="7468651" cy="4431816"/>
            <a:chOff x="1115615" y="349396"/>
            <a:chExt cx="7468651" cy="4431816"/>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5616" y="349396"/>
              <a:ext cx="3735450" cy="22155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1066" y="349396"/>
              <a:ext cx="3732907" cy="221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51066" y="2564903"/>
              <a:ext cx="3733200" cy="22163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8" name="Picture 10"/>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115615" y="2564904"/>
              <a:ext cx="3735451" cy="22163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6" name="Content Placeholder 2"/>
          <p:cNvSpPr txBox="1">
            <a:spLocks/>
          </p:cNvSpPr>
          <p:nvPr/>
        </p:nvSpPr>
        <p:spPr>
          <a:xfrm>
            <a:off x="837382" y="4941168"/>
            <a:ext cx="7468944" cy="19168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pl-PL" sz="1400" dirty="0"/>
              <a:t>Od góry po lewej, zgodnie z ruchem wskazówek zegara</a:t>
            </a:r>
            <a:r>
              <a:rPr lang="fr-FR" sz="1400" dirty="0"/>
              <a:t>:</a:t>
            </a:r>
          </a:p>
          <a:p>
            <a:pPr>
              <a:buFont typeface="Wingdings" panose="05000000000000000000" pitchFamily="2" charset="2"/>
              <a:buAutoNum type="arabicPeriod"/>
            </a:pPr>
            <a:r>
              <a:rPr lang="pl-PL" sz="1400" dirty="0"/>
              <a:t>Ławka w </a:t>
            </a:r>
            <a:r>
              <a:rPr lang="fr-FR" sz="1400" dirty="0"/>
              <a:t>Paulinia (SP),  </a:t>
            </a:r>
            <a:r>
              <a:rPr lang="pl-PL" sz="1400" dirty="0"/>
              <a:t>Brazylia</a:t>
            </a:r>
            <a:r>
              <a:rPr lang="fr-FR" sz="1400" dirty="0"/>
              <a:t>.  </a:t>
            </a:r>
            <a:r>
              <a:rPr lang="pl-PL" sz="1400" dirty="0"/>
              <a:t>Gatunek</a:t>
            </a:r>
            <a:r>
              <a:rPr lang="fr-FR" sz="1400" dirty="0"/>
              <a:t>: 304  STS304</a:t>
            </a:r>
            <a:r>
              <a:rPr lang="pl-PL" sz="1400" dirty="0"/>
              <a:t>,</a:t>
            </a:r>
            <a:r>
              <a:rPr lang="fr-FR" sz="1400" dirty="0"/>
              <a:t> </a:t>
            </a:r>
            <a:r>
              <a:rPr lang="pl-PL" sz="1400" dirty="0"/>
              <a:t>wykończenie: satynowe</a:t>
            </a:r>
            <a:endParaRPr lang="fr-FR" sz="1400" dirty="0"/>
          </a:p>
          <a:p>
            <a:pPr>
              <a:buFont typeface="Wingdings" panose="05000000000000000000" pitchFamily="2" charset="2"/>
              <a:buAutoNum type="arabicPeriod"/>
            </a:pPr>
            <a:r>
              <a:rPr lang="pl-PL" sz="1400" dirty="0"/>
              <a:t>Ławka w kształcie motyla w  S</a:t>
            </a:r>
            <a:r>
              <a:rPr lang="fr-FR" sz="1400" dirty="0"/>
              <a:t>an Luis Potosi, Me</a:t>
            </a:r>
            <a:r>
              <a:rPr lang="pl-PL" sz="1400" dirty="0"/>
              <a:t>ksyk</a:t>
            </a:r>
            <a:endParaRPr lang="fr-FR" sz="1400" dirty="0"/>
          </a:p>
          <a:p>
            <a:pPr>
              <a:buFont typeface="Wingdings" panose="05000000000000000000" pitchFamily="2" charset="2"/>
              <a:buAutoNum type="arabicPeriod"/>
            </a:pPr>
            <a:r>
              <a:rPr lang="pl-PL" sz="1400" dirty="0"/>
              <a:t>Ławka z tkaną siatką</a:t>
            </a:r>
            <a:r>
              <a:rPr lang="fr-FR" sz="1400" dirty="0"/>
              <a:t>, </a:t>
            </a:r>
            <a:r>
              <a:rPr lang="pl-PL" sz="1400" dirty="0"/>
              <a:t>Francja</a:t>
            </a:r>
            <a:endParaRPr lang="fr-FR" sz="1400" dirty="0"/>
          </a:p>
          <a:p>
            <a:pPr>
              <a:buFont typeface="Wingdings" panose="05000000000000000000" pitchFamily="2" charset="2"/>
              <a:buAutoNum type="arabicPeriod"/>
            </a:pPr>
            <a:r>
              <a:rPr lang="pl-PL" sz="1400" dirty="0"/>
              <a:t>Słup oświetleniowy</a:t>
            </a:r>
            <a:r>
              <a:rPr lang="fr-FR" sz="1400" dirty="0"/>
              <a:t>, Seul, Korea </a:t>
            </a:r>
            <a:r>
              <a:rPr lang="pl-PL" sz="1400" dirty="0"/>
              <a:t>.</a:t>
            </a:r>
            <a:r>
              <a:rPr lang="fr-FR" sz="1400" dirty="0"/>
              <a:t> </a:t>
            </a:r>
            <a:r>
              <a:rPr lang="pl-PL" sz="1400" dirty="0"/>
              <a:t>Gatunek</a:t>
            </a:r>
            <a:r>
              <a:rPr lang="en-US" sz="1400" dirty="0"/>
              <a:t>: STS439/STS304/STS304N1</a:t>
            </a:r>
            <a:r>
              <a:rPr lang="pl-PL" sz="1400" dirty="0"/>
              <a:t>,</a:t>
            </a:r>
            <a:r>
              <a:rPr lang="en-US" sz="1400" dirty="0"/>
              <a:t> </a:t>
            </a:r>
            <a:r>
              <a:rPr lang="pl-PL" sz="1400" dirty="0"/>
              <a:t>wykończenie</a:t>
            </a:r>
            <a:r>
              <a:rPr lang="en-US" sz="1400" dirty="0"/>
              <a:t>: 2B/BA/</a:t>
            </a:r>
            <a:r>
              <a:rPr lang="pl-PL" sz="1400" dirty="0"/>
              <a:t>polerowanie</a:t>
            </a:r>
            <a:endParaRPr lang="fr-FR" sz="1400" dirty="0"/>
          </a:p>
        </p:txBody>
      </p:sp>
    </p:spTree>
    <p:extLst>
      <p:ext uri="{BB962C8B-B14F-4D97-AF65-F5344CB8AC3E}">
        <p14:creationId xmlns:p14="http://schemas.microsoft.com/office/powerpoint/2010/main" val="1090088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660" y="4800600"/>
            <a:ext cx="7565820" cy="566738"/>
          </a:xfrm>
        </p:spPr>
        <p:txBody>
          <a:bodyPr>
            <a:normAutofit fontScale="90000"/>
          </a:bodyPr>
          <a:lstStyle/>
          <a:p>
            <a:r>
              <a:rPr lang="pl-PL" dirty="0"/>
              <a:t>Muzeum Sztuki  F.R. </a:t>
            </a:r>
            <a:r>
              <a:rPr lang="pl-PL" dirty="0" err="1"/>
              <a:t>Weismana</a:t>
            </a:r>
            <a:r>
              <a:rPr lang="fr-FR" dirty="0"/>
              <a:t>, Minneapolis, USA (1993)</a:t>
            </a:r>
            <a:r>
              <a:rPr lang="pl-PL" dirty="0"/>
              <a:t> </a:t>
            </a:r>
            <a:br>
              <a:rPr lang="pl-PL" dirty="0"/>
            </a:br>
            <a:r>
              <a:rPr lang="fr-FR" dirty="0"/>
              <a:t>Archite</a:t>
            </a:r>
            <a:r>
              <a:rPr lang="pl-PL" dirty="0"/>
              <a:t>k</a:t>
            </a:r>
            <a:r>
              <a:rPr lang="fr-FR" dirty="0"/>
              <a:t>t: Frank Gehry</a:t>
            </a:r>
            <a:r>
              <a:rPr lang="fr-FR" baseline="50000" dirty="0"/>
              <a:t>9</a:t>
            </a:r>
          </a:p>
        </p:txBody>
      </p:sp>
      <p:sp>
        <p:nvSpPr>
          <p:cNvPr id="10" name="Text Placeholder 9"/>
          <p:cNvSpPr>
            <a:spLocks noGrp="1"/>
          </p:cNvSpPr>
          <p:nvPr>
            <p:ph type="body" sz="half" idx="2"/>
          </p:nvPr>
        </p:nvSpPr>
        <p:spPr>
          <a:xfrm>
            <a:off x="1326660" y="5367338"/>
            <a:ext cx="6485700" cy="1302022"/>
          </a:xfrm>
        </p:spPr>
        <p:txBody>
          <a:bodyPr>
            <a:noAutofit/>
          </a:bodyPr>
          <a:lstStyle/>
          <a:p>
            <a:pPr algn="just"/>
            <a:r>
              <a:rPr lang="pl-PL" dirty="0" err="1"/>
              <a:t>Gehry</a:t>
            </a:r>
            <a:r>
              <a:rPr lang="pl-PL" dirty="0"/>
              <a:t>: "Zawsze czułem, że w architekturze najważniejszy jest materiał. Kiedy przyglądałem się pracom moich przyjaciół artystów – odpowiedni materiał był czymś, co wydawało się właściwe, prawdziwe, dopuszczalne i nie wymyślone.” Dla Muzeum </a:t>
            </a:r>
            <a:r>
              <a:rPr lang="pl-PL" dirty="0" err="1"/>
              <a:t>Weismana</a:t>
            </a:r>
            <a:r>
              <a:rPr lang="pl-PL" dirty="0"/>
              <a:t>, </a:t>
            </a:r>
            <a:r>
              <a:rPr lang="pl-PL" dirty="0" err="1"/>
              <a:t>Gehry</a:t>
            </a:r>
            <a:r>
              <a:rPr lang="pl-PL" dirty="0"/>
              <a:t> wybrał stal nierdzewną… jest błyszcząca, refleksyjna, ale także posiada niezwykle trwałą powierzchnię, która nadaje budynkowi niepowtarzalną tożsamość.</a:t>
            </a:r>
          </a:p>
        </p:txBody>
      </p:sp>
      <p:sp>
        <p:nvSpPr>
          <p:cNvPr id="3" name="AutoShape 2" descr="http://upload.wikimedia.org/wikipedia/commons/1/1e/Frederick_Weisman_Museum_of_Art.jpg"/>
          <p:cNvSpPr>
            <a:spLocks noChangeAspect="1" noChangeArrowheads="1"/>
          </p:cNvSpPr>
          <p:nvPr/>
        </p:nvSpPr>
        <p:spPr bwMode="auto">
          <a:xfrm>
            <a:off x="155575" y="-1804988"/>
            <a:ext cx="5638800" cy="3762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6660" y="404664"/>
            <a:ext cx="6485700" cy="43206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pPr/>
              <a:t>7</a:t>
            </a:fld>
            <a:endParaRPr lang="fr-BE" dirty="0"/>
          </a:p>
        </p:txBody>
      </p:sp>
    </p:spTree>
    <p:extLst>
      <p:ext uri="{BB962C8B-B14F-4D97-AF65-F5344CB8AC3E}">
        <p14:creationId xmlns:p14="http://schemas.microsoft.com/office/powerpoint/2010/main" val="16291107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5AF66AA0-E37C-4065-8BE7-D4086C065B53}" type="slidenum">
              <a:rPr lang="fr-BE" smtClean="0"/>
              <a:pPr/>
              <a:t>70</a:t>
            </a:fld>
            <a:endParaRPr lang="fr-BE" dirty="0"/>
          </a:p>
        </p:txBody>
      </p:sp>
      <p:grpSp>
        <p:nvGrpSpPr>
          <p:cNvPr id="17" name="Group 16"/>
          <p:cNvGrpSpPr/>
          <p:nvPr/>
        </p:nvGrpSpPr>
        <p:grpSpPr>
          <a:xfrm>
            <a:off x="890514" y="116632"/>
            <a:ext cx="7362972" cy="5051546"/>
            <a:chOff x="890514" y="373596"/>
            <a:chExt cx="7362972" cy="5051546"/>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0514" y="373596"/>
              <a:ext cx="3675847" cy="21801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7634" y="373596"/>
              <a:ext cx="3675852" cy="21801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56" name="Picture 1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0514" y="2545142"/>
              <a:ext cx="2621123" cy="288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21509" y="2561500"/>
              <a:ext cx="4731977" cy="2863642"/>
            </a:xfrm>
            <a:prstGeom prst="rect">
              <a:avLst/>
            </a:prstGeom>
            <a:ln>
              <a:solidFill>
                <a:schemeClr val="tx1"/>
              </a:solidFill>
            </a:ln>
          </p:spPr>
        </p:pic>
      </p:grpSp>
      <p:sp>
        <p:nvSpPr>
          <p:cNvPr id="10" name="Content Placeholder 2"/>
          <p:cNvSpPr>
            <a:spLocks noGrp="1"/>
          </p:cNvSpPr>
          <p:nvPr>
            <p:ph idx="1"/>
          </p:nvPr>
        </p:nvSpPr>
        <p:spPr>
          <a:xfrm>
            <a:off x="890514" y="5517232"/>
            <a:ext cx="7362972" cy="1148690"/>
          </a:xfrm>
        </p:spPr>
        <p:txBody>
          <a:bodyPr>
            <a:normAutofit fontScale="85000" lnSpcReduction="20000"/>
          </a:bodyPr>
          <a:lstStyle/>
          <a:p>
            <a:pPr marL="0" indent="0">
              <a:buNone/>
            </a:pPr>
            <a:r>
              <a:rPr lang="pl-PL" sz="1400" dirty="0"/>
              <a:t>Od góry po lewej, zgodnie z ruchem wskazówek zegara:</a:t>
            </a:r>
            <a:endParaRPr lang="fr-FR" sz="1400" dirty="0"/>
          </a:p>
          <a:p>
            <a:pPr>
              <a:buAutoNum type="arabicPeriod"/>
            </a:pPr>
            <a:r>
              <a:rPr lang="pl-PL" sz="1400" dirty="0"/>
              <a:t>Przystanek autobusowy, Istambuł</a:t>
            </a:r>
            <a:r>
              <a:rPr lang="fr-FR" sz="1400" dirty="0"/>
              <a:t>, </a:t>
            </a:r>
            <a:r>
              <a:rPr lang="pl-PL" sz="1400" dirty="0"/>
              <a:t>Turcja</a:t>
            </a:r>
            <a:r>
              <a:rPr lang="fr-FR" sz="1400" dirty="0"/>
              <a:t>. </a:t>
            </a:r>
            <a:r>
              <a:rPr lang="pl-PL" sz="1400" dirty="0"/>
              <a:t>Gatunek</a:t>
            </a:r>
            <a:r>
              <a:rPr lang="en-US" sz="1400" dirty="0"/>
              <a:t>: AISI 304 </a:t>
            </a:r>
            <a:r>
              <a:rPr lang="pl-PL" sz="1400" dirty="0"/>
              <a:t>i</a:t>
            </a:r>
            <a:r>
              <a:rPr lang="en-US" sz="1400" dirty="0"/>
              <a:t> AISI 316</a:t>
            </a:r>
            <a:r>
              <a:rPr lang="pl-PL" sz="1400" dirty="0"/>
              <a:t>,</a:t>
            </a:r>
            <a:r>
              <a:rPr lang="en-US" sz="1400" dirty="0"/>
              <a:t> </a:t>
            </a:r>
            <a:r>
              <a:rPr lang="pl-PL" sz="1400" dirty="0"/>
              <a:t>wykończenie</a:t>
            </a:r>
            <a:r>
              <a:rPr lang="en-US" sz="1400" dirty="0"/>
              <a:t>: 2B/BA/</a:t>
            </a:r>
            <a:r>
              <a:rPr lang="pl-PL" sz="1400" dirty="0"/>
              <a:t>szczotkowanie</a:t>
            </a:r>
            <a:r>
              <a:rPr lang="en-US" sz="1400" dirty="0"/>
              <a:t>/</a:t>
            </a:r>
            <a:r>
              <a:rPr lang="pl-PL" sz="1400" dirty="0"/>
              <a:t>polerowanie </a:t>
            </a:r>
            <a:r>
              <a:rPr lang="en-US" sz="1400" dirty="0"/>
              <a:t>Scotch Brite</a:t>
            </a:r>
          </a:p>
          <a:p>
            <a:pPr>
              <a:buAutoNum type="arabicPeriod"/>
            </a:pPr>
            <a:r>
              <a:rPr lang="pl-PL" sz="1400" dirty="0"/>
              <a:t>Stojak na rowery</a:t>
            </a:r>
            <a:r>
              <a:rPr lang="en-US" sz="1400" dirty="0"/>
              <a:t>, </a:t>
            </a:r>
            <a:r>
              <a:rPr lang="en-US" sz="1400" dirty="0" err="1"/>
              <a:t>Albenga</a:t>
            </a:r>
            <a:r>
              <a:rPr lang="en-US" sz="1400" dirty="0"/>
              <a:t>, </a:t>
            </a:r>
            <a:r>
              <a:rPr lang="pl-PL" sz="1400" dirty="0"/>
              <a:t>Włochy</a:t>
            </a:r>
            <a:r>
              <a:rPr lang="en-US" sz="1400" dirty="0"/>
              <a:t>.  </a:t>
            </a:r>
            <a:r>
              <a:rPr lang="pl-PL" sz="1400" dirty="0"/>
              <a:t>Gatunek</a:t>
            </a:r>
            <a:r>
              <a:rPr lang="fr-FR" sz="1400" dirty="0"/>
              <a:t>: EN 1.4301 (AISI 304)</a:t>
            </a:r>
          </a:p>
          <a:p>
            <a:pPr>
              <a:buAutoNum type="arabicPeriod"/>
            </a:pPr>
            <a:r>
              <a:rPr lang="pl-PL" sz="1400" dirty="0"/>
              <a:t>Rzeźba</a:t>
            </a:r>
            <a:r>
              <a:rPr lang="fr-FR" sz="1400" dirty="0"/>
              <a:t>, «Invisible City» , Wellington, </a:t>
            </a:r>
            <a:r>
              <a:rPr lang="pl-PL" sz="1400" dirty="0"/>
              <a:t>Nowa Zelandia</a:t>
            </a:r>
            <a:endParaRPr lang="fr-FR" sz="1400" dirty="0"/>
          </a:p>
          <a:p>
            <a:pPr>
              <a:buAutoNum type="arabicPeriod"/>
            </a:pPr>
            <a:r>
              <a:rPr lang="pl-PL" sz="1400" dirty="0"/>
              <a:t>Rzeźba </a:t>
            </a:r>
            <a:r>
              <a:rPr lang="fr-FR" sz="1400" dirty="0"/>
              <a:t>Joan Vasconcelos </a:t>
            </a:r>
            <a:r>
              <a:rPr lang="pl-PL" sz="1400" dirty="0"/>
              <a:t>zatytułowana</a:t>
            </a:r>
            <a:r>
              <a:rPr lang="fr-FR" sz="1400" dirty="0"/>
              <a:t>  «Marylin» </a:t>
            </a:r>
            <a:r>
              <a:rPr lang="pl-PL" sz="1400" dirty="0"/>
              <a:t>wykonana z garnków ze stali nierdzewnej</a:t>
            </a:r>
            <a:endParaRPr lang="fr-FR" sz="1400" dirty="0"/>
          </a:p>
        </p:txBody>
      </p:sp>
    </p:spTree>
    <p:extLst>
      <p:ext uri="{BB962C8B-B14F-4D97-AF65-F5344CB8AC3E}">
        <p14:creationId xmlns:p14="http://schemas.microsoft.com/office/powerpoint/2010/main" val="31918764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1843" y="3501240"/>
            <a:ext cx="8310823" cy="2088000"/>
            <a:chOff x="251843" y="3501240"/>
            <a:chExt cx="8310823" cy="2088000"/>
          </a:xfrm>
        </p:grpSpPr>
        <p:pic>
          <p:nvPicPr>
            <p:cNvPr id="5" name="Picture 1030" descr="D:\Dokument\Bilddateien\streetfurniture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843" y="3501240"/>
              <a:ext cx="2678371"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032" descr="D:\Dokument\Bilddateien\laterneduisbur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21766" y="3501240"/>
              <a:ext cx="2140900"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033" descr="U:\VA\bilddateien\street_furniture.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821366" y="3501240"/>
              <a:ext cx="3600000"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251520" y="548936"/>
            <a:ext cx="8330246" cy="2304000"/>
            <a:chOff x="417978" y="260647"/>
            <a:chExt cx="8330246" cy="2304000"/>
          </a:xfrm>
        </p:grpSpPr>
        <p:pic>
          <p:nvPicPr>
            <p:cNvPr id="4" name="Picture 1028" descr="D:\Dokument\Bilddateien\wartehausdüsseldorf.JP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87824" y="260647"/>
              <a:ext cx="3600000"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031" descr="D:\Dokument\Bilddateien\streetfurniture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7978" y="260647"/>
              <a:ext cx="2569846"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034" descr="U:\VA\bilddateien\street_furniture1.jpg"/>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88224" y="260647"/>
              <a:ext cx="2160000"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4"/>
          </p:nvPr>
        </p:nvSpPr>
        <p:spPr>
          <a:ln>
            <a:noFill/>
          </a:ln>
        </p:spPr>
        <p:txBody>
          <a:bodyPr/>
          <a:lstStyle/>
          <a:p>
            <a:fld id="{5AF66AA0-E37C-4065-8BE7-D4086C065B53}" type="slidenum">
              <a:rPr lang="fr-BE" smtClean="0"/>
              <a:pPr/>
              <a:t>71</a:t>
            </a:fld>
            <a:endParaRPr lang="fr-BE" dirty="0"/>
          </a:p>
        </p:txBody>
      </p:sp>
    </p:spTree>
    <p:extLst>
      <p:ext uri="{BB962C8B-B14F-4D97-AF65-F5344CB8AC3E}">
        <p14:creationId xmlns:p14="http://schemas.microsoft.com/office/powerpoint/2010/main" val="12336293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dirty="0"/>
              <a:t>Mała architektura miejska – źródła </a:t>
            </a:r>
            <a:endParaRPr lang="fr-FR"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GB" sz="2400" dirty="0">
                <a:hlinkClick r:id="rId3"/>
              </a:rPr>
              <a:t>https://www.worldstainless.org/applications/architecture-building-and-construction-applications/street-furniture/ </a:t>
            </a:r>
            <a:endParaRPr lang="en-GB" sz="2400" dirty="0"/>
          </a:p>
          <a:p>
            <a:pPr marL="514350" indent="-514350">
              <a:buFont typeface="+mj-lt"/>
              <a:buAutoNum type="arabicPeriod"/>
            </a:pPr>
            <a:r>
              <a:rPr lang="fr-FR" sz="2400" dirty="0">
                <a:hlinkClick r:id="rId4"/>
              </a:rPr>
              <a:t>http://norcor.free.fr/piazza_superbe_inox.jpg</a:t>
            </a:r>
            <a:endParaRPr lang="fr-FR" sz="2400" dirty="0"/>
          </a:p>
          <a:p>
            <a:pPr marL="514350" indent="-514350">
              <a:buFont typeface="+mj-lt"/>
              <a:buAutoNum type="arabicPeriod"/>
            </a:pPr>
            <a:r>
              <a:rPr lang="fr-FR" sz="2400" dirty="0">
                <a:hlinkClick r:id="rId5"/>
              </a:rPr>
              <a:t>http://listraveltips.com/wellington-street-art-stainless-steel-braille-sculpture/</a:t>
            </a:r>
            <a:endParaRPr lang="fr-FR" sz="24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72</a:t>
            </a:fld>
            <a:endParaRPr lang="fr-BE" dirty="0"/>
          </a:p>
        </p:txBody>
      </p:sp>
    </p:spTree>
    <p:extLst>
      <p:ext uri="{BB962C8B-B14F-4D97-AF65-F5344CB8AC3E}">
        <p14:creationId xmlns:p14="http://schemas.microsoft.com/office/powerpoint/2010/main" val="2315790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nl-BE" dirty="0"/>
              <a:t>9. </a:t>
            </a:r>
            <a:r>
              <a:rPr lang="pl-PL" dirty="0"/>
              <a:t>Renowacja</a:t>
            </a:r>
            <a:endParaRPr lang="nl-BE"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73</a:t>
            </a:fld>
            <a:endParaRPr lang="fr-BE" dirty="0"/>
          </a:p>
        </p:txBody>
      </p:sp>
    </p:spTree>
    <p:extLst>
      <p:ext uri="{BB962C8B-B14F-4D97-AF65-F5344CB8AC3E}">
        <p14:creationId xmlns:p14="http://schemas.microsoft.com/office/powerpoint/2010/main" val="22037391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1979" y="524312"/>
            <a:ext cx="8380043" cy="3348000"/>
            <a:chOff x="498927" y="524312"/>
            <a:chExt cx="8380043" cy="334800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8927" y="524312"/>
              <a:ext cx="4037761" cy="33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37184" y="524312"/>
              <a:ext cx="4341786" cy="33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Slide Number Placeholder 2"/>
          <p:cNvSpPr>
            <a:spLocks noGrp="1"/>
          </p:cNvSpPr>
          <p:nvPr>
            <p:ph type="sldNum" sz="quarter" idx="4"/>
          </p:nvPr>
        </p:nvSpPr>
        <p:spPr/>
        <p:txBody>
          <a:bodyPr/>
          <a:lstStyle/>
          <a:p>
            <a:fld id="{5AF66AA0-E37C-4065-8BE7-D4086C065B53}" type="slidenum">
              <a:rPr lang="fr-BE" smtClean="0"/>
              <a:pPr/>
              <a:t>74</a:t>
            </a:fld>
            <a:endParaRPr lang="fr-BE" dirty="0"/>
          </a:p>
        </p:txBody>
      </p:sp>
      <p:sp>
        <p:nvSpPr>
          <p:cNvPr id="7" name="Content Placeholder 2"/>
          <p:cNvSpPr txBox="1">
            <a:spLocks/>
          </p:cNvSpPr>
          <p:nvPr/>
        </p:nvSpPr>
        <p:spPr>
          <a:xfrm>
            <a:off x="381979" y="4149080"/>
            <a:ext cx="8229600" cy="10081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l-PL" sz="2000" dirty="0"/>
              <a:t>Od góry po lewej, zgodnie z ruchem wskazówek zegara:</a:t>
            </a:r>
            <a:endParaRPr lang="fr-FR" sz="2000" dirty="0"/>
          </a:p>
          <a:p>
            <a:pPr>
              <a:buFont typeface="Arial" pitchFamily="34" charset="0"/>
              <a:buAutoNum type="arabicPeriod"/>
            </a:pPr>
            <a:r>
              <a:rPr lang="pl-PL" sz="2000" dirty="0"/>
              <a:t>Wykonany ze stali nierdzewnej pawilon wejściowy do krypty </a:t>
            </a:r>
            <a:r>
              <a:rPr lang="fr-FR" sz="2000" dirty="0"/>
              <a:t> </a:t>
            </a:r>
            <a:r>
              <a:rPr lang="pl-PL" sz="2000" dirty="0"/>
              <a:t>kościoła </a:t>
            </a:r>
            <a:r>
              <a:rPr lang="fr-FR" sz="2000" dirty="0"/>
              <a:t>St</a:t>
            </a:r>
            <a:r>
              <a:rPr lang="pl-PL" sz="2000" dirty="0"/>
              <a:t>.</a:t>
            </a:r>
            <a:r>
              <a:rPr lang="fr-FR" sz="2000" dirty="0"/>
              <a:t> Martin-in-the-Field, </a:t>
            </a:r>
            <a:r>
              <a:rPr lang="pl-PL" sz="2000" dirty="0"/>
              <a:t>Londyn</a:t>
            </a:r>
            <a:endParaRPr lang="fr-FR" sz="2000" dirty="0"/>
          </a:p>
          <a:p>
            <a:pPr>
              <a:buFont typeface="Arial" pitchFamily="34" charset="0"/>
              <a:buAutoNum type="arabicPeriod"/>
            </a:pPr>
            <a:r>
              <a:rPr lang="pl-PL" sz="2000" dirty="0"/>
              <a:t>Piramida ze szkła i stali nierdzewnej przed Luwrem</a:t>
            </a:r>
            <a:r>
              <a:rPr lang="en-US" sz="2000" dirty="0"/>
              <a:t>,</a:t>
            </a:r>
            <a:r>
              <a:rPr lang="pl-PL" sz="2000" dirty="0"/>
              <a:t> Paryż</a:t>
            </a:r>
            <a:endParaRPr lang="fr-FR" sz="2000" dirty="0"/>
          </a:p>
        </p:txBody>
      </p:sp>
    </p:spTree>
    <p:extLst>
      <p:ext uri="{BB962C8B-B14F-4D97-AF65-F5344CB8AC3E}">
        <p14:creationId xmlns:p14="http://schemas.microsoft.com/office/powerpoint/2010/main" val="11843967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57200" y="4581128"/>
            <a:ext cx="8229600" cy="22768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fr-FR" sz="1400" dirty="0">
              <a:solidFill>
                <a:srgbClr val="0070C0"/>
              </a:solidFill>
            </a:endParaRPr>
          </a:p>
        </p:txBody>
      </p:sp>
      <p:sp>
        <p:nvSpPr>
          <p:cNvPr id="4" name="Slide Number Placeholder 3"/>
          <p:cNvSpPr>
            <a:spLocks noGrp="1"/>
          </p:cNvSpPr>
          <p:nvPr>
            <p:ph type="sldNum" sz="quarter" idx="4"/>
          </p:nvPr>
        </p:nvSpPr>
        <p:spPr/>
        <p:txBody>
          <a:bodyPr/>
          <a:lstStyle/>
          <a:p>
            <a:fld id="{5AF66AA0-E37C-4065-8BE7-D4086C065B53}" type="slidenum">
              <a:rPr lang="fr-BE" smtClean="0"/>
              <a:pPr/>
              <a:t>75</a:t>
            </a:fld>
            <a:endParaRPr lang="fr-BE" dirty="0"/>
          </a:p>
        </p:txBody>
      </p:sp>
      <p:grpSp>
        <p:nvGrpSpPr>
          <p:cNvPr id="2" name="Group 1"/>
          <p:cNvGrpSpPr/>
          <p:nvPr/>
        </p:nvGrpSpPr>
        <p:grpSpPr>
          <a:xfrm>
            <a:off x="1691660" y="243512"/>
            <a:ext cx="5760680" cy="4337616"/>
            <a:chOff x="1691640" y="332656"/>
            <a:chExt cx="5760680" cy="4337616"/>
          </a:xfrm>
        </p:grpSpPr>
        <p:pic>
          <p:nvPicPr>
            <p:cNvPr id="28" name="Picture 4" descr="D:\Mes docs\ISSF_Closed_projects\ISSF_pptes_Hors_Corrosion\photos\CentroInox\Fig. 2 - Verona - The heads of the tie rod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2920" y="332656"/>
              <a:ext cx="2880000"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9" name="Picture 2" descr="D:\Mes docs\ISSF_Closed_projects\ISSF_pptes_Hors_Corrosion\photos\CentroInox\Fig. 3 - Verona - The lower part of the tie rods .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585" y="2510272"/>
              <a:ext cx="2879735"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3" descr="D:\Mes docs\ISSF_Closed_projects\ISSF_pptes_Hors_Corrosion\photos\CentroInox\Fig. 1 - Verona - The upper part of the tie rod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91640" y="2510272"/>
              <a:ext cx="2880000"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 name="Picture 5" descr="D:\Mes docs\ISSF_Closed_projects\ISSF_pptes_Hors_Corrosion\photos\CentroInox\Fig. 3 - Pirelli -The anchoring of the heads of the cables (nose).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1640" y="332656"/>
              <a:ext cx="2880522"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3" name="Title 2"/>
          <p:cNvSpPr>
            <a:spLocks noGrp="1"/>
          </p:cNvSpPr>
          <p:nvPr>
            <p:ph type="title"/>
          </p:nvPr>
        </p:nvSpPr>
        <p:spPr>
          <a:xfrm>
            <a:off x="1694494" y="4671904"/>
            <a:ext cx="5757668" cy="439858"/>
          </a:xfrm>
        </p:spPr>
        <p:txBody>
          <a:bodyPr/>
          <a:lstStyle/>
          <a:p>
            <a:r>
              <a:rPr lang="pl-PL" dirty="0"/>
              <a:t>Amfiteatr Arena di </a:t>
            </a:r>
            <a:r>
              <a:rPr lang="en-GB" dirty="0"/>
              <a:t>Verona (</a:t>
            </a:r>
            <a:r>
              <a:rPr lang="pl-PL" dirty="0"/>
              <a:t>Włochy</a:t>
            </a:r>
            <a:r>
              <a:rPr lang="en-GB" dirty="0"/>
              <a:t>)</a:t>
            </a:r>
          </a:p>
        </p:txBody>
      </p:sp>
      <p:sp>
        <p:nvSpPr>
          <p:cNvPr id="14" name="Text Placeholder 4"/>
          <p:cNvSpPr>
            <a:spLocks noGrp="1"/>
          </p:cNvSpPr>
          <p:nvPr>
            <p:ph type="body" sz="half" idx="2"/>
          </p:nvPr>
        </p:nvSpPr>
        <p:spPr>
          <a:xfrm>
            <a:off x="1694494" y="5157192"/>
            <a:ext cx="5757668" cy="1584176"/>
          </a:xfrm>
        </p:spPr>
        <p:txBody>
          <a:bodyPr>
            <a:normAutofit fontScale="92500" lnSpcReduction="10000"/>
          </a:bodyPr>
          <a:lstStyle/>
          <a:p>
            <a:pPr algn="just"/>
            <a:r>
              <a:rPr lang="pl-PL" dirty="0"/>
              <a:t>Wielki rzymski zabytek datowany na pierwszą połowę 1-ego wieku n.e. uważany jest za jeden z ważniejszych amfiteatrów. Niedawne prace remontowe polegały na zbudowaniu nowego pokrycia dla środkowego wgłębienia w amfiteatrze, gdzie znajdują się miejsca dla orkiestry, podziemne pomieszczenia oraz podziemne tunele ściekowe. Nowa płyta pokrycia swoje funkcje konstrukcyjne uzyskała przez system prętów ściskanych i naprężanych cięgien. System naprężanych cięgien składający się z prętów ze stali nierdzewnej gwarantuje bezpieczeństwo konstrukcji, wysoką jakość oraz jej trwałość.</a:t>
            </a:r>
            <a:endParaRPr lang="fr-FR" dirty="0"/>
          </a:p>
        </p:txBody>
      </p:sp>
    </p:spTree>
    <p:extLst>
      <p:ext uri="{BB962C8B-B14F-4D97-AF65-F5344CB8AC3E}">
        <p14:creationId xmlns:p14="http://schemas.microsoft.com/office/powerpoint/2010/main" val="2577817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Rzymski teatr</a:t>
            </a:r>
            <a:r>
              <a:rPr lang="fr-FR" dirty="0"/>
              <a:t>, Frejus, Franc</a:t>
            </a:r>
            <a:r>
              <a:rPr lang="pl-PL" dirty="0"/>
              <a:t>ja</a:t>
            </a:r>
            <a:endParaRPr lang="fr-FR"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367338"/>
            <a:ext cx="4182919" cy="1158006"/>
          </a:xfrm>
        </p:spPr>
        <p:txBody>
          <a:bodyPr/>
          <a:lstStyle/>
          <a:p>
            <a:pPr algn="just"/>
            <a:r>
              <a:rPr lang="pl-PL" dirty="0"/>
              <a:t>Renowacja rzymskiego teatru z zastosowaniem perforowanych paneli ze stali nierdzewnej </a:t>
            </a:r>
            <a:r>
              <a:rPr lang="fr-FR" dirty="0"/>
              <a:t>EN 1.4571</a:t>
            </a:r>
            <a:r>
              <a:rPr lang="pl-PL" dirty="0"/>
              <a:t> o grubości 3 mm</a:t>
            </a:r>
            <a:endParaRPr lang="fr-FR"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76</a:t>
            </a:fld>
            <a:endParaRPr lang="fr-BE" dirty="0"/>
          </a:p>
        </p:txBody>
      </p:sp>
      <p:sp>
        <p:nvSpPr>
          <p:cNvPr id="6" name="AutoShape 2" descr="http://www.ville-frejus.fr/images/pages/upload/lavillesequipe/aa_theatre_romain_new_7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38250" y="404664"/>
            <a:ext cx="6667500" cy="4438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75207" y="4040689"/>
            <a:ext cx="2881313" cy="28061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334952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dirty="0"/>
              <a:t>Renowacja – źródło </a:t>
            </a:r>
            <a:endParaRPr lang="fr-FR"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fr-FR" sz="2400" dirty="0">
                <a:hlinkClick r:id="rId3"/>
              </a:rPr>
              <a:t>https://www.worldstainless.org/Files/issf/non-image-files/PDF/Euro_Inox/New_meets_Old_PL.pdf</a:t>
            </a:r>
            <a:endParaRPr lang="fr-FR" sz="24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77</a:t>
            </a:fld>
            <a:endParaRPr lang="fr-BE" dirty="0"/>
          </a:p>
        </p:txBody>
      </p:sp>
    </p:spTree>
    <p:extLst>
      <p:ext uri="{BB962C8B-B14F-4D97-AF65-F5344CB8AC3E}">
        <p14:creationId xmlns:p14="http://schemas.microsoft.com/office/powerpoint/2010/main" val="2091106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t>10. </a:t>
            </a:r>
            <a:r>
              <a:rPr lang="pl-PL" dirty="0"/>
              <a:t>Stadiony</a:t>
            </a:r>
            <a:endParaRPr lang="nl-BE" dirty="0"/>
          </a:p>
        </p:txBody>
      </p:sp>
      <p:sp>
        <p:nvSpPr>
          <p:cNvPr id="2" name="Slide Number Placeholder 1"/>
          <p:cNvSpPr>
            <a:spLocks noGrp="1"/>
          </p:cNvSpPr>
          <p:nvPr>
            <p:ph type="sldNum" sz="quarter" idx="4"/>
          </p:nvPr>
        </p:nvSpPr>
        <p:spPr/>
        <p:txBody>
          <a:bodyPr/>
          <a:lstStyle/>
          <a:p>
            <a:fld id="{5AF66AA0-E37C-4065-8BE7-D4086C065B53}" type="slidenum">
              <a:rPr lang="fr-BE" smtClean="0"/>
              <a:pPr/>
              <a:t>78</a:t>
            </a:fld>
            <a:endParaRPr lang="fr-BE" dirty="0"/>
          </a:p>
        </p:txBody>
      </p:sp>
    </p:spTree>
    <p:extLst>
      <p:ext uri="{BB962C8B-B14F-4D97-AF65-F5344CB8AC3E}">
        <p14:creationId xmlns:p14="http://schemas.microsoft.com/office/powerpoint/2010/main" val="1137139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ww.turnstilesupplier.com/photo/pl1001148-304_stainless_steel_swing_tubular_barrier_pedestrain_electric_gate_turnstile.jpg"/>
          <p:cNvSpPr>
            <a:spLocks noChangeAspect="1" noChangeArrowheads="1"/>
          </p:cNvSpPr>
          <p:nvPr/>
        </p:nvSpPr>
        <p:spPr bwMode="auto">
          <a:xfrm>
            <a:off x="155575" y="-2308225"/>
            <a:ext cx="5781675"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5" descr="Wembley Stadium"/>
          <p:cNvSpPr>
            <a:spLocks noChangeAspect="1" noChangeArrowheads="1"/>
          </p:cNvSpPr>
          <p:nvPr/>
        </p:nvSpPr>
        <p:spPr bwMode="auto">
          <a:xfrm>
            <a:off x="155575" y="-2027238"/>
            <a:ext cx="5734050" cy="4229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3" name="Group 2"/>
          <p:cNvGrpSpPr/>
          <p:nvPr/>
        </p:nvGrpSpPr>
        <p:grpSpPr>
          <a:xfrm>
            <a:off x="1295575" y="908720"/>
            <a:ext cx="7499052" cy="5688630"/>
            <a:chOff x="971600" y="349636"/>
            <a:chExt cx="7739887" cy="6174608"/>
          </a:xfrm>
        </p:grpSpPr>
        <p:grpSp>
          <p:nvGrpSpPr>
            <p:cNvPr id="2" name="Group 1"/>
            <p:cNvGrpSpPr/>
            <p:nvPr/>
          </p:nvGrpSpPr>
          <p:grpSpPr>
            <a:xfrm>
              <a:off x="971600" y="349636"/>
              <a:ext cx="7739887" cy="3456000"/>
              <a:chOff x="971600" y="349636"/>
              <a:chExt cx="7739887" cy="3456000"/>
            </a:xfrm>
          </p:grpSpPr>
          <p:pic>
            <p:nvPicPr>
              <p:cNvPr id="819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677528" y="349636"/>
                <a:ext cx="3033959" cy="34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1600" y="349636"/>
                <a:ext cx="4685841" cy="34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8199"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46215" y="3824244"/>
              <a:ext cx="3665272"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1600" y="3824244"/>
              <a:ext cx="4115853"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 name="Slide Number Placeholder 6"/>
          <p:cNvSpPr>
            <a:spLocks noGrp="1"/>
          </p:cNvSpPr>
          <p:nvPr>
            <p:ph type="sldNum" sz="quarter" idx="4"/>
          </p:nvPr>
        </p:nvSpPr>
        <p:spPr/>
        <p:txBody>
          <a:bodyPr/>
          <a:lstStyle/>
          <a:p>
            <a:fld id="{5AF66AA0-E37C-4065-8BE7-D4086C065B53}" type="slidenum">
              <a:rPr lang="fr-BE" smtClean="0"/>
              <a:pPr/>
              <a:t>79</a:t>
            </a:fld>
            <a:endParaRPr lang="fr-BE" dirty="0"/>
          </a:p>
        </p:txBody>
      </p:sp>
      <p:sp>
        <p:nvSpPr>
          <p:cNvPr id="12" name="Content Placeholder 2"/>
          <p:cNvSpPr txBox="1">
            <a:spLocks/>
          </p:cNvSpPr>
          <p:nvPr/>
        </p:nvSpPr>
        <p:spPr>
          <a:xfrm rot="16200000">
            <a:off x="-2487713" y="3119960"/>
            <a:ext cx="6174608" cy="88803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pl-PL" sz="1400" dirty="0"/>
              <a:t>Od góry po lewej, zgodnie z ruchem wskazówek zegara</a:t>
            </a:r>
            <a:r>
              <a:rPr lang="pl-PL" sz="1400" baseline="30000" dirty="0"/>
              <a:t>1-3</a:t>
            </a:r>
            <a:r>
              <a:rPr lang="pl-PL" sz="1400" dirty="0"/>
              <a:t>:</a:t>
            </a:r>
            <a:endParaRPr lang="fr-FR" sz="1400" dirty="0"/>
          </a:p>
          <a:p>
            <a:pPr marL="0" indent="0" algn="just">
              <a:buFont typeface="Arial" pitchFamily="34" charset="0"/>
              <a:buNone/>
            </a:pPr>
            <a:r>
              <a:rPr lang="fr-FR" sz="1400" dirty="0"/>
              <a:t>1. </a:t>
            </a:r>
            <a:r>
              <a:rPr lang="pl-PL" sz="1400" dirty="0"/>
              <a:t>Balustrada schodów przy wejściu dla V</a:t>
            </a:r>
            <a:r>
              <a:rPr lang="fr-FR" sz="1400" dirty="0"/>
              <a:t>IP</a:t>
            </a:r>
            <a:r>
              <a:rPr lang="pl-PL" sz="1400" dirty="0"/>
              <a:t>-ów</a:t>
            </a:r>
            <a:r>
              <a:rPr lang="fr-FR" sz="1400" dirty="0"/>
              <a:t>, Wembley, UK;  2. </a:t>
            </a:r>
            <a:r>
              <a:rPr lang="pl-PL" sz="1400" dirty="0"/>
              <a:t>Kołowrót w przejściu</a:t>
            </a:r>
            <a:r>
              <a:rPr lang="fr-FR" sz="1400" dirty="0"/>
              <a:t>;  3. </a:t>
            </a:r>
            <a:r>
              <a:rPr lang="pl-PL" sz="1400" dirty="0"/>
              <a:t>Szafki</a:t>
            </a:r>
            <a:r>
              <a:rPr lang="fr-FR" sz="1400" dirty="0"/>
              <a:t>;  </a:t>
            </a:r>
            <a:r>
              <a:rPr lang="pl-PL" sz="1400" dirty="0"/>
              <a:t>4. Daszek i balustrady ze stali nierdzewnej na kładce dla pieszych między </a:t>
            </a:r>
            <a:r>
              <a:rPr lang="fr-FR" sz="1400" dirty="0"/>
              <a:t>Bourke St</a:t>
            </a:r>
            <a:r>
              <a:rPr lang="pl-PL" sz="1400" dirty="0"/>
              <a:t>. a stadionem</a:t>
            </a:r>
            <a:r>
              <a:rPr lang="fr-FR" sz="1400" dirty="0"/>
              <a:t> Melbourne’s Colonial, </a:t>
            </a:r>
            <a:r>
              <a:rPr lang="pl-PL" sz="1400" dirty="0"/>
              <a:t>Australia</a:t>
            </a:r>
            <a:endParaRPr lang="fr-FR" sz="1400" dirty="0"/>
          </a:p>
        </p:txBody>
      </p:sp>
    </p:spTree>
    <p:extLst>
      <p:ext uri="{BB962C8B-B14F-4D97-AF65-F5344CB8AC3E}">
        <p14:creationId xmlns:p14="http://schemas.microsoft.com/office/powerpoint/2010/main" val="428020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144" y="5081736"/>
            <a:ext cx="7524328" cy="566738"/>
          </a:xfrm>
        </p:spPr>
        <p:txBody>
          <a:bodyPr>
            <a:normAutofit fontScale="90000"/>
          </a:bodyPr>
          <a:lstStyle/>
          <a:p>
            <a:r>
              <a:rPr lang="pl-PL" dirty="0"/>
              <a:t>Centrum Sztuk Scenicznych Kauffmana</a:t>
            </a:r>
            <a:r>
              <a:rPr lang="fr-FR" dirty="0"/>
              <a:t>, Kansas City, ISA (2011)</a:t>
            </a:r>
            <a:r>
              <a:rPr lang="pl-PL" dirty="0"/>
              <a:t> </a:t>
            </a:r>
            <a:r>
              <a:rPr lang="fr-FR" dirty="0"/>
              <a:t>Archite</a:t>
            </a:r>
            <a:r>
              <a:rPr lang="pl-PL" dirty="0"/>
              <a:t>k</a:t>
            </a:r>
            <a:r>
              <a:rPr lang="fr-FR" dirty="0"/>
              <a:t>t: Moshe Safdie; Engineering: Arup</a:t>
            </a:r>
            <a:r>
              <a:rPr lang="fr-FR" baseline="50000" dirty="0"/>
              <a:t>10</a:t>
            </a:r>
          </a:p>
        </p:txBody>
      </p:sp>
      <p:sp>
        <p:nvSpPr>
          <p:cNvPr id="7" name="Text Placeholder 6"/>
          <p:cNvSpPr>
            <a:spLocks noGrp="1"/>
          </p:cNvSpPr>
          <p:nvPr>
            <p:ph type="body" sz="half" idx="2"/>
          </p:nvPr>
        </p:nvSpPr>
        <p:spPr>
          <a:xfrm>
            <a:off x="1296144" y="5648474"/>
            <a:ext cx="7020272" cy="1209526"/>
          </a:xfrm>
        </p:spPr>
        <p:txBody>
          <a:bodyPr>
            <a:noAutofit/>
          </a:bodyPr>
          <a:lstStyle/>
          <a:p>
            <a:pPr algn="just"/>
            <a:r>
              <a:rPr lang="pl-PL" sz="1200" dirty="0"/>
              <a:t>Północna elewacja budynku, której okna wychodzą na centrum Kansas City, składa się z szeregu łukowych ścian, które wznoszą się nad ziemią jak fala. Okładzina elewacji wykonana jest ze stali nierdzewnej. Od grzbietu budynku, szklany dach opada do wysokości kilku pięter i kończy się kaskadą szklanej ściany o wysokości 65 stóp i szerokości 330 stóp, dzięki czemu z głównego hallu </a:t>
            </a:r>
            <a:r>
              <a:rPr lang="pl-PL" sz="1200" dirty="0" err="1"/>
              <a:t>Brandmeyera</a:t>
            </a:r>
            <a:r>
              <a:rPr lang="pl-PL" sz="1200" dirty="0"/>
              <a:t> rozpościera się panoramiczny widok na Kansas. Spektakularna szklana fasada i dach są zakotwiczone przez 27 stalowych lin sprężających przypominających instrument strunowy.</a:t>
            </a:r>
            <a:endParaRPr lang="pl-PL" sz="1200" strike="sngStrike" dirty="0"/>
          </a:p>
        </p:txBody>
      </p:sp>
      <p:sp>
        <p:nvSpPr>
          <p:cNvPr id="3" name="AutoShape 2" descr="http://assets.inhabitat.com/wp-content/blogs.dir/1/files/2011/06/Kauffman-Center-Moshe-Safdie-7.jpg"/>
          <p:cNvSpPr>
            <a:spLocks noChangeAspect="1" noChangeArrowheads="1"/>
          </p:cNvSpPr>
          <p:nvPr/>
        </p:nvSpPr>
        <p:spPr bwMode="auto">
          <a:xfrm>
            <a:off x="155575" y="-1957388"/>
            <a:ext cx="5419725" cy="4086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9632" y="85725"/>
            <a:ext cx="6516216" cy="49229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AutoShape 5" descr="kauffman_1.jpg"/>
          <p:cNvSpPr>
            <a:spLocks noChangeAspect="1" noChangeArrowheads="1"/>
          </p:cNvSpPr>
          <p:nvPr/>
        </p:nvSpPr>
        <p:spPr bwMode="auto">
          <a:xfrm>
            <a:off x="155575" y="-1736725"/>
            <a:ext cx="361950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0"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8170" y="3298047"/>
            <a:ext cx="2177039" cy="17072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pPr/>
              <a:t>8</a:t>
            </a:fld>
            <a:endParaRPr lang="fr-BE" dirty="0"/>
          </a:p>
        </p:txBody>
      </p:sp>
    </p:spTree>
    <p:extLst>
      <p:ext uri="{BB962C8B-B14F-4D97-AF65-F5344CB8AC3E}">
        <p14:creationId xmlns:p14="http://schemas.microsoft.com/office/powerpoint/2010/main" val="22779976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71301" y="4581128"/>
            <a:ext cx="5486400" cy="566738"/>
          </a:xfrm>
        </p:spPr>
        <p:txBody>
          <a:bodyPr>
            <a:normAutofit fontScale="90000"/>
          </a:bodyPr>
          <a:lstStyle/>
          <a:p>
            <a:r>
              <a:rPr lang="pl-PL" dirty="0"/>
              <a:t>Stadion </a:t>
            </a:r>
            <a:r>
              <a:rPr lang="fr-FR" dirty="0"/>
              <a:t>Yamuna, Delhi, Indi</a:t>
            </a:r>
            <a:r>
              <a:rPr lang="pl-PL" dirty="0"/>
              <a:t>e</a:t>
            </a:r>
            <a:r>
              <a:rPr lang="fr-FR" dirty="0"/>
              <a:t> </a:t>
            </a:r>
            <a:r>
              <a:rPr lang="fr-FR" baseline="50000" dirty="0"/>
              <a:t>4</a:t>
            </a:r>
            <a:br>
              <a:rPr lang="fr-FR" dirty="0"/>
            </a:br>
            <a:r>
              <a:rPr lang="fr-FR" dirty="0"/>
              <a:t>Archite</a:t>
            </a:r>
            <a:r>
              <a:rPr lang="pl-PL" dirty="0" err="1"/>
              <a:t>kci</a:t>
            </a:r>
            <a:r>
              <a:rPr lang="fr-FR" dirty="0"/>
              <a:t>: Peddle Thorb</a:t>
            </a:r>
          </a:p>
        </p:txBody>
      </p:sp>
      <p:sp>
        <p:nvSpPr>
          <p:cNvPr id="6" name="Text Placeholder 5"/>
          <p:cNvSpPr>
            <a:spLocks noGrp="1"/>
          </p:cNvSpPr>
          <p:nvPr>
            <p:ph type="body" sz="half" idx="2"/>
          </p:nvPr>
        </p:nvSpPr>
        <p:spPr>
          <a:xfrm>
            <a:off x="671300" y="5229200"/>
            <a:ext cx="7801397" cy="804862"/>
          </a:xfrm>
        </p:spPr>
        <p:txBody>
          <a:bodyPr>
            <a:noAutofit/>
          </a:bodyPr>
          <a:lstStyle/>
          <a:p>
            <a:pPr algn="just"/>
            <a:r>
              <a:rPr lang="pl-PL" sz="1600" dirty="0"/>
              <a:t>Z okazji Igrzysk w 2010 r. powstał wielofunkcyjny stadion w New Delhi. Dzięki lśniącej</a:t>
            </a:r>
            <a:r>
              <a:rPr lang="pl-PL" sz="1600" dirty="0">
                <a:solidFill>
                  <a:srgbClr val="FF0000"/>
                </a:solidFill>
              </a:rPr>
              <a:t> </a:t>
            </a:r>
            <a:r>
              <a:rPr lang="pl-PL" sz="1600" dirty="0"/>
              <a:t>elewacji wykonanej z siatki ze stali nierdzewnej, stadion symbolizuje sport jako środek nowoczesnej i zrównoważonej ludzkiej interakcji. Okładzina ze stali nierdzewnej o powierzchni otwartej 53 procent chroni widzów przed ostrym subtropikalnym klimatem i zapewnia skuteczną ochronę przed słońcem.</a:t>
            </a:r>
            <a:endParaRPr lang="en-US" sz="1600" dirty="0"/>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80</a:t>
            </a:fld>
            <a:endParaRPr lang="fr-BE" dirty="0"/>
          </a:p>
        </p:txBody>
      </p:sp>
      <p:pic>
        <p:nvPicPr>
          <p:cNvPr id="2050" name="Picture 2" descr="http://www.architectsjournal.co.uk/pictures/636xAny/9/9/6/1293996_GKD_Stadien_0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1301" y="548680"/>
            <a:ext cx="7801397" cy="3888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6984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258" y="5445224"/>
            <a:ext cx="7147484" cy="566738"/>
          </a:xfrm>
        </p:spPr>
        <p:txBody>
          <a:bodyPr>
            <a:normAutofit fontScale="90000"/>
          </a:bodyPr>
          <a:lstStyle/>
          <a:p>
            <a:r>
              <a:rPr lang="pl-PL" dirty="0"/>
              <a:t>Stadion </a:t>
            </a:r>
            <a:r>
              <a:rPr lang="en-US" dirty="0"/>
              <a:t>Castelão, Fortaleza, </a:t>
            </a:r>
            <a:r>
              <a:rPr lang="en-US" dirty="0" err="1"/>
              <a:t>Braz</a:t>
            </a:r>
            <a:r>
              <a:rPr lang="pl-PL" dirty="0" err="1"/>
              <a:t>ylia</a:t>
            </a:r>
            <a:r>
              <a:rPr lang="en-US" baseline="50000" dirty="0"/>
              <a:t>5,6</a:t>
            </a:r>
            <a:br>
              <a:rPr lang="en-US" dirty="0"/>
            </a:br>
            <a:r>
              <a:rPr lang="en-US" dirty="0" err="1"/>
              <a:t>Archite</a:t>
            </a:r>
            <a:r>
              <a:rPr lang="pl-PL" dirty="0" err="1"/>
              <a:t>kt</a:t>
            </a:r>
            <a:r>
              <a:rPr lang="en-US" dirty="0"/>
              <a:t>: </a:t>
            </a:r>
            <a:r>
              <a:rPr lang="en-US" dirty="0" err="1"/>
              <a:t>Vigliecca</a:t>
            </a:r>
            <a:r>
              <a:rPr lang="en-US" dirty="0"/>
              <a:t> &amp; </a:t>
            </a:r>
            <a:r>
              <a:rPr lang="en-US" dirty="0" err="1"/>
              <a:t>Associados</a:t>
            </a:r>
            <a:endParaRPr lang="nl-BE" dirty="0"/>
          </a:p>
        </p:txBody>
      </p:sp>
      <p:sp>
        <p:nvSpPr>
          <p:cNvPr id="5" name="Text Placeholder 4"/>
          <p:cNvSpPr>
            <a:spLocks noGrp="1"/>
          </p:cNvSpPr>
          <p:nvPr>
            <p:ph type="body" sz="half" idx="2"/>
          </p:nvPr>
        </p:nvSpPr>
        <p:spPr>
          <a:xfrm>
            <a:off x="988116" y="5949280"/>
            <a:ext cx="7184284" cy="936104"/>
          </a:xfrm>
        </p:spPr>
        <p:txBody>
          <a:bodyPr>
            <a:noAutofit/>
          </a:bodyPr>
          <a:lstStyle/>
          <a:p>
            <a:pPr algn="just"/>
            <a:r>
              <a:rPr lang="pl-PL" sz="1100" dirty="0"/>
              <a:t>Elewacja w całości została wykonana z cięto-ciągnionych arkuszy ze stali nierdzewnej. Dodatkowo w zewnętrznej części konstrukcji stal nierdzewną zastosowano na balustrady, poręcze w obszarze dla VIP-ów, na elementy wyposażenia toalet i bramy stadionu. „Wybraliśmy stal nierdzewną ze względu na trwałość jaką zapewnia, niezbędną dla obszarów takich, jak elewacje, które wymagają materiału odpornego na korozję oraz ze względu na jej szlachetny wygląd, wymagany w branży hotelarskiej”, mówi architekt Ronald Fiedler, odpowiedzialny za projekt.</a:t>
            </a:r>
          </a:p>
        </p:txBody>
      </p:sp>
      <p:sp>
        <p:nvSpPr>
          <p:cNvPr id="4" name="Slide Number Placeholder 3"/>
          <p:cNvSpPr>
            <a:spLocks noGrp="1"/>
          </p:cNvSpPr>
          <p:nvPr>
            <p:ph type="sldNum" sz="quarter" idx="4"/>
          </p:nvPr>
        </p:nvSpPr>
        <p:spPr/>
        <p:txBody>
          <a:bodyPr/>
          <a:lstStyle/>
          <a:p>
            <a:fld id="{5AF66AA0-E37C-4065-8BE7-D4086C065B53}" type="slidenum">
              <a:rPr lang="fr-BE" smtClean="0"/>
              <a:pPr/>
              <a:t>81</a:t>
            </a:fld>
            <a:endParaRPr lang="fr-BE" dirty="0"/>
          </a:p>
        </p:txBody>
      </p:sp>
      <p:pic>
        <p:nvPicPr>
          <p:cNvPr id="2050" name="Picture 2" descr="D:\Mes docs\ISSF_Projects_under_way\Education_to_stainless_steels_V2\New_Pictures\VIGLIECCA&amp;ASSOCIADOS.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8258" y="188640"/>
            <a:ext cx="7147484" cy="5194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8647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915080" y="5342720"/>
            <a:ext cx="7307347" cy="566738"/>
          </a:xfrm>
        </p:spPr>
        <p:txBody>
          <a:bodyPr>
            <a:normAutofit fontScale="90000"/>
          </a:bodyPr>
          <a:lstStyle/>
          <a:p>
            <a:r>
              <a:rPr lang="pl-PL" dirty="0"/>
              <a:t>Stadion </a:t>
            </a:r>
            <a:r>
              <a:rPr lang="en-US" dirty="0"/>
              <a:t>Allianz Park </a:t>
            </a:r>
            <a:r>
              <a:rPr lang="en-US" dirty="0" err="1"/>
              <a:t>Palmeiras</a:t>
            </a:r>
            <a:r>
              <a:rPr lang="en-US" dirty="0"/>
              <a:t>, Sao Paulo, </a:t>
            </a:r>
            <a:r>
              <a:rPr lang="en-US" dirty="0" err="1"/>
              <a:t>Braz</a:t>
            </a:r>
            <a:r>
              <a:rPr lang="pl-PL" dirty="0" err="1"/>
              <a:t>ylia</a:t>
            </a:r>
            <a:r>
              <a:rPr lang="en-US" baseline="50000" dirty="0"/>
              <a:t>7</a:t>
            </a:r>
            <a:br>
              <a:rPr lang="en-US" baseline="50000" dirty="0"/>
            </a:br>
            <a:r>
              <a:rPr lang="en-US" dirty="0" err="1"/>
              <a:t>Archite</a:t>
            </a:r>
            <a:r>
              <a:rPr lang="pl-PL" dirty="0"/>
              <a:t>k</a:t>
            </a:r>
            <a:r>
              <a:rPr lang="en-US" dirty="0"/>
              <a:t>t: Edo Rocha </a:t>
            </a:r>
            <a:r>
              <a:rPr lang="en-US" dirty="0" err="1"/>
              <a:t>Arquitetura</a:t>
            </a:r>
            <a:r>
              <a:rPr lang="en-US" dirty="0"/>
              <a:t>  </a:t>
            </a:r>
            <a:endParaRPr lang="en-GB" dirty="0"/>
          </a:p>
        </p:txBody>
      </p:sp>
      <p:sp>
        <p:nvSpPr>
          <p:cNvPr id="3" name="Text Placeholder 2"/>
          <p:cNvSpPr>
            <a:spLocks noGrp="1"/>
          </p:cNvSpPr>
          <p:nvPr>
            <p:ph type="body" sz="half" idx="2"/>
          </p:nvPr>
        </p:nvSpPr>
        <p:spPr>
          <a:xfrm>
            <a:off x="921572" y="5877272"/>
            <a:ext cx="7300856" cy="804862"/>
          </a:xfrm>
        </p:spPr>
        <p:txBody>
          <a:bodyPr>
            <a:normAutofit/>
          </a:bodyPr>
          <a:lstStyle/>
          <a:p>
            <a:pPr algn="just"/>
            <a:r>
              <a:rPr lang="pl-PL" dirty="0"/>
              <a:t>Jeden z najpiękniejszych stadionów na świecie. Stal nierdzewna jest intensywnie wykorzystana w elementach elewacji. Zastosowane arkusze stali nierdzewnej mają powierzchnię perforowaną, aby ułatwić cyrkulację powietrza.</a:t>
            </a:r>
          </a:p>
        </p:txBody>
      </p:sp>
      <p:sp>
        <p:nvSpPr>
          <p:cNvPr id="4" name="Slide Number Placeholder 3"/>
          <p:cNvSpPr>
            <a:spLocks noGrp="1"/>
          </p:cNvSpPr>
          <p:nvPr>
            <p:ph type="sldNum" sz="quarter" idx="4"/>
          </p:nvPr>
        </p:nvSpPr>
        <p:spPr/>
        <p:txBody>
          <a:bodyPr/>
          <a:lstStyle/>
          <a:p>
            <a:fld id="{5AF66AA0-E37C-4065-8BE7-D4086C065B53}" type="slidenum">
              <a:rPr lang="fr-BE" smtClean="0"/>
              <a:pPr/>
              <a:t>82</a:t>
            </a:fld>
            <a:endParaRPr lang="fr-BE" dirty="0"/>
          </a:p>
        </p:txBody>
      </p:sp>
      <p:pic>
        <p:nvPicPr>
          <p:cNvPr id="1026" name="Picture 2" descr="D:\Mes docs\ISSF_Projects_under_way\Education_to_stainless_steels_V2\New_Pictures\Edo Rocha Arquitetur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572" y="146037"/>
            <a:ext cx="7300856" cy="51630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82386" y="980728"/>
            <a:ext cx="1728192" cy="369332"/>
          </a:xfrm>
          <a:prstGeom prst="rect">
            <a:avLst/>
          </a:prstGeom>
          <a:noFill/>
        </p:spPr>
        <p:txBody>
          <a:bodyPr wrap="square" rtlCol="0">
            <a:spAutoFit/>
          </a:bodyPr>
          <a:lstStyle/>
          <a:p>
            <a:endParaRPr lang="fr-FR" dirty="0">
              <a:solidFill>
                <a:schemeClr val="accent1"/>
              </a:solidFill>
            </a:endParaRPr>
          </a:p>
        </p:txBody>
      </p:sp>
    </p:spTree>
    <p:extLst>
      <p:ext uri="{BB962C8B-B14F-4D97-AF65-F5344CB8AC3E}">
        <p14:creationId xmlns:p14="http://schemas.microsoft.com/office/powerpoint/2010/main" val="12652089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3948" y="4797152"/>
            <a:ext cx="7294475" cy="566738"/>
          </a:xfrm>
        </p:spPr>
        <p:txBody>
          <a:bodyPr>
            <a:normAutofit fontScale="90000"/>
          </a:bodyPr>
          <a:lstStyle/>
          <a:p>
            <a:r>
              <a:rPr lang="pl-PL" dirty="0"/>
              <a:t>Stadion w Lille, multimedialna elewacja</a:t>
            </a:r>
            <a:r>
              <a:rPr lang="fr-FR" dirty="0"/>
              <a:t>, Franc</a:t>
            </a:r>
            <a:r>
              <a:rPr lang="pl-PL" dirty="0"/>
              <a:t>ja</a:t>
            </a:r>
            <a:r>
              <a:rPr lang="fr-FR" baseline="50000" dirty="0"/>
              <a:t>8</a:t>
            </a:r>
            <a:br>
              <a:rPr lang="fr-FR" dirty="0"/>
            </a:br>
            <a:r>
              <a:rPr lang="fr-FR" dirty="0"/>
              <a:t>Archite</a:t>
            </a:r>
            <a:r>
              <a:rPr lang="pl-PL" dirty="0" err="1"/>
              <a:t>kci</a:t>
            </a:r>
            <a:r>
              <a:rPr lang="fr-FR" dirty="0"/>
              <a:t>: Valode  Pistre and Ferret</a:t>
            </a:r>
          </a:p>
        </p:txBody>
      </p:sp>
      <p:sp>
        <p:nvSpPr>
          <p:cNvPr id="3" name="Picture Placeholder 2"/>
          <p:cNvSpPr>
            <a:spLocks noGrp="1"/>
          </p:cNvSpPr>
          <p:nvPr>
            <p:ph type="pic" idx="1"/>
          </p:nvPr>
        </p:nvSpPr>
        <p:spPr/>
      </p:sp>
      <p:sp>
        <p:nvSpPr>
          <p:cNvPr id="10" name="Text Placeholder 9"/>
          <p:cNvSpPr>
            <a:spLocks noGrp="1"/>
          </p:cNvSpPr>
          <p:nvPr>
            <p:ph type="body" sz="half" idx="2"/>
          </p:nvPr>
        </p:nvSpPr>
        <p:spPr>
          <a:xfrm>
            <a:off x="1093948" y="5367338"/>
            <a:ext cx="6934435" cy="804862"/>
          </a:xfrm>
        </p:spPr>
        <p:txBody>
          <a:bodyPr>
            <a:normAutofit/>
          </a:bodyPr>
          <a:lstStyle/>
          <a:p>
            <a:pPr algn="just"/>
            <a:r>
              <a:rPr lang="pl-PL" dirty="0"/>
              <a:t>Multimedialna elewacja z siatki ze stali nierdzewnej</a:t>
            </a:r>
            <a:r>
              <a:rPr lang="fr-FR" dirty="0"/>
              <a:t>.</a:t>
            </a:r>
          </a:p>
          <a:p>
            <a:pPr algn="just"/>
            <a:r>
              <a:rPr lang="pl-PL" dirty="0"/>
              <a:t>Na nierdzewnej siatce zamontowany jest wszechstronny system LED dużej mocy, który pozwala indywidualnie programować efekty świetlne, od prostych grafik do treści wideo.</a:t>
            </a:r>
            <a:endParaRPr lang="fr-FR" dirty="0"/>
          </a:p>
        </p:txBody>
      </p:sp>
      <p:sp>
        <p:nvSpPr>
          <p:cNvPr id="4" name="Espace réservé du numéro de diapositive 3"/>
          <p:cNvSpPr>
            <a:spLocks noGrp="1"/>
          </p:cNvSpPr>
          <p:nvPr>
            <p:ph type="sldNum" sz="quarter" idx="4"/>
          </p:nvPr>
        </p:nvSpPr>
        <p:spPr/>
        <p:txBody>
          <a:bodyPr/>
          <a:lstStyle/>
          <a:p>
            <a:fld id="{5AF66AA0-E37C-4065-8BE7-D4086C065B53}" type="slidenum">
              <a:rPr lang="fr-BE" smtClean="0"/>
              <a:pPr/>
              <a:t>83</a:t>
            </a:fld>
            <a:endParaRPr lang="fr-BE" dirty="0"/>
          </a:p>
        </p:txBody>
      </p:sp>
      <p:pic>
        <p:nvPicPr>
          <p:cNvPr id="1026" name="Picture 2" descr="http://www.editorialespazio.com/app/webroot/ckUploads/images/20120726_ML_001_%20Grand%20Stade_b.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3949" y="116632"/>
            <a:ext cx="6934435" cy="4608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2511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dirty="0"/>
              <a:t>Stadiony – źródła </a:t>
            </a:r>
            <a:endParaRPr lang="fr-FR"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fr-FR" sz="2000" dirty="0">
                <a:hlinkClick r:id="rId2"/>
              </a:rPr>
              <a:t>http://www.cmf.co.uk/products/products.asp?id=92&amp;product_id=4</a:t>
            </a:r>
            <a:r>
              <a:rPr lang="fr-FR" sz="2000" dirty="0"/>
              <a:t> </a:t>
            </a:r>
          </a:p>
          <a:p>
            <a:pPr marL="514350" indent="-514350">
              <a:buFont typeface="+mj-lt"/>
              <a:buAutoNum type="arabicPeriod"/>
            </a:pPr>
            <a:r>
              <a:rPr lang="fr-FR" sz="2000" dirty="0">
                <a:hlinkClick r:id="rId3"/>
              </a:rPr>
              <a:t>http://www.assda.asn.au/blog/223-stainless-welcome-for-sports-fans</a:t>
            </a:r>
            <a:r>
              <a:rPr lang="fr-FR" sz="2000" dirty="0"/>
              <a:t> </a:t>
            </a:r>
            <a:endParaRPr lang="fr-FR" sz="2000" b="1" dirty="0">
              <a:solidFill>
                <a:srgbClr val="FF0000"/>
              </a:solidFill>
            </a:endParaRPr>
          </a:p>
          <a:p>
            <a:pPr marL="514350" indent="-514350">
              <a:buFont typeface="+mj-lt"/>
              <a:buAutoNum type="arabicPeriod"/>
            </a:pPr>
            <a:r>
              <a:rPr lang="fr-FR" sz="2000" dirty="0">
                <a:hlinkClick r:id="rId4"/>
              </a:rPr>
              <a:t>http://www.controlledaccess.com/</a:t>
            </a:r>
            <a:r>
              <a:rPr lang="fr-FR" sz="2000" dirty="0"/>
              <a:t> </a:t>
            </a:r>
          </a:p>
          <a:p>
            <a:pPr marL="514350" indent="-514350">
              <a:buFont typeface="+mj-lt"/>
              <a:buAutoNum type="arabicPeriod"/>
            </a:pPr>
            <a:r>
              <a:rPr lang="fr-FR" sz="2000" dirty="0">
                <a:hlinkClick r:id="rId5"/>
              </a:rPr>
              <a:t>https://gkd-india.com/metalfabrics/yamuna-sports-stadium</a:t>
            </a:r>
            <a:r>
              <a:rPr lang="fr-FR" sz="2000" dirty="0"/>
              <a:t> </a:t>
            </a:r>
            <a:r>
              <a:rPr lang="fr-FR" sz="2000" dirty="0">
                <a:solidFill>
                  <a:srgbClr val="FF0000"/>
                </a:solidFill>
              </a:rPr>
              <a:t>              </a:t>
            </a:r>
            <a:endParaRPr lang="fr-FR" sz="2000" dirty="0">
              <a:solidFill>
                <a:srgbClr val="FF0000"/>
              </a:solidFill>
              <a:hlinkClick r:id="rId6"/>
            </a:endParaRPr>
          </a:p>
          <a:p>
            <a:pPr marL="514350" indent="-514350">
              <a:buFont typeface="+mj-lt"/>
              <a:buAutoNum type="arabicPeriod"/>
            </a:pPr>
            <a:r>
              <a:rPr lang="fr-FR" sz="2000" dirty="0">
                <a:hlinkClick r:id="rId7"/>
              </a:rPr>
              <a:t>http://www.vigliecca.com.br/en/projects/castelao-arena#gallery;%20</a:t>
            </a:r>
            <a:endParaRPr lang="fr-FR" sz="2000" dirty="0">
              <a:hlinkClick r:id="rId6"/>
            </a:endParaRPr>
          </a:p>
          <a:p>
            <a:pPr marL="514350" indent="-514350">
              <a:buFont typeface="+mj-lt"/>
              <a:buAutoNum type="arabicPeriod"/>
            </a:pPr>
            <a:r>
              <a:rPr lang="fr-FR" sz="2000" dirty="0">
                <a:hlinkClick r:id="rId8"/>
              </a:rPr>
              <a:t>http://www.copa2014.gov.br/en/noticia/see-details-castelaos-architecture-project </a:t>
            </a:r>
            <a:endParaRPr lang="fr-FR" sz="2000" dirty="0">
              <a:hlinkClick r:id="rId6"/>
            </a:endParaRPr>
          </a:p>
          <a:p>
            <a:pPr marL="514350" indent="-514350">
              <a:buFont typeface="+mj-lt"/>
              <a:buAutoNum type="arabicPeriod"/>
            </a:pPr>
            <a:r>
              <a:rPr lang="fr-FR" sz="2000" dirty="0">
                <a:solidFill>
                  <a:srgbClr val="FF0000"/>
                </a:solidFill>
                <a:hlinkClick r:id="rId9"/>
              </a:rPr>
              <a:t>http://edorocha.com.br/portfolio/allianz-parque/</a:t>
            </a:r>
            <a:r>
              <a:rPr lang="fr-FR" sz="2000" dirty="0">
                <a:solidFill>
                  <a:srgbClr val="FF0000"/>
                </a:solidFill>
              </a:rPr>
              <a:t> </a:t>
            </a:r>
            <a:endParaRPr lang="fr-FR" sz="2000" dirty="0"/>
          </a:p>
          <a:p>
            <a:pPr marL="514350" indent="-514350">
              <a:buFont typeface="+mj-lt"/>
              <a:buAutoNum type="arabicPeriod"/>
            </a:pPr>
            <a:r>
              <a:rPr lang="fr-FR" sz="2000" dirty="0">
                <a:hlinkClick r:id="rId10"/>
              </a:rPr>
              <a:t>https://www.osram.com/ls/projects/grand-stade-lille/index.jsp</a:t>
            </a:r>
            <a:r>
              <a:rPr lang="fr-FR" sz="2000" dirty="0"/>
              <a:t> </a:t>
            </a:r>
          </a:p>
        </p:txBody>
      </p:sp>
      <p:sp>
        <p:nvSpPr>
          <p:cNvPr id="5" name="Slide Number Placeholder 4"/>
          <p:cNvSpPr>
            <a:spLocks noGrp="1"/>
          </p:cNvSpPr>
          <p:nvPr>
            <p:ph type="sldNum" sz="quarter" idx="4"/>
          </p:nvPr>
        </p:nvSpPr>
        <p:spPr/>
        <p:txBody>
          <a:bodyPr/>
          <a:lstStyle/>
          <a:p>
            <a:fld id="{5AF66AA0-E37C-4065-8BE7-D4086C065B53}" type="slidenum">
              <a:rPr lang="fr-BE" smtClean="0"/>
              <a:pPr/>
              <a:t>84</a:t>
            </a:fld>
            <a:endParaRPr lang="fr-BE" dirty="0"/>
          </a:p>
        </p:txBody>
      </p:sp>
    </p:spTree>
    <p:extLst>
      <p:ext uri="{BB962C8B-B14F-4D97-AF65-F5344CB8AC3E}">
        <p14:creationId xmlns:p14="http://schemas.microsoft.com/office/powerpoint/2010/main" val="2980252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t>11. </a:t>
            </a:r>
            <a:r>
              <a:rPr lang="pl-PL" dirty="0"/>
              <a:t>Baseny pływackie</a:t>
            </a:r>
            <a:endParaRPr lang="nl-BE" dirty="0"/>
          </a:p>
        </p:txBody>
      </p:sp>
      <p:sp>
        <p:nvSpPr>
          <p:cNvPr id="2" name="Slide Number Placeholder 1"/>
          <p:cNvSpPr>
            <a:spLocks noGrp="1"/>
          </p:cNvSpPr>
          <p:nvPr>
            <p:ph type="sldNum" sz="quarter" idx="4"/>
          </p:nvPr>
        </p:nvSpPr>
        <p:spPr/>
        <p:txBody>
          <a:bodyPr/>
          <a:lstStyle/>
          <a:p>
            <a:fld id="{5AF66AA0-E37C-4065-8BE7-D4086C065B53}" type="slidenum">
              <a:rPr lang="fr-BE" smtClean="0"/>
              <a:pPr/>
              <a:t>85</a:t>
            </a:fld>
            <a:endParaRPr lang="fr-BE" dirty="0"/>
          </a:p>
        </p:txBody>
      </p:sp>
    </p:spTree>
    <p:extLst>
      <p:ext uri="{BB962C8B-B14F-4D97-AF65-F5344CB8AC3E}">
        <p14:creationId xmlns:p14="http://schemas.microsoft.com/office/powerpoint/2010/main" val="22387289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http://www.awt-eisleben.de/files/AWT-EISLEBEN/gfx-content/AWT-Eisleben-Schwimmbadtechnik-P1010248.png"/>
          <p:cNvSpPr>
            <a:spLocks noChangeAspect="1" noChangeArrowheads="1"/>
          </p:cNvSpPr>
          <p:nvPr/>
        </p:nvSpPr>
        <p:spPr bwMode="auto">
          <a:xfrm>
            <a:off x="155575" y="-1020763"/>
            <a:ext cx="6848475" cy="2133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3" name="Group 2"/>
          <p:cNvGrpSpPr/>
          <p:nvPr/>
        </p:nvGrpSpPr>
        <p:grpSpPr>
          <a:xfrm>
            <a:off x="1331640" y="908719"/>
            <a:ext cx="7488832" cy="5286715"/>
            <a:chOff x="200844" y="493057"/>
            <a:chExt cx="8028384" cy="5532870"/>
          </a:xfrm>
        </p:grpSpPr>
        <p:pic>
          <p:nvPicPr>
            <p:cNvPr id="717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0844" y="493057"/>
              <a:ext cx="4381500" cy="30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83206" y="493057"/>
              <a:ext cx="3646022" cy="30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5"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0844" y="3517057"/>
              <a:ext cx="8028384" cy="25088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5" name="Slide Number Placeholder 4"/>
          <p:cNvSpPr>
            <a:spLocks noGrp="1"/>
          </p:cNvSpPr>
          <p:nvPr>
            <p:ph type="sldNum" sz="quarter" idx="4"/>
          </p:nvPr>
        </p:nvSpPr>
        <p:spPr/>
        <p:txBody>
          <a:bodyPr/>
          <a:lstStyle/>
          <a:p>
            <a:fld id="{5AF66AA0-E37C-4065-8BE7-D4086C065B53}" type="slidenum">
              <a:rPr lang="fr-BE" smtClean="0"/>
              <a:pPr/>
              <a:t>86</a:t>
            </a:fld>
            <a:endParaRPr lang="fr-BE" dirty="0"/>
          </a:p>
        </p:txBody>
      </p:sp>
      <p:sp>
        <p:nvSpPr>
          <p:cNvPr id="9" name="Content Placeholder 2"/>
          <p:cNvSpPr txBox="1">
            <a:spLocks/>
          </p:cNvSpPr>
          <p:nvPr/>
        </p:nvSpPr>
        <p:spPr>
          <a:xfrm rot="16200000">
            <a:off x="-2604058" y="2949687"/>
            <a:ext cx="6551313" cy="88803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70000"/>
              </a:lnSpc>
              <a:buNone/>
            </a:pPr>
            <a:r>
              <a:rPr lang="pl-PL" sz="1600" dirty="0"/>
              <a:t>Od góry po lewej, zgodnie z ruchem wskazówek zegara:</a:t>
            </a:r>
            <a:endParaRPr lang="fr-FR" sz="1600" dirty="0"/>
          </a:p>
          <a:p>
            <a:pPr marL="0" indent="0">
              <a:lnSpc>
                <a:spcPct val="70000"/>
              </a:lnSpc>
              <a:buFont typeface="Arial" pitchFamily="34" charset="0"/>
              <a:buAutoNum type="arabicPeriod"/>
            </a:pPr>
            <a:r>
              <a:rPr lang="pl-PL" sz="1600" dirty="0"/>
              <a:t>Olimpijskich rozmiarów basen wyłożony stalą nierdzewną</a:t>
            </a:r>
            <a:r>
              <a:rPr lang="fr-FR" sz="1600" dirty="0"/>
              <a:t>, Vichy, </a:t>
            </a:r>
            <a:r>
              <a:rPr lang="pl-PL" sz="1600" dirty="0"/>
              <a:t>Francja</a:t>
            </a:r>
            <a:endParaRPr lang="fr-FR" sz="1600" dirty="0"/>
          </a:p>
          <a:p>
            <a:pPr marL="0" indent="0">
              <a:lnSpc>
                <a:spcPct val="70000"/>
              </a:lnSpc>
              <a:buFont typeface="Arial" pitchFamily="34" charset="0"/>
              <a:buAutoNum type="arabicPeriod"/>
            </a:pPr>
            <a:r>
              <a:rPr lang="pl-PL" sz="1600" dirty="0"/>
              <a:t>Niestandardowe spa na dachu</a:t>
            </a:r>
            <a:endParaRPr lang="fr-FR" sz="1600" dirty="0"/>
          </a:p>
          <a:p>
            <a:pPr marL="0" indent="0">
              <a:lnSpc>
                <a:spcPct val="70000"/>
              </a:lnSpc>
              <a:buFont typeface="Arial" pitchFamily="34" charset="0"/>
              <a:buAutoNum type="arabicPeriod"/>
            </a:pPr>
            <a:r>
              <a:rPr lang="pl-PL" sz="1600" dirty="0"/>
              <a:t>Barierki ze stali nierdzewnej</a:t>
            </a:r>
            <a:endParaRPr lang="fr-FR" sz="1600" dirty="0"/>
          </a:p>
        </p:txBody>
      </p:sp>
    </p:spTree>
    <p:extLst>
      <p:ext uri="{BB962C8B-B14F-4D97-AF65-F5344CB8AC3E}">
        <p14:creationId xmlns:p14="http://schemas.microsoft.com/office/powerpoint/2010/main" val="17172090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pl-PL" dirty="0"/>
              <a:t>Zjeżdżalnie wodne ze stali nierdzewnych</a:t>
            </a:r>
            <a:endParaRPr lang="en-US" dirty="0"/>
          </a:p>
        </p:txBody>
      </p:sp>
      <p:sp>
        <p:nvSpPr>
          <p:cNvPr id="8" name="Text Placeholder 7">
            <a:extLst>
              <a:ext uri="{FF2B5EF4-FFF2-40B4-BE49-F238E27FC236}">
                <a16:creationId xmlns:a16="http://schemas.microsoft.com/office/drawing/2014/main" id="{E142F7E7-32CC-45B4-9FFD-7CF07E838A61}"/>
              </a:ext>
            </a:extLst>
          </p:cNvPr>
          <p:cNvSpPr>
            <a:spLocks noGrp="1"/>
          </p:cNvSpPr>
          <p:nvPr>
            <p:ph type="body" sz="half" idx="2"/>
          </p:nvPr>
        </p:nvSpPr>
        <p:spPr>
          <a:xfrm>
            <a:off x="1792288" y="5367337"/>
            <a:ext cx="5486400" cy="1296938"/>
          </a:xfrm>
        </p:spPr>
        <p:txBody>
          <a:bodyPr>
            <a:noAutofit/>
          </a:bodyPr>
          <a:lstStyle/>
          <a:p>
            <a:r>
              <a:rPr lang="en-GB" sz="1100" dirty="0" err="1"/>
              <a:t>Wykonana</a:t>
            </a:r>
            <a:r>
              <a:rPr lang="en-GB" sz="1100" dirty="0"/>
              <a:t> w </a:t>
            </a:r>
            <a:r>
              <a:rPr lang="en-GB" sz="1100" dirty="0" err="1"/>
              <a:t>kształcie</a:t>
            </a:r>
            <a:r>
              <a:rPr lang="en-GB" sz="1100" dirty="0"/>
              <a:t> </a:t>
            </a:r>
            <a:r>
              <a:rPr lang="en-GB" sz="1100" dirty="0" err="1"/>
              <a:t>pojedynczego</a:t>
            </a:r>
            <a:r>
              <a:rPr lang="en-GB" sz="1100" dirty="0"/>
              <a:t> </a:t>
            </a:r>
            <a:r>
              <a:rPr lang="en-GB" sz="1100" dirty="0" err="1"/>
              <a:t>opływowego</a:t>
            </a:r>
            <a:r>
              <a:rPr lang="en-GB" sz="1100" dirty="0"/>
              <a:t> </a:t>
            </a:r>
            <a:r>
              <a:rPr lang="en-GB" sz="1100" dirty="0" err="1"/>
              <a:t>łuku</a:t>
            </a:r>
            <a:r>
              <a:rPr lang="en-GB" sz="1100" dirty="0"/>
              <a:t>, </a:t>
            </a:r>
            <a:r>
              <a:rPr lang="en-GB" sz="1100" dirty="0" err="1"/>
              <a:t>którego</a:t>
            </a:r>
            <a:r>
              <a:rPr lang="en-GB" sz="1100" dirty="0"/>
              <a:t> </a:t>
            </a:r>
            <a:r>
              <a:rPr lang="en-GB" sz="1100" dirty="0" err="1"/>
              <a:t>podstawa</a:t>
            </a:r>
            <a:r>
              <a:rPr lang="en-GB" sz="1100" dirty="0"/>
              <a:t> </a:t>
            </a:r>
            <a:r>
              <a:rPr lang="en-GB" sz="1100" dirty="0" err="1"/>
              <a:t>służy</a:t>
            </a:r>
            <a:r>
              <a:rPr lang="en-GB" sz="1100" dirty="0"/>
              <a:t> </a:t>
            </a:r>
            <a:r>
              <a:rPr lang="en-GB" sz="1100" dirty="0" err="1"/>
              <a:t>za</a:t>
            </a:r>
            <a:r>
              <a:rPr lang="en-GB" sz="1100" dirty="0"/>
              <a:t> </a:t>
            </a:r>
            <a:r>
              <a:rPr lang="en-GB" sz="1100" dirty="0" err="1"/>
              <a:t>schody</a:t>
            </a:r>
            <a:r>
              <a:rPr lang="en-GB" sz="1100" dirty="0"/>
              <a:t> </a:t>
            </a:r>
            <a:r>
              <a:rPr lang="en-GB" sz="1100" dirty="0" err="1"/>
              <a:t>prowadzące</a:t>
            </a:r>
            <a:r>
              <a:rPr lang="en-GB" sz="1100" dirty="0"/>
              <a:t> </a:t>
            </a:r>
            <a:r>
              <a:rPr lang="en-GB" sz="1100" dirty="0" err="1"/>
              <a:t>na</a:t>
            </a:r>
            <a:r>
              <a:rPr lang="en-GB" sz="1100" dirty="0"/>
              <a:t> </a:t>
            </a:r>
            <a:r>
              <a:rPr lang="en-GB" sz="1100" dirty="0" err="1"/>
              <a:t>górę</a:t>
            </a:r>
            <a:r>
              <a:rPr lang="en-GB" sz="1100" dirty="0"/>
              <a:t> </a:t>
            </a:r>
            <a:r>
              <a:rPr lang="en-GB" sz="1100" dirty="0" err="1"/>
              <a:t>zjeżdżalni</a:t>
            </a:r>
            <a:r>
              <a:rPr lang="en-GB" sz="1100" dirty="0"/>
              <a:t>. </a:t>
            </a:r>
            <a:r>
              <a:rPr lang="en-GB" sz="1100" dirty="0" err="1"/>
              <a:t>Jej</a:t>
            </a:r>
            <a:r>
              <a:rPr lang="en-GB" sz="1100" dirty="0"/>
              <a:t> </a:t>
            </a:r>
            <a:r>
              <a:rPr lang="en-GB" sz="1100" dirty="0" err="1"/>
              <a:t>dalsza</a:t>
            </a:r>
            <a:r>
              <a:rPr lang="en-GB" sz="1100" dirty="0"/>
              <a:t>, </a:t>
            </a:r>
            <a:r>
              <a:rPr lang="en-GB" sz="1100" dirty="0" err="1"/>
              <a:t>odpowiednio</a:t>
            </a:r>
            <a:r>
              <a:rPr lang="en-GB" sz="1100" dirty="0"/>
              <a:t> </a:t>
            </a:r>
            <a:r>
              <a:rPr lang="en-GB" sz="1100" dirty="0" err="1"/>
              <a:t>wygięta</a:t>
            </a:r>
            <a:r>
              <a:rPr lang="en-GB" sz="1100" dirty="0"/>
              <a:t> </a:t>
            </a:r>
            <a:r>
              <a:rPr lang="en-GB" sz="1100" dirty="0" err="1"/>
              <a:t>część</a:t>
            </a:r>
            <a:r>
              <a:rPr lang="en-GB" sz="1100" dirty="0"/>
              <a:t> </a:t>
            </a:r>
            <a:r>
              <a:rPr lang="en-GB" sz="1100" dirty="0" err="1"/>
              <a:t>tworzy</a:t>
            </a:r>
            <a:r>
              <a:rPr lang="en-GB" sz="1100" dirty="0"/>
              <a:t> </a:t>
            </a:r>
            <a:r>
              <a:rPr lang="en-GB" sz="1100" dirty="0" err="1"/>
              <a:t>idealną</a:t>
            </a:r>
            <a:r>
              <a:rPr lang="en-GB" sz="1100" dirty="0"/>
              <a:t> </a:t>
            </a:r>
            <a:r>
              <a:rPr lang="en-GB" sz="1100" dirty="0" err="1"/>
              <a:t>płaszczyznę</a:t>
            </a:r>
            <a:r>
              <a:rPr lang="en-GB" sz="1100" dirty="0"/>
              <a:t> do </a:t>
            </a:r>
            <a:r>
              <a:rPr lang="en-GB" sz="1100" dirty="0" err="1"/>
              <a:t>zjeżdżania</a:t>
            </a:r>
            <a:r>
              <a:rPr lang="en-GB" sz="1100" dirty="0"/>
              <a:t>.</a:t>
            </a:r>
          </a:p>
          <a:p>
            <a:r>
              <a:rPr lang="pl-PL" sz="1100" dirty="0"/>
              <a:t>Aby stworzyć kontrast architekci wykorzystali wewnątrz materiał polerowany na lustro, a na zewnątrz – szczotkowany. </a:t>
            </a:r>
            <a:endParaRPr lang="en-GB" sz="1100" dirty="0"/>
          </a:p>
          <a:p>
            <a:r>
              <a:rPr lang="pl-PL" sz="1100" dirty="0"/>
              <a:t>– Polerowana stal nierdzewna nie nagrzewa się zbytnio, nawet w bardzo nasłonecznionych miejscach – tłumaczy brytyjski architekt. – Materiał ten odbija promienie słoneczne oraz energię cieplną i nie utlenia się, jak inne metale. </a:t>
            </a:r>
            <a:endParaRPr lang="en-GB" sz="1050" dirty="0"/>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87</a:t>
            </a:fld>
            <a:endParaRPr lang="fr-BE" dirty="0"/>
          </a:p>
        </p:txBody>
      </p:sp>
      <p:pic>
        <p:nvPicPr>
          <p:cNvPr id="9" name="Image 2">
            <a:extLst>
              <a:ext uri="{FF2B5EF4-FFF2-40B4-BE49-F238E27FC236}">
                <a16:creationId xmlns:a16="http://schemas.microsoft.com/office/drawing/2014/main" id="{1DD6210C-F48B-4B97-B86F-8EC4AAF42D1A}"/>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a:ln>
            <a:solidFill>
              <a:schemeClr val="tx1"/>
            </a:solidFill>
          </a:ln>
        </p:spPr>
      </p:pic>
    </p:spTree>
    <p:extLst>
      <p:ext uri="{BB962C8B-B14F-4D97-AF65-F5344CB8AC3E}">
        <p14:creationId xmlns:p14="http://schemas.microsoft.com/office/powerpoint/2010/main" val="35968584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dirty="0"/>
              <a:t>Baseny pływackie – źródła </a:t>
            </a:r>
            <a:endParaRPr lang="fr-FR"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fr-FR" sz="2400" dirty="0">
                <a:hlinkClick r:id="rId3"/>
              </a:rPr>
              <a:t>http://www.imoa.info/molybdenum-uses/molybdenum-grade-stainless-steels/architecture/french-pool-liner-article.php</a:t>
            </a:r>
            <a:r>
              <a:rPr lang="fr-FR" sz="2400" dirty="0"/>
              <a:t> </a:t>
            </a:r>
            <a:endParaRPr lang="fr-FR" sz="2400" b="1" dirty="0">
              <a:solidFill>
                <a:srgbClr val="FF0000"/>
              </a:solidFill>
            </a:endParaRPr>
          </a:p>
          <a:p>
            <a:pPr marL="514350" indent="-514350">
              <a:buFont typeface="+mj-lt"/>
              <a:buAutoNum type="arabicPeriod"/>
            </a:pPr>
            <a:r>
              <a:rPr lang="fr-FR" sz="2400" dirty="0">
                <a:hlinkClick r:id="rId4"/>
              </a:rPr>
              <a:t>http://www.constructalia.com/repository/transfer/fr/02163065ENLACE_PDF.pdf</a:t>
            </a:r>
            <a:endParaRPr lang="fr-FR" sz="2400" dirty="0"/>
          </a:p>
          <a:p>
            <a:pPr marL="514350" indent="-514350">
              <a:buFont typeface="+mj-lt"/>
              <a:buAutoNum type="arabicPeriod"/>
            </a:pPr>
            <a:r>
              <a:rPr lang="fr-FR" sz="2400" dirty="0">
                <a:hlinkClick r:id="rId5"/>
              </a:rPr>
              <a:t>http://www.homeportfolio.com/catalog/Product.jhtml?prodId=235005</a:t>
            </a:r>
            <a:endParaRPr lang="fr-FR" sz="2400" dirty="0"/>
          </a:p>
          <a:p>
            <a:pPr marL="514350" indent="-514350">
              <a:buFont typeface="+mj-lt"/>
              <a:buAutoNum type="arabicPeriod"/>
            </a:pPr>
            <a:r>
              <a:rPr lang="fr-FR" sz="2400" dirty="0">
                <a:hlinkClick r:id="rId6"/>
              </a:rPr>
              <a:t>http://www.awt-eisleben.de/en/swimming-pools-136.html</a:t>
            </a:r>
            <a:endParaRPr lang="fr-FR" sz="2400" dirty="0"/>
          </a:p>
          <a:p>
            <a:pPr marL="514350" indent="-514350">
              <a:buFont typeface="+mj-lt"/>
              <a:buAutoNum type="arabicPeriod"/>
            </a:pPr>
            <a:r>
              <a:rPr lang="fr-FR" sz="2400" dirty="0">
                <a:hlinkClick r:id="rId7"/>
              </a:rPr>
              <a:t>http://dsmstainlessproducts.blogspot.com/2018/06/shrieks-and-giggles-are-what-we-aim-for.html?m=1</a:t>
            </a:r>
            <a:endParaRPr lang="fr-FR" sz="2400" dirty="0">
              <a:solidFill>
                <a:srgbClr val="FF0000"/>
              </a:solidFill>
            </a:endParaRPr>
          </a:p>
        </p:txBody>
      </p:sp>
      <p:sp>
        <p:nvSpPr>
          <p:cNvPr id="5" name="Slide Number Placeholder 4"/>
          <p:cNvSpPr>
            <a:spLocks noGrp="1"/>
          </p:cNvSpPr>
          <p:nvPr>
            <p:ph type="sldNum" sz="quarter" idx="4"/>
          </p:nvPr>
        </p:nvSpPr>
        <p:spPr/>
        <p:txBody>
          <a:bodyPr/>
          <a:lstStyle/>
          <a:p>
            <a:fld id="{5AF66AA0-E37C-4065-8BE7-D4086C065B53}" type="slidenum">
              <a:rPr lang="fr-BE" smtClean="0"/>
              <a:pPr/>
              <a:t>88</a:t>
            </a:fld>
            <a:endParaRPr lang="fr-BE" dirty="0"/>
          </a:p>
        </p:txBody>
      </p:sp>
    </p:spTree>
    <p:extLst>
      <p:ext uri="{BB962C8B-B14F-4D97-AF65-F5344CB8AC3E}">
        <p14:creationId xmlns:p14="http://schemas.microsoft.com/office/powerpoint/2010/main" val="36386025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pl-PL" dirty="0"/>
              <a:t>Dziękuję za uwagę</a:t>
            </a:r>
            <a:endParaRPr lang="fr-FR"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89</a:t>
            </a:fld>
            <a:endParaRPr lang="fr-BE" dirty="0"/>
          </a:p>
        </p:txBody>
      </p:sp>
    </p:spTree>
    <p:extLst>
      <p:ext uri="{BB962C8B-B14F-4D97-AF65-F5344CB8AC3E}">
        <p14:creationId xmlns:p14="http://schemas.microsoft.com/office/powerpoint/2010/main" val="724210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1" y="5729808"/>
            <a:ext cx="7082943" cy="566738"/>
          </a:xfrm>
        </p:spPr>
        <p:txBody>
          <a:bodyPr>
            <a:normAutofit fontScale="90000"/>
          </a:bodyPr>
          <a:lstStyle/>
          <a:p>
            <a:r>
              <a:rPr lang="pl-PL" dirty="0"/>
              <a:t>Centrum Sztuki Len </a:t>
            </a:r>
            <a:r>
              <a:rPr lang="pl-PL" dirty="0" err="1"/>
              <a:t>Lye</a:t>
            </a:r>
            <a:r>
              <a:rPr lang="fr-FR" dirty="0"/>
              <a:t>, New Plymouth, N</a:t>
            </a:r>
            <a:r>
              <a:rPr lang="pl-PL" dirty="0"/>
              <a:t>owa </a:t>
            </a:r>
            <a:r>
              <a:rPr lang="fr-FR" dirty="0"/>
              <a:t>Z</a:t>
            </a:r>
            <a:r>
              <a:rPr lang="pl-PL" dirty="0" err="1"/>
              <a:t>elandia</a:t>
            </a:r>
            <a:br>
              <a:rPr lang="fr-FR" dirty="0"/>
            </a:br>
            <a:r>
              <a:rPr lang="fr-FR" dirty="0"/>
              <a:t>Archite</a:t>
            </a:r>
            <a:r>
              <a:rPr lang="pl-PL" dirty="0"/>
              <a:t>k</a:t>
            </a:r>
            <a:r>
              <a:rPr lang="fr-FR" dirty="0"/>
              <a:t>t: A. Patterson</a:t>
            </a:r>
            <a:r>
              <a:rPr lang="fr-FR" baseline="50000" dirty="0"/>
              <a:t>11</a:t>
            </a:r>
          </a:p>
        </p:txBody>
      </p:sp>
      <p:sp>
        <p:nvSpPr>
          <p:cNvPr id="6" name="Text Placeholder 5"/>
          <p:cNvSpPr>
            <a:spLocks noGrp="1"/>
          </p:cNvSpPr>
          <p:nvPr>
            <p:ph type="body" sz="half" idx="2"/>
          </p:nvPr>
        </p:nvSpPr>
        <p:spPr>
          <a:xfrm>
            <a:off x="899591" y="6296546"/>
            <a:ext cx="7920881" cy="300806"/>
          </a:xfrm>
        </p:spPr>
        <p:txBody>
          <a:bodyPr>
            <a:noAutofit/>
          </a:bodyPr>
          <a:lstStyle/>
          <a:p>
            <a:r>
              <a:rPr lang="pl-PL" dirty="0"/>
              <a:t>Elewacja o wysokości </a:t>
            </a:r>
            <a:r>
              <a:rPr lang="fr-FR" dirty="0"/>
              <a:t>14 m</a:t>
            </a:r>
            <a:r>
              <a:rPr lang="pl-PL" dirty="0"/>
              <a:t> i wadze </a:t>
            </a:r>
            <a:r>
              <a:rPr lang="fr-FR" dirty="0"/>
              <a:t>32 ton</a:t>
            </a:r>
            <a:r>
              <a:rPr lang="pl-PL" dirty="0"/>
              <a:t> wykonana z polerowanej na lustro stali nierdzewnej gatunku </a:t>
            </a:r>
            <a:r>
              <a:rPr lang="fr-FR" dirty="0"/>
              <a:t>316</a:t>
            </a:r>
          </a:p>
        </p:txBody>
      </p:sp>
      <p:sp>
        <p:nvSpPr>
          <p:cNvPr id="3" name="AutoShape 2" descr="http://www.pattersons.com/mobile/images/ipad/projects/len-lye-centre/2.jpg"/>
          <p:cNvSpPr>
            <a:spLocks noChangeAspect="1" noChangeArrowheads="1"/>
          </p:cNvSpPr>
          <p:nvPr/>
        </p:nvSpPr>
        <p:spPr bwMode="auto">
          <a:xfrm>
            <a:off x="155575" y="-2033588"/>
            <a:ext cx="5419725" cy="4238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9592" y="85725"/>
            <a:ext cx="7082943" cy="55446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pPr/>
              <a:t>9</a:t>
            </a:fld>
            <a:endParaRPr lang="fr-BE" dirty="0"/>
          </a:p>
        </p:txBody>
      </p:sp>
    </p:spTree>
    <p:extLst>
      <p:ext uri="{BB962C8B-B14F-4D97-AF65-F5344CB8AC3E}">
        <p14:creationId xmlns:p14="http://schemas.microsoft.com/office/powerpoint/2010/main" val="391863118"/>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University lectures theme colours</Template>
  <TotalTime>9242</TotalTime>
  <Words>5488</Words>
  <Application>Microsoft Office PowerPoint</Application>
  <PresentationFormat>On-screen Show (4:3)</PresentationFormat>
  <Paragraphs>585</Paragraphs>
  <Slides>89</Slides>
  <Notes>44</Notes>
  <HiddenSlides>0</HiddenSlides>
  <MMClips>0</MMClips>
  <ScaleCrop>false</ScaleCrop>
  <HeadingPairs>
    <vt:vector size="6" baseType="variant">
      <vt:variant>
        <vt:lpstr>Fonts Used</vt:lpstr>
      </vt:variant>
      <vt:variant>
        <vt:i4>3</vt:i4>
      </vt:variant>
      <vt:variant>
        <vt:lpstr>Theme</vt:lpstr>
      </vt:variant>
      <vt:variant>
        <vt:i4>15</vt:i4>
      </vt:variant>
      <vt:variant>
        <vt:lpstr>Slide Titles</vt:lpstr>
      </vt:variant>
      <vt:variant>
        <vt:i4>89</vt:i4>
      </vt:variant>
    </vt:vector>
  </HeadingPairs>
  <TitlesOfParts>
    <vt:vector size="107" baseType="lpstr">
      <vt:lpstr>Arial</vt:lpstr>
      <vt:lpstr>Calibri</vt:lpstr>
      <vt:lpstr>Wingdings</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Prezentacja dla wykładowców architektury i budownictwa</vt:lpstr>
      <vt:lpstr>Spis treści</vt:lpstr>
      <vt:lpstr>1. Elewacje</vt:lpstr>
      <vt:lpstr>PowerPoint Presentation</vt:lpstr>
      <vt:lpstr>PowerPoint Presentation</vt:lpstr>
      <vt:lpstr>Odblaskowe wkładki ze stali nierdzewnej w betonowej ścianie budynku archiwum, Bure-Saudron (51), Francja8</vt:lpstr>
      <vt:lpstr>Muzeum Sztuki  F.R. Weismana, Minneapolis, USA (1993)  Architekt: Frank Gehry9</vt:lpstr>
      <vt:lpstr>Centrum Sztuk Scenicznych Kauffmana, Kansas City, ISA (2011) Architekt: Moshe Safdie; Engineering: Arup10</vt:lpstr>
      <vt:lpstr>Centrum Sztuki Len Lye, New Plymouth, Nowa Zelandia Architekt: A. Patterson11</vt:lpstr>
      <vt:lpstr>Centrala Linii Metra w Delhi, Indie  Architekt: Raj Rewal &amp; Associates12</vt:lpstr>
      <vt:lpstr>Budynek Ciepłowni, Turyn, Włochy Architekt: JP Buffi13</vt:lpstr>
      <vt:lpstr>Capital Gate Tower (2010), Abu Dhabi RMJM, Architects14-16</vt:lpstr>
      <vt:lpstr>Szklana elewacja17</vt:lpstr>
      <vt:lpstr>Szklana elewacja, Paryż 18</vt:lpstr>
      <vt:lpstr>Szklana elewacja, Paryż18</vt:lpstr>
      <vt:lpstr>Ażurowa elewacja biurowca, Utrecht, Holandia20 Architekci: Cepezed </vt:lpstr>
      <vt:lpstr>Energooszczędny budynek, Nantes, Francja 21 Architekci: FORMA 6 &amp; B. Dacher</vt:lpstr>
      <vt:lpstr>Akademickie Centrum McGowan,  Washington, DC, USA Osłona przeciwsłoneczna z siatki6</vt:lpstr>
      <vt:lpstr>Rehab of Château de Rentilly, Francja21-23</vt:lpstr>
      <vt:lpstr>Szpital St Gyu, Londyn24 Architekt: T. Heartherwick</vt:lpstr>
      <vt:lpstr>American Airlines Arena, Miami, USA</vt:lpstr>
      <vt:lpstr>Elewacje – źródła (1/2):</vt:lpstr>
      <vt:lpstr>Elewacje – źródła (2/2):</vt:lpstr>
      <vt:lpstr>2. Zielone ściany</vt:lpstr>
      <vt:lpstr>Zielone ściany</vt:lpstr>
      <vt:lpstr>Zielona elewacja1</vt:lpstr>
      <vt:lpstr>Green facade 2</vt:lpstr>
      <vt:lpstr>Pionowe ogrody dla budynków mieszkalnych2 (korzystne cenowo na całym świecie!)</vt:lpstr>
      <vt:lpstr>Pionowe ogrody dla budynków mieszkalnych2</vt:lpstr>
      <vt:lpstr>Pionowe ogrody</vt:lpstr>
      <vt:lpstr>Zielona ściana4</vt:lpstr>
      <vt:lpstr>PowerPoint Presentation</vt:lpstr>
      <vt:lpstr>Kotwy i liny</vt:lpstr>
      <vt:lpstr>Zielone ściany – źródła</vt:lpstr>
      <vt:lpstr>3. Dachy</vt:lpstr>
      <vt:lpstr>Typowe cechy dachów ze stali nierdzewnej1-4</vt:lpstr>
      <vt:lpstr>Nowy problem, metale uwalniane w wyniku opadów deszczu5</vt:lpstr>
      <vt:lpstr>Biblioteka parlamentu w Delhi6-7 Architekt: Raj Rewal Associates</vt:lpstr>
      <vt:lpstr>PowerPoint Presentation</vt:lpstr>
      <vt:lpstr>Pawilon ZEA na wystawie Expo w Shanghai8 Architekci: Foster &amp; Partners</vt:lpstr>
      <vt:lpstr>Lotnisko w New Doha, Katar9-10 Architekci: HOK</vt:lpstr>
      <vt:lpstr>Zielone dachy1-4, 11-12</vt:lpstr>
      <vt:lpstr>Dach o wysokim współczynniku  odbicia światła słonecznego  Kampus Austin Hall Uniwersytetu Stanowego Sam Houston w Huntsville, Teksas, USA (1851) mało oślepiające*, wysoce odblaskowe wykończenie stali nierdzewnej 11,13</vt:lpstr>
      <vt:lpstr>Budynek Badań Medycznych i Biologicznych Uniwersytetu w Arizonie 15</vt:lpstr>
      <vt:lpstr>Dachy – źródła </vt:lpstr>
      <vt:lpstr>4. Wystrój wnętrz</vt:lpstr>
      <vt:lpstr>PowerPoint Presentation</vt:lpstr>
      <vt:lpstr>Bank Centralny Francji, Paryż, Francja4 Architekci: Moati -Rivière</vt:lpstr>
      <vt:lpstr>Stacja metra L5 El Carmel, Barcelona, Hiszpania5</vt:lpstr>
      <vt:lpstr>Klasztor w Batalha, Portugalia6</vt:lpstr>
      <vt:lpstr>Domowe kurtyny/ balustrady  bezpieczeństwa 7</vt:lpstr>
      <vt:lpstr>Planowana ekspozycja w muzeum sztuki współczesnej, Shenzhen, Chiny8  (w trakcie budowy) Architekt: CoopHimmelblau</vt:lpstr>
      <vt:lpstr>Wystrój wnętrz – źródła</vt:lpstr>
      <vt:lpstr>5. Instalacje wodociągowe</vt:lpstr>
      <vt:lpstr>PowerPoint Presentation</vt:lpstr>
      <vt:lpstr>Instalacja rurowa ze stali nierdzewnej</vt:lpstr>
      <vt:lpstr>Instalacje wodociągowe – źródła</vt:lpstr>
      <vt:lpstr>6. Ruchome schody i windy</vt:lpstr>
      <vt:lpstr>PowerPoint Presentation</vt:lpstr>
      <vt:lpstr>Winda z okładziną z siatki nierdzewnej3</vt:lpstr>
      <vt:lpstr>Wejście do stacji metra w Kraaiennest, Amsterdam, Holandia4</vt:lpstr>
      <vt:lpstr>Ruchome schody i windy – źródła </vt:lpstr>
      <vt:lpstr>7. Lotniska</vt:lpstr>
      <vt:lpstr>PowerPoint Presentation</vt:lpstr>
      <vt:lpstr>PowerPoint Presentation</vt:lpstr>
      <vt:lpstr>Lotniska – źródło </vt:lpstr>
      <vt:lpstr>8. Mała architektura miejska</vt:lpstr>
      <vt:lpstr>PowerPoint Presentation</vt:lpstr>
      <vt:lpstr>PowerPoint Presentation</vt:lpstr>
      <vt:lpstr>PowerPoint Presentation</vt:lpstr>
      <vt:lpstr>PowerPoint Presentation</vt:lpstr>
      <vt:lpstr>Mała architektura miejska – źródła </vt:lpstr>
      <vt:lpstr>9. Renowacja</vt:lpstr>
      <vt:lpstr>PowerPoint Presentation</vt:lpstr>
      <vt:lpstr>Amfiteatr Arena di Verona (Włochy)</vt:lpstr>
      <vt:lpstr>Rzymski teatr, Frejus, Francja</vt:lpstr>
      <vt:lpstr>Renowacja – źródło </vt:lpstr>
      <vt:lpstr>10. Stadiony</vt:lpstr>
      <vt:lpstr>PowerPoint Presentation</vt:lpstr>
      <vt:lpstr>Stadion Yamuna, Delhi, Indie 4 Architekci: Peddle Thorb</vt:lpstr>
      <vt:lpstr>Stadion Castelão, Fortaleza, Brazylia5,6 Architekt: Vigliecca &amp; Associados</vt:lpstr>
      <vt:lpstr>Stadion Allianz Park Palmeiras, Sao Paulo, Brazylia7 Architekt: Edo Rocha Arquitetura  </vt:lpstr>
      <vt:lpstr>Stadion w Lille, multimedialna elewacja, Francja8 Architekci: Valode  Pistre and Ferret</vt:lpstr>
      <vt:lpstr>Stadiony – źródła </vt:lpstr>
      <vt:lpstr>11. Baseny pływackie</vt:lpstr>
      <vt:lpstr>PowerPoint Presentation</vt:lpstr>
      <vt:lpstr>Zjeżdżalnie wodne ze stali nierdzewnych</vt:lpstr>
      <vt:lpstr>Baseny pływackie – źródła </vt:lpstr>
      <vt:lpstr>Dziękuję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Zastosowania</dc:title>
  <dc:creator>Bernard</dc:creator>
  <cp:keywords>Stal nierdzewna, Szkolenie, Architektura, Inżynieria</cp:keywords>
  <cp:lastModifiedBy>Jo Claes</cp:lastModifiedBy>
  <cp:revision>961</cp:revision>
  <cp:lastPrinted>2015-06-02T17:57:17Z</cp:lastPrinted>
  <dcterms:created xsi:type="dcterms:W3CDTF">2013-06-29T15:24:20Z</dcterms:created>
  <dcterms:modified xsi:type="dcterms:W3CDTF">2020-01-31T10:22:38Z</dcterms:modified>
</cp:coreProperties>
</file>