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4" r:id="rId3"/>
    <p:sldId id="335" r:id="rId4"/>
    <p:sldId id="336" r:id="rId5"/>
    <p:sldId id="328" r:id="rId6"/>
    <p:sldId id="329" r:id="rId7"/>
    <p:sldId id="330" r:id="rId8"/>
    <p:sldId id="331" r:id="rId9"/>
    <p:sldId id="332" r:id="rId10"/>
    <p:sldId id="333" r:id="rId11"/>
    <p:sldId id="316" r:id="rId12"/>
    <p:sldId id="337" r:id="rId13"/>
    <p:sldId id="338" r:id="rId14"/>
    <p:sldId id="325" r:id="rId15"/>
    <p:sldId id="327" r:id="rId16"/>
    <p:sldId id="339" r:id="rId17"/>
    <p:sldId id="340" r:id="rId18"/>
    <p:sldId id="341" r:id="rId19"/>
    <p:sldId id="317" r:id="rId20"/>
    <p:sldId id="326" r:id="rId21"/>
    <p:sldId id="318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E9C"/>
    <a:srgbClr val="3333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2A841-4080-4D43-A16D-C5BFB1977862}" v="8" dt="2020-01-31T05:56:14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0" autoAdjust="0"/>
    <p:restoredTop sz="90232" autoAdjust="0"/>
  </p:normalViewPr>
  <p:slideViewPr>
    <p:cSldViewPr>
      <p:cViewPr varScale="1">
        <p:scale>
          <a:sx n="82" d="100"/>
          <a:sy n="82" d="100"/>
        </p:scale>
        <p:origin x="163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3032A841-4080-4D43-A16D-C5BFB1977862}"/>
    <pc:docChg chg="modSld">
      <pc:chgData name="Jo Claes" userId="d64208f3-0076-4064-b6ac-7d8ee9dc279f" providerId="ADAL" clId="{3032A841-4080-4D43-A16D-C5BFB1977862}" dt="2020-01-31T05:56:25.861" v="131" actId="114"/>
      <pc:docMkLst>
        <pc:docMk/>
      </pc:docMkLst>
      <pc:sldChg chg="modSp">
        <pc:chgData name="Jo Claes" userId="d64208f3-0076-4064-b6ac-7d8ee9dc279f" providerId="ADAL" clId="{3032A841-4080-4D43-A16D-C5BFB1977862}" dt="2020-01-31T05:56:25.861" v="131" actId="114"/>
        <pc:sldMkLst>
          <pc:docMk/>
          <pc:sldMk cId="1305152339" sldId="334"/>
        </pc:sldMkLst>
        <pc:graphicFrameChg chg="mod modGraphic">
          <ac:chgData name="Jo Claes" userId="d64208f3-0076-4064-b6ac-7d8ee9dc279f" providerId="ADAL" clId="{3032A841-4080-4D43-A16D-C5BFB1977862}" dt="2020-01-31T05:56:25.861" v="131" actId="114"/>
          <ac:graphicFrameMkLst>
            <pc:docMk/>
            <pc:sldMk cId="1305152339" sldId="334"/>
            <ac:graphicFrameMk id="4" creationId="{00000000-0000-0000-0000-000000000000}"/>
          </ac:graphicFrameMkLst>
        </pc:graphicFrameChg>
      </pc:sldChg>
    </pc:docChg>
  </pc:docChgLst>
  <pc:docChgLst>
    <pc:chgData name="Jo Claes" userId="d64208f3-0076-4064-b6ac-7d8ee9dc279f" providerId="ADAL" clId="{1505E9D4-F04C-4FBE-B607-5B276CAE0967}"/>
    <pc:docChg chg="undo custSel modSld">
      <pc:chgData name="Jo Claes" userId="d64208f3-0076-4064-b6ac-7d8ee9dc279f" providerId="ADAL" clId="{1505E9D4-F04C-4FBE-B607-5B276CAE0967}" dt="2019-12-17T10:25:37.238" v="37" actId="1076"/>
      <pc:docMkLst>
        <pc:docMk/>
      </pc:docMkLst>
      <pc:sldChg chg="addSp delSp modSp">
        <pc:chgData name="Jo Claes" userId="d64208f3-0076-4064-b6ac-7d8ee9dc279f" providerId="ADAL" clId="{1505E9D4-F04C-4FBE-B607-5B276CAE0967}" dt="2019-12-17T10:23:34.645" v="6" actId="1076"/>
        <pc:sldMkLst>
          <pc:docMk/>
          <pc:sldMk cId="3946674743" sldId="327"/>
        </pc:sldMkLst>
        <pc:picChg chg="add mod modCrop">
          <ac:chgData name="Jo Claes" userId="d64208f3-0076-4064-b6ac-7d8ee9dc279f" providerId="ADAL" clId="{1505E9D4-F04C-4FBE-B607-5B276CAE0967}" dt="2019-12-17T10:23:34.645" v="6" actId="1076"/>
          <ac:picMkLst>
            <pc:docMk/>
            <pc:sldMk cId="3946674743" sldId="327"/>
            <ac:picMk id="3" creationId="{F7A3E27C-F4D3-4CC5-B0E1-FB16FADA16D8}"/>
          </ac:picMkLst>
        </pc:picChg>
        <pc:picChg chg="del">
          <ac:chgData name="Jo Claes" userId="d64208f3-0076-4064-b6ac-7d8ee9dc279f" providerId="ADAL" clId="{1505E9D4-F04C-4FBE-B607-5B276CAE0967}" dt="2019-12-17T10:23:10.936" v="0" actId="478"/>
          <ac:picMkLst>
            <pc:docMk/>
            <pc:sldMk cId="3946674743" sldId="327"/>
            <ac:picMk id="4" creationId="{F664E4AC-A06F-4AB9-AC35-1D599B81C81D}"/>
          </ac:picMkLst>
        </pc:picChg>
      </pc:sldChg>
      <pc:sldChg chg="addSp delSp modSp">
        <pc:chgData name="Jo Claes" userId="d64208f3-0076-4064-b6ac-7d8ee9dc279f" providerId="ADAL" clId="{1505E9D4-F04C-4FBE-B607-5B276CAE0967}" dt="2019-12-17T10:24:10.206" v="17" actId="171"/>
        <pc:sldMkLst>
          <pc:docMk/>
          <pc:sldMk cId="2893668568" sldId="339"/>
        </pc:sldMkLst>
        <pc:spChg chg="mod">
          <ac:chgData name="Jo Claes" userId="d64208f3-0076-4064-b6ac-7d8ee9dc279f" providerId="ADAL" clId="{1505E9D4-F04C-4FBE-B607-5B276CAE0967}" dt="2019-12-17T10:23:42.069" v="8" actId="20577"/>
          <ac:spMkLst>
            <pc:docMk/>
            <pc:sldMk cId="2893668568" sldId="339"/>
            <ac:spMk id="4" creationId="{00000000-0000-0000-0000-000000000000}"/>
          </ac:spMkLst>
        </pc:spChg>
        <pc:picChg chg="del">
          <ac:chgData name="Jo Claes" userId="d64208f3-0076-4064-b6ac-7d8ee9dc279f" providerId="ADAL" clId="{1505E9D4-F04C-4FBE-B607-5B276CAE0967}" dt="2019-12-17T10:23:44.433" v="9" actId="478"/>
          <ac:picMkLst>
            <pc:docMk/>
            <pc:sldMk cId="2893668568" sldId="339"/>
            <ac:picMk id="5" creationId="{30958E78-8344-41B1-8FD0-68FD299D2681}"/>
          </ac:picMkLst>
        </pc:picChg>
        <pc:picChg chg="add mod ord modCrop">
          <ac:chgData name="Jo Claes" userId="d64208f3-0076-4064-b6ac-7d8ee9dc279f" providerId="ADAL" clId="{1505E9D4-F04C-4FBE-B607-5B276CAE0967}" dt="2019-12-17T10:24:10.206" v="17" actId="171"/>
          <ac:picMkLst>
            <pc:docMk/>
            <pc:sldMk cId="2893668568" sldId="339"/>
            <ac:picMk id="6" creationId="{B241F1E6-7E93-41B9-8196-4C6FD28D10C7}"/>
          </ac:picMkLst>
        </pc:picChg>
      </pc:sldChg>
      <pc:sldChg chg="addSp delSp modSp">
        <pc:chgData name="Jo Claes" userId="d64208f3-0076-4064-b6ac-7d8ee9dc279f" providerId="ADAL" clId="{1505E9D4-F04C-4FBE-B607-5B276CAE0967}" dt="2019-12-17T10:25:37.238" v="37" actId="1076"/>
        <pc:sldMkLst>
          <pc:docMk/>
          <pc:sldMk cId="2018447903" sldId="340"/>
        </pc:sldMkLst>
        <pc:spChg chg="mod">
          <ac:chgData name="Jo Claes" userId="d64208f3-0076-4064-b6ac-7d8ee9dc279f" providerId="ADAL" clId="{1505E9D4-F04C-4FBE-B607-5B276CAE0967}" dt="2019-12-17T10:24:15.252" v="19" actId="20577"/>
          <ac:spMkLst>
            <pc:docMk/>
            <pc:sldMk cId="2018447903" sldId="340"/>
            <ac:spMk id="7" creationId="{8266ADD8-DCDD-49F7-9FCE-60AC38DF5A39}"/>
          </ac:spMkLst>
        </pc:spChg>
        <pc:picChg chg="add mod modCrop">
          <ac:chgData name="Jo Claes" userId="d64208f3-0076-4064-b6ac-7d8ee9dc279f" providerId="ADAL" clId="{1505E9D4-F04C-4FBE-B607-5B276CAE0967}" dt="2019-12-17T10:25:37.238" v="37" actId="1076"/>
          <ac:picMkLst>
            <pc:docMk/>
            <pc:sldMk cId="2018447903" sldId="340"/>
            <ac:picMk id="4" creationId="{E05A5CFB-E66A-496E-B58E-49246F12152E}"/>
          </ac:picMkLst>
        </pc:picChg>
        <pc:picChg chg="del">
          <ac:chgData name="Jo Claes" userId="d64208f3-0076-4064-b6ac-7d8ee9dc279f" providerId="ADAL" clId="{1505E9D4-F04C-4FBE-B607-5B276CAE0967}" dt="2019-12-17T10:25:17.102" v="30" actId="478"/>
          <ac:picMkLst>
            <pc:docMk/>
            <pc:sldMk cId="2018447903" sldId="340"/>
            <ac:picMk id="6" creationId="{3DC616AA-32DE-4156-BC44-A64F4B268962}"/>
          </ac:picMkLst>
        </pc:picChg>
      </pc:sldChg>
      <pc:sldChg chg="addSp delSp modSp">
        <pc:chgData name="Jo Claes" userId="d64208f3-0076-4064-b6ac-7d8ee9dc279f" providerId="ADAL" clId="{1505E9D4-F04C-4FBE-B607-5B276CAE0967}" dt="2019-12-17T10:25:05.087" v="29" actId="478"/>
        <pc:sldMkLst>
          <pc:docMk/>
          <pc:sldMk cId="2154633192" sldId="341"/>
        </pc:sldMkLst>
        <pc:picChg chg="add del mod modCrop">
          <ac:chgData name="Jo Claes" userId="d64208f3-0076-4064-b6ac-7d8ee9dc279f" providerId="ADAL" clId="{1505E9D4-F04C-4FBE-B607-5B276CAE0967}" dt="2019-12-17T10:25:03.102" v="28" actId="931"/>
          <ac:picMkLst>
            <pc:docMk/>
            <pc:sldMk cId="2154633192" sldId="341"/>
            <ac:picMk id="4" creationId="{2DB12FDA-5831-4FD3-972E-FABA93914303}"/>
          </ac:picMkLst>
        </pc:picChg>
        <pc:picChg chg="add del">
          <ac:chgData name="Jo Claes" userId="d64208f3-0076-4064-b6ac-7d8ee9dc279f" providerId="ADAL" clId="{1505E9D4-F04C-4FBE-B607-5B276CAE0967}" dt="2019-12-17T10:25:05.087" v="29" actId="478"/>
          <ac:picMkLst>
            <pc:docMk/>
            <pc:sldMk cId="2154633192" sldId="341"/>
            <ac:picMk id="6" creationId="{333956D1-2A4E-4732-978F-84600CED87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F9B1-7340-4271-AED9-6BCFD0B197A3}" type="datetimeFigureOut">
              <a:rPr lang="nl-BE" smtClean="0"/>
              <a:t>31/01/2020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D8382-0357-49B8-9F71-87DF31DEF19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3393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MJ: Nazwy filmików do przetłumaczenia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7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28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19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68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68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7229" indent="-2720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8046" indent="-21761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3265" indent="-21761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58483" indent="-21761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93702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28919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64139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9356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08DFE-814D-448A-858D-393499C073AA}" type="slidenum">
              <a:rPr lang="en-US"/>
              <a:pPr eaLnBrk="1" hangingPunct="1"/>
              <a:t>15</a:t>
            </a:fld>
            <a:endParaRPr lang="en-US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68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8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5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8D9797-9C41-4F10-B9F7-025055FFE5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sz="1600" dirty="0"/>
              <a:t>Co to jest stal nierdzewna</a:t>
            </a:r>
            <a:r>
              <a:rPr lang="fr-BE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21E9C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21E9C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21E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ckelinstitute.org/~/Media/Files/TechnicalLiterature/CapabilitiesandLimitationsofArchitecturalMetalsandMetalsforCorrosionResistanceI_14057a_.pdf" TargetMode="External"/><Relationship Id="rId3" Type="http://schemas.openxmlformats.org/officeDocument/2006/relationships/hyperlink" Target="http://www.imoa.info/download_files/stainless-steel/Austenitics.pdf" TargetMode="External"/><Relationship Id="rId7" Type="http://schemas.openxmlformats.org/officeDocument/2006/relationships/hyperlink" Target="https://www.imoa.info/molybdenum-uses/molybdenum-grade-stainless-steels/architecture/structural-duplex-stainless.php?d=1" TargetMode="External"/><Relationship Id="rId12" Type="http://schemas.openxmlformats.org/officeDocument/2006/relationships/hyperlink" Target="https://www.worldstainless.org/about-stainless/what-is-stainless-steel/standards/" TargetMode="External"/><Relationship Id="rId2" Type="http://schemas.openxmlformats.org/officeDocument/2006/relationships/hyperlink" Target="http://www.amazon.com/s/ref=dp_byline_sr_book_1?ie=UTF8&amp;field-author=D.+Peckner&amp;search-alias=books&amp;text=D.+Peckner&amp;sort=relevancer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ainless.org/Files/issf/non-image-files/PDF/ISSF_Martensitic_Stainless_Steels.pdf" TargetMode="External"/><Relationship Id="rId11" Type="http://schemas.openxmlformats.org/officeDocument/2006/relationships/hyperlink" Target="http://www.bssa.org.uk/topics.php?article=370&amp;featured=1" TargetMode="External"/><Relationship Id="rId5" Type="http://schemas.openxmlformats.org/officeDocument/2006/relationships/hyperlink" Target="http://www.worldstainless.org/Files/issf/non-image-files/PDF/ISSF_The_Ferritic_Solution_English.pdf" TargetMode="External"/><Relationship Id="rId10" Type="http://schemas.openxmlformats.org/officeDocument/2006/relationships/hyperlink" Target="http://www.imoa.info/download_files/stainless-steel/2014-8-Specification-and-Guideline-list.pdf" TargetMode="External"/><Relationship Id="rId4" Type="http://schemas.openxmlformats.org/officeDocument/2006/relationships/hyperlink" Target="https://www.worldstainless.org/Files/issf/non-image-files/PDF/ISSFNew200seriessteelsAnopportunityorathreat_EN.pdf" TargetMode="External"/><Relationship Id="rId9" Type="http://schemas.openxmlformats.org/officeDocument/2006/relationships/hyperlink" Target="https://www.worldstainless.org/Files/issf/non-image-files/PDF/Euro_Inox/Tables_TechnicalProperties_EN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youtu.be/E-GcuxtWcnc" TargetMode="External"/><Relationship Id="rId7" Type="http://schemas.openxmlformats.org/officeDocument/2006/relationships/hyperlink" Target="http://youtu.be/ngnT6dYo-M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youtu.be/_Qelo36huGA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youtu.be/pAy3wh3yPbg" TargetMode="External"/><Relationship Id="rId9" Type="http://schemas.openxmlformats.org/officeDocument/2006/relationships/hyperlink" Target="http://youtu.be/l4Z1UVWm3D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sa.org.uk/topics.php?article=46" TargetMode="External"/><Relationship Id="rId2" Type="http://schemas.openxmlformats.org/officeDocument/2006/relationships/hyperlink" Target="http://www.bssa.org.uk/topics.php?article=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ainless.org/Files/issf/non-image-files/PDF/ISSF_Stainless_Steel_in_Figures_2019_English_public_version.pdf" TargetMode="External"/><Relationship Id="rId5" Type="http://schemas.openxmlformats.org/officeDocument/2006/relationships/hyperlink" Target="http://www.worldstainless.org/ftp:/issf@78.129.166.137/issf/non-image-files/PDF/Euro_Inox/EN10088-4_EN.pdf" TargetMode="External"/><Relationship Id="rId4" Type="http://schemas.openxmlformats.org/officeDocument/2006/relationships/hyperlink" Target="http://www.worldstainless.org/Files/issf/non-image-files/PDF/Euro_Inox/EN10088-4_EN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886200"/>
            <a:ext cx="6984776" cy="1752600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A21E9C"/>
                </a:solidFill>
              </a:rPr>
              <a:t>Rozdział </a:t>
            </a:r>
            <a:r>
              <a:rPr lang="fr-FR" sz="4000" b="1" dirty="0">
                <a:solidFill>
                  <a:srgbClr val="A21E9C"/>
                </a:solidFill>
              </a:rPr>
              <a:t>04</a:t>
            </a:r>
          </a:p>
          <a:p>
            <a:r>
              <a:rPr lang="pl-PL" sz="4000" b="1" dirty="0">
                <a:solidFill>
                  <a:srgbClr val="A21E9C"/>
                </a:solidFill>
              </a:rPr>
              <a:t>Co to jest stal nierdzewna</a:t>
            </a:r>
            <a:r>
              <a:rPr lang="fr-FR" sz="4000" b="1" dirty="0">
                <a:solidFill>
                  <a:srgbClr val="A21E9C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/>
              <a:t>Prezentacja dla wykładowców architektury i budownictwa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Własności fizyczne</a:t>
            </a:r>
            <a:r>
              <a:rPr lang="nl-BE" sz="3200" baseline="50000" dirty="0"/>
              <a:t>9, 10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700633"/>
              </p:ext>
            </p:extLst>
          </p:nvPr>
        </p:nvGraphicFramePr>
        <p:xfrm>
          <a:off x="457200" y="1600200"/>
          <a:ext cx="8219256" cy="4800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93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Materiał</a:t>
                      </a:r>
                      <a:endParaRPr lang="nl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Moduł Younga MPa</a:t>
                      </a:r>
                      <a:endParaRPr lang="nl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Współczynnik rozszerzalności cieplnej</a:t>
                      </a:r>
                      <a:r>
                        <a:rPr lang="nl-BE" sz="1400" baseline="0" dirty="0"/>
                        <a:t> </a:t>
                      </a:r>
                      <a:br>
                        <a:rPr lang="nl-BE" sz="1400" baseline="0" dirty="0"/>
                      </a:br>
                      <a:r>
                        <a:rPr lang="nl-BE" sz="1400" baseline="0" dirty="0"/>
                        <a:t>10</a:t>
                      </a:r>
                      <a:r>
                        <a:rPr lang="nl-BE" sz="1400" baseline="50000" dirty="0"/>
                        <a:t>-6</a:t>
                      </a:r>
                      <a:r>
                        <a:rPr lang="nl-BE" sz="1400" baseline="0" dirty="0"/>
                        <a:t>°K-1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Przewodność cieplna</a:t>
                      </a:r>
                      <a:r>
                        <a:rPr lang="nl-BE" sz="1400" baseline="0" dirty="0"/>
                        <a:t> </a:t>
                      </a:r>
                      <a:br>
                        <a:rPr lang="nl-BE" sz="1400" baseline="0" dirty="0"/>
                      </a:br>
                      <a:r>
                        <a:rPr lang="nl-BE" sz="1400" baseline="0" dirty="0"/>
                        <a:t>W m</a:t>
                      </a:r>
                      <a:r>
                        <a:rPr lang="nl-BE" sz="1400" baseline="50000" dirty="0"/>
                        <a:t>-1</a:t>
                      </a:r>
                      <a:r>
                        <a:rPr lang="nl-BE" sz="1400" baseline="0" dirty="0"/>
                        <a:t>°K</a:t>
                      </a:r>
                      <a:r>
                        <a:rPr lang="nl-BE" sz="1400" baseline="50000" dirty="0"/>
                        <a:t>-1</a:t>
                      </a:r>
                      <a:endParaRPr lang="nl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/>
                        <a:t>Ferromagne</a:t>
                      </a:r>
                      <a:r>
                        <a:rPr lang="pl-PL" sz="1400" dirty="0"/>
                        <a:t>-tyczność</a:t>
                      </a:r>
                      <a:endParaRPr lang="nl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Gęstość</a:t>
                      </a:r>
                    </a:p>
                    <a:p>
                      <a:pPr algn="ctr"/>
                      <a:r>
                        <a:rPr lang="nl-BE" sz="1400" dirty="0"/>
                        <a:t>Kg/dm³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Austenityczne </a:t>
                      </a:r>
                      <a:r>
                        <a:rPr lang="nl-BE" sz="1400" dirty="0"/>
                        <a:t>Cr-Ni</a:t>
                      </a:r>
                      <a:r>
                        <a:rPr lang="nl-BE" sz="1400" baseline="0" dirty="0"/>
                        <a:t> 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Nie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Austenityczne </a:t>
                      </a:r>
                      <a:r>
                        <a:rPr lang="nl-BE" sz="1400" dirty="0"/>
                        <a:t>Cr-Mn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Nie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Ferrytyczne </a:t>
                      </a:r>
                      <a:r>
                        <a:rPr lang="nl-BE" sz="1400" dirty="0"/>
                        <a:t>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Tak</a:t>
                      </a:r>
                      <a:endParaRPr lang="nl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aseline="0" dirty="0"/>
                        <a:t>Duplex</a:t>
                      </a:r>
                      <a:r>
                        <a:rPr lang="pl-PL" sz="1400" baseline="0" dirty="0"/>
                        <a:t> </a:t>
                      </a:r>
                      <a:r>
                        <a:rPr lang="nl-BE" sz="1400" dirty="0"/>
                        <a:t>Cr-Ni (Mo)-N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Pośrednia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Martenzytyczne </a:t>
                      </a:r>
                      <a:r>
                        <a:rPr lang="nl-BE" sz="1400" dirty="0"/>
                        <a:t>Cr-C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Tak</a:t>
                      </a:r>
                      <a:endParaRPr lang="nl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Stal węglowa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Tak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Miedź</a:t>
                      </a:r>
                      <a:endParaRPr lang="nl-BE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Nie</a:t>
                      </a:r>
                      <a:endParaRPr lang="nl-BE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8.3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Alumin</a:t>
                      </a:r>
                      <a:r>
                        <a:rPr lang="pl-PL" sz="1400" dirty="0"/>
                        <a:t>i</a:t>
                      </a:r>
                      <a:r>
                        <a:rPr lang="nl-BE" sz="1400" dirty="0"/>
                        <a:t>um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230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Nie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Szkło</a:t>
                      </a:r>
                      <a:endParaRPr lang="nl-BE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65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Nie</a:t>
                      </a:r>
                      <a:endParaRPr lang="nl-BE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Beton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48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Nie</a:t>
                      </a:r>
                      <a:endParaRPr lang="nl-BE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52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Normy dla stali nierdzewnych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685521"/>
              </p:ext>
            </p:extLst>
          </p:nvPr>
        </p:nvGraphicFramePr>
        <p:xfrm>
          <a:off x="455440" y="1268760"/>
          <a:ext cx="8229600" cy="4824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23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Główne organizacje normalizacyjne</a:t>
                      </a:r>
                      <a:r>
                        <a:rPr lang="fr-FR" sz="2400" dirty="0">
                          <a:latin typeface="+mj-lt"/>
                        </a:rPr>
                        <a:t>:</a:t>
                      </a:r>
                      <a:endParaRPr lang="fr-FR" sz="24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8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ISO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ASTM/AISI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UNS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fr-FR" sz="1800" dirty="0"/>
                        <a:t>JIS</a:t>
                      </a:r>
                      <a:endParaRPr lang="fr-FR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667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449">
                <a:tc gridSpan="5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fr-FR" sz="1800" u="sng" dirty="0"/>
                    </a:p>
                    <a:p>
                      <a:pPr marL="0" indent="0">
                        <a:buNone/>
                      </a:pPr>
                      <a:endParaRPr lang="fr-FR" sz="1800" u="sng" dirty="0"/>
                    </a:p>
                    <a:p>
                      <a:pPr marL="0" indent="0">
                        <a:buNone/>
                      </a:pPr>
                      <a:r>
                        <a:rPr lang="pl-PL" sz="1800" u="sng" dirty="0"/>
                        <a:t>Uwagi</a:t>
                      </a:r>
                      <a:r>
                        <a:rPr lang="fr-FR" sz="1800" u="sng" dirty="0"/>
                        <a:t>:</a:t>
                      </a:r>
                    </a:p>
                    <a:p>
                      <a:r>
                        <a:rPr lang="pl-PL" sz="1800" dirty="0"/>
                        <a:t>Większość krajów opiera się na normach wymienionych organizacji i są one powszechnie akceptowane. W powyższych normach występuje wiele</a:t>
                      </a:r>
                      <a:r>
                        <a:rPr lang="pl-PL" sz="1800" baseline="0" dirty="0"/>
                        <a:t> gatunków o bardzo zbliżonych własnościach i składzie chemicznym. </a:t>
                      </a:r>
                      <a:endParaRPr lang="fr-FR" sz="1800" dirty="0"/>
                    </a:p>
                    <a:p>
                      <a:endParaRPr lang="fr-FR" sz="1800" dirty="0"/>
                    </a:p>
                    <a:p>
                      <a:r>
                        <a:rPr lang="pl-PL" sz="1800" baseline="0" dirty="0"/>
                        <a:t>Spis norm amerykańskich:</a:t>
                      </a:r>
                      <a:r>
                        <a:rPr lang="fr-FR" sz="1800" dirty="0"/>
                        <a:t>          </a:t>
                      </a:r>
                      <a:r>
                        <a:rPr lang="pl-PL" sz="1600" dirty="0"/>
                        <a:t>lit</a:t>
                      </a:r>
                      <a:r>
                        <a:rPr lang="pl-PL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11</a:t>
                      </a:r>
                    </a:p>
                    <a:p>
                      <a:r>
                        <a:rPr lang="pl-PL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Spis norm europejskich</a:t>
                      </a:r>
                      <a:r>
                        <a:rPr lang="fr-FR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            </a:t>
                      </a:r>
                      <a:r>
                        <a:rPr lang="pl-PL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lit.</a:t>
                      </a:r>
                      <a:r>
                        <a:rPr lang="fr-FR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12</a:t>
                      </a:r>
                    </a:p>
                    <a:p>
                      <a:endParaRPr lang="fr-F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Tablice z odpowiednikami w poszczególnych normach dostępne w:</a:t>
                      </a:r>
                      <a:r>
                        <a:rPr lang="fr-FR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lit.</a:t>
                      </a:r>
                      <a:r>
                        <a:rPr lang="fr-FR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13 - 15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www.greenseal.org/Portals/0/Images/iso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48072" cy="5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memcachier.com/wp-content/uploads/2013/04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86" y="2456786"/>
            <a:ext cx="722569" cy="4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europairservices.com/wp-content/uploads/2009/09/usa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08440" y="2532352"/>
            <a:ext cx="723600" cy="3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europairservices.com/wp-content/uploads/2009/09/usa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68144" y="2492896"/>
            <a:ext cx="723600" cy="3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social.eli.ubc.ca/files/2011/08/jap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69412"/>
            <a:ext cx="683298" cy="455532"/>
          </a:xfrm>
          <a:prstGeom prst="rect">
            <a:avLst/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41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96824"/>
              </p:ext>
            </p:extLst>
          </p:nvPr>
        </p:nvGraphicFramePr>
        <p:xfrm>
          <a:off x="0" y="1556792"/>
          <a:ext cx="8892480" cy="482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1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9473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</a:rPr>
                        <a:t>Gatunek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ASTM</a:t>
                      </a:r>
                    </a:p>
                    <a:p>
                      <a:pPr algn="ctr"/>
                      <a:r>
                        <a:rPr lang="fr-FR" sz="1400" dirty="0"/>
                        <a:t>UNS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</a:t>
                      </a:r>
                    </a:p>
                    <a:p>
                      <a:pPr algn="ctr"/>
                      <a:r>
                        <a:rPr lang="fr-FR" sz="1400" dirty="0" err="1"/>
                        <a:t>Wt</a:t>
                      </a:r>
                      <a:r>
                        <a:rPr lang="fr-FR" sz="1400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Wt</a:t>
                      </a:r>
                      <a:r>
                        <a:rPr lang="fr-FR" sz="1400" b="1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Wt</a:t>
                      </a:r>
                      <a:r>
                        <a:rPr lang="fr-FR" sz="1400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Wt</a:t>
                      </a:r>
                      <a:r>
                        <a:rPr lang="fr-FR" sz="1400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Inne</a:t>
                      </a:r>
                      <a:endParaRPr lang="fr-FR" sz="16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Wt</a:t>
                      </a:r>
                      <a:r>
                        <a:rPr lang="fr-FR" sz="1400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Typowe zastosowania</a:t>
                      </a:r>
                      <a:r>
                        <a:rPr lang="fr-FR" sz="1600" baseline="50000" dirty="0"/>
                        <a:t>3,4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4003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S40977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0,02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11,5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0,5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Ogrzewane i nieogrzewane wnętrza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3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4016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430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0,04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16,5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Dekoracyjne okładziny wewnętrzne</a:t>
                      </a:r>
                      <a:r>
                        <a:rPr lang="fr-FR" sz="1600" dirty="0"/>
                        <a:t> 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2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4509</a:t>
                      </a:r>
                    </a:p>
                    <a:p>
                      <a:pPr algn="ctr"/>
                      <a:r>
                        <a:rPr lang="fr-FR" sz="1600" dirty="0"/>
                        <a:t>4510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S43932</a:t>
                      </a:r>
                    </a:p>
                    <a:p>
                      <a:pPr algn="ctr"/>
                      <a:r>
                        <a:rPr lang="fr-FR" sz="1600" dirty="0"/>
                        <a:t>439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0,02</a:t>
                      </a:r>
                    </a:p>
                    <a:p>
                      <a:pPr algn="ctr"/>
                      <a:r>
                        <a:rPr lang="fr-FR" sz="1600" dirty="0"/>
                        <a:t>0,02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18</a:t>
                      </a:r>
                    </a:p>
                    <a:p>
                      <a:pPr algn="ctr"/>
                      <a:r>
                        <a:rPr lang="fr-FR" sz="1600" dirty="0"/>
                        <a:t>17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Nb Ti</a:t>
                      </a:r>
                    </a:p>
                    <a:p>
                      <a:pPr algn="ctr"/>
                      <a:r>
                        <a:rPr lang="fr-FR" sz="1600" dirty="0"/>
                        <a:t>Ti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Pokrycia dachowe </a:t>
                      </a:r>
                      <a:r>
                        <a:rPr lang="pl-PL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systemy rynnowe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często pokrywane cyną dla efektu patyny</a:t>
                      </a:r>
                      <a:endParaRPr lang="fr-FR" sz="1400" dirty="0"/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6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4521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444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0,02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17,8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2,1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Ti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Domowe instalacje wodociągowe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6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4301</a:t>
                      </a:r>
                    </a:p>
                    <a:p>
                      <a:pPr algn="ctr"/>
                      <a:r>
                        <a:rPr lang="fr-FR" sz="1600" dirty="0"/>
                        <a:t>4307</a:t>
                      </a:r>
                    </a:p>
                    <a:p>
                      <a:pPr algn="ctr"/>
                      <a:r>
                        <a:rPr lang="fr-FR" sz="1600" dirty="0"/>
                        <a:t>4306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304</a:t>
                      </a:r>
                    </a:p>
                    <a:p>
                      <a:pPr algn="ctr"/>
                      <a:r>
                        <a:rPr lang="fr-FR" sz="1600" dirty="0"/>
                        <a:t>304L</a:t>
                      </a:r>
                    </a:p>
                    <a:p>
                      <a:pPr algn="ctr"/>
                      <a:r>
                        <a:rPr lang="fr-FR" sz="1600" dirty="0"/>
                        <a:t>304L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0,04</a:t>
                      </a:r>
                    </a:p>
                    <a:p>
                      <a:pPr algn="ctr"/>
                      <a:r>
                        <a:rPr lang="fr-FR" sz="1600" dirty="0"/>
                        <a:t>0,02</a:t>
                      </a:r>
                    </a:p>
                    <a:p>
                      <a:pPr algn="ctr"/>
                      <a:r>
                        <a:rPr lang="fr-FR" sz="1600" dirty="0"/>
                        <a:t>0,02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18,118,118,2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8,1</a:t>
                      </a:r>
                    </a:p>
                    <a:p>
                      <a:pPr algn="ctr"/>
                      <a:r>
                        <a:rPr lang="fr-FR" sz="1600" dirty="0"/>
                        <a:t>8,1</a:t>
                      </a:r>
                    </a:p>
                    <a:p>
                      <a:pPr algn="ctr"/>
                      <a:r>
                        <a:rPr lang="fr-FR" sz="1600" dirty="0"/>
                        <a:t>10,1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Elementy zewnętrzne i wewnętrzne budynków w zwykłych atmosferach przemysłowych</a:t>
                      </a:r>
                      <a:r>
                        <a:rPr lang="pl-PL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dala od wybrzeży morskich</a:t>
                      </a:r>
                      <a:endParaRPr lang="fr-FR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80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4401</a:t>
                      </a:r>
                    </a:p>
                    <a:p>
                      <a:pPr algn="ctr"/>
                      <a:r>
                        <a:rPr lang="fr-FR" sz="1600" dirty="0"/>
                        <a:t>4404</a:t>
                      </a:r>
                    </a:p>
                    <a:p>
                      <a:pPr algn="ctr"/>
                      <a:r>
                        <a:rPr lang="fr-FR" sz="1600" dirty="0"/>
                        <a:t>4571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316</a:t>
                      </a:r>
                    </a:p>
                    <a:p>
                      <a:pPr algn="ctr"/>
                      <a:r>
                        <a:rPr lang="fr-FR" sz="1600" dirty="0"/>
                        <a:t>316L</a:t>
                      </a:r>
                    </a:p>
                    <a:p>
                      <a:pPr algn="ctr"/>
                      <a:r>
                        <a:rPr lang="fr-FR" sz="1600" dirty="0"/>
                        <a:t>316Ti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0,04</a:t>
                      </a:r>
                    </a:p>
                    <a:p>
                      <a:pPr algn="ctr"/>
                      <a:r>
                        <a:rPr lang="fr-FR" sz="1600" dirty="0"/>
                        <a:t>0,02</a:t>
                      </a:r>
                    </a:p>
                    <a:p>
                      <a:pPr algn="ctr"/>
                      <a:r>
                        <a:rPr lang="fr-FR" sz="1600" dirty="0"/>
                        <a:t>0,04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17,2</a:t>
                      </a:r>
                    </a:p>
                    <a:p>
                      <a:pPr algn="ctr"/>
                      <a:r>
                        <a:rPr lang="fr-FR" sz="1600" dirty="0"/>
                        <a:t>17,2</a:t>
                      </a:r>
                    </a:p>
                    <a:p>
                      <a:pPr algn="ctr"/>
                      <a:r>
                        <a:rPr lang="fr-FR" sz="1600" dirty="0"/>
                        <a:t>16,8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10,1</a:t>
                      </a:r>
                    </a:p>
                    <a:p>
                      <a:pPr algn="ctr"/>
                      <a:r>
                        <a:rPr lang="fr-FR" sz="1600" dirty="0"/>
                        <a:t>10,1</a:t>
                      </a:r>
                    </a:p>
                    <a:p>
                      <a:pPr algn="ctr"/>
                      <a:r>
                        <a:rPr lang="fr-FR" sz="1600" dirty="0"/>
                        <a:t>10,9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2,1</a:t>
                      </a:r>
                    </a:p>
                    <a:p>
                      <a:pPr algn="ctr"/>
                      <a:r>
                        <a:rPr lang="fr-FR" sz="1600" dirty="0"/>
                        <a:t>2,1</a:t>
                      </a:r>
                    </a:p>
                    <a:p>
                      <a:pPr algn="ctr"/>
                      <a:r>
                        <a:rPr lang="fr-FR" sz="1600" dirty="0"/>
                        <a:t>2,1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Ti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Elementy stale zwilżane przez wodę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lokalizacje z</a:t>
                      </a:r>
                      <a:r>
                        <a:rPr lang="pl-PL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atmosferą przybrzeżną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zanieczyszczone atmosfery przemysłowe lub lokalizacje w sąsiedztwie dróg,</a:t>
                      </a:r>
                      <a:r>
                        <a:rPr lang="pl-PL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gdzie stosowana jest sól drogowa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28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4529</a:t>
                      </a:r>
                    </a:p>
                    <a:p>
                      <a:pPr algn="ctr"/>
                      <a:r>
                        <a:rPr lang="fr-FR" sz="1600" dirty="0"/>
                        <a:t>4547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N08926</a:t>
                      </a:r>
                    </a:p>
                    <a:p>
                      <a:pPr algn="ctr"/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S31254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0,01</a:t>
                      </a:r>
                    </a:p>
                    <a:p>
                      <a:pPr algn="ctr"/>
                      <a:r>
                        <a:rPr lang="fr-FR" sz="1600" dirty="0"/>
                        <a:t>0,01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20,5</a:t>
                      </a:r>
                    </a:p>
                    <a:p>
                      <a:pPr algn="ctr"/>
                      <a:r>
                        <a:rPr lang="fr-FR" sz="1600" dirty="0"/>
                        <a:t>20,0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24,8</a:t>
                      </a:r>
                    </a:p>
                    <a:p>
                      <a:pPr algn="ctr"/>
                      <a:r>
                        <a:rPr lang="fr-FR" sz="1600" dirty="0"/>
                        <a:t>18,0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6,5</a:t>
                      </a:r>
                    </a:p>
                    <a:p>
                      <a:pPr algn="ctr"/>
                      <a:r>
                        <a:rPr lang="fr-FR" sz="1600" dirty="0"/>
                        <a:t>6,1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N, Cu</a:t>
                      </a:r>
                    </a:p>
                    <a:p>
                      <a:pPr algn="ctr"/>
                      <a:r>
                        <a:rPr lang="fr-FR" sz="1600" dirty="0"/>
                        <a:t>N, Cu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Tunele drogowe i wnętrza basenów pływackich </a:t>
                      </a:r>
                      <a:endParaRPr lang="fr-FR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6577607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ABC = Architecture, Building and Construction</a:t>
            </a:r>
            <a:r>
              <a:rPr lang="pl-PL" sz="1400" i="1" dirty="0"/>
              <a:t> – architektura, budownictwo i konstrukcje</a:t>
            </a:r>
            <a:endParaRPr lang="en-GB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12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pl-PL" sz="3100" dirty="0"/>
              <a:t>Główne gatunki stosowane </a:t>
            </a:r>
            <a:br>
              <a:rPr lang="pl-PL" sz="3100" dirty="0"/>
            </a:br>
            <a:r>
              <a:rPr lang="pl-PL" sz="3100" dirty="0"/>
              <a:t>w architekturze, budownictwie i konstrukcjach (ABC)</a:t>
            </a:r>
            <a:r>
              <a:rPr lang="fr-FR" sz="3100" dirty="0"/>
              <a:t>:</a:t>
            </a:r>
            <a:br>
              <a:rPr lang="fr-FR" sz="3100" dirty="0"/>
            </a:br>
            <a:r>
              <a:rPr lang="fr-FR" sz="3100" dirty="0"/>
              <a:t>EN 10088-4 (</a:t>
            </a:r>
            <a:r>
              <a:rPr lang="pl-PL" sz="3100" dirty="0"/>
              <a:t>blachy grube i cienkie, taśmy</a:t>
            </a:r>
            <a:r>
              <a:rPr lang="fr-FR" sz="3100" dirty="0"/>
              <a:t>)</a:t>
            </a:r>
            <a:r>
              <a:rPr lang="pl-PL" sz="3100" baseline="30000" dirty="0"/>
              <a:t>16,17</a:t>
            </a:r>
            <a:endParaRPr lang="fr-FR" sz="3100" baseline="30000" dirty="0"/>
          </a:p>
        </p:txBody>
      </p:sp>
    </p:spTree>
    <p:extLst>
      <p:ext uri="{BB962C8B-B14F-4D97-AF65-F5344CB8AC3E}">
        <p14:creationId xmlns:p14="http://schemas.microsoft.com/office/powerpoint/2010/main" val="141070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461526"/>
              </p:ext>
            </p:extLst>
          </p:nvPr>
        </p:nvGraphicFramePr>
        <p:xfrm>
          <a:off x="179512" y="1628800"/>
          <a:ext cx="8640959" cy="489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6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694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Gatunek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ASTM</a:t>
                      </a:r>
                    </a:p>
                    <a:p>
                      <a:pPr algn="ctr"/>
                      <a:r>
                        <a:rPr lang="fr-FR" sz="1600" dirty="0"/>
                        <a:t>UNS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</a:t>
                      </a:r>
                    </a:p>
                    <a:p>
                      <a:pPr algn="ctr"/>
                      <a:r>
                        <a:rPr lang="fr-FR" sz="1600" dirty="0" err="1"/>
                        <a:t>Wt</a:t>
                      </a:r>
                      <a:r>
                        <a:rPr lang="fr-FR" sz="1600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/>
                        <a:t>Wt</a:t>
                      </a:r>
                      <a:r>
                        <a:rPr lang="fr-FR" sz="1600" b="1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Wt</a:t>
                      </a:r>
                      <a:r>
                        <a:rPr lang="fr-FR" sz="1600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Wt</a:t>
                      </a:r>
                      <a:r>
                        <a:rPr lang="fr-FR" sz="1600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Inne</a:t>
                      </a:r>
                      <a:endParaRPr lang="fr-FR" sz="16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Wt</a:t>
                      </a:r>
                      <a:r>
                        <a:rPr lang="fr-FR" sz="1600" dirty="0"/>
                        <a:t>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Typowe zastosowania</a:t>
                      </a:r>
                      <a:r>
                        <a:rPr lang="fr-FR" sz="1600" dirty="0"/>
                        <a:t> </a:t>
                      </a:r>
                      <a:r>
                        <a:rPr lang="fr-FR" sz="1600" baseline="50000" dirty="0"/>
                        <a:t>6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7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4003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S40977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0,02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11,5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0,5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4016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430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0,04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16,5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Haki płytek dachowych</a:t>
                      </a:r>
                      <a:endParaRPr lang="fr-FR" sz="1600" dirty="0"/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4542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630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0,04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16,0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4,0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Cu,</a:t>
                      </a:r>
                      <a:r>
                        <a:rPr lang="pl-PL" sz="1600" dirty="0"/>
                        <a:t> </a:t>
                      </a:r>
                      <a:r>
                        <a:rPr lang="fr-FR" sz="1600" dirty="0"/>
                        <a:t>Nb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Cięgna</a:t>
                      </a:r>
                      <a:endParaRPr lang="fr-FR" sz="1600" dirty="0"/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28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4301</a:t>
                      </a:r>
                    </a:p>
                    <a:p>
                      <a:pPr algn="ctr"/>
                      <a:r>
                        <a:rPr lang="fr-FR" sz="1600" dirty="0"/>
                        <a:t>4307</a:t>
                      </a:r>
                    </a:p>
                    <a:p>
                      <a:pPr algn="ctr"/>
                      <a:r>
                        <a:rPr lang="fr-FR" sz="1600" dirty="0"/>
                        <a:t>4311</a:t>
                      </a:r>
                    </a:p>
                    <a:p>
                      <a:pPr algn="ctr"/>
                      <a:r>
                        <a:rPr lang="fr-FR" sz="1600" dirty="0"/>
                        <a:t>4567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304</a:t>
                      </a:r>
                    </a:p>
                    <a:p>
                      <a:pPr algn="ctr"/>
                      <a:r>
                        <a:rPr lang="fr-FR" sz="1600" dirty="0"/>
                        <a:t>304L</a:t>
                      </a:r>
                    </a:p>
                    <a:p>
                      <a:pPr algn="ctr"/>
                      <a:r>
                        <a:rPr lang="fr-FR" sz="1600" dirty="0"/>
                        <a:t>304N</a:t>
                      </a:r>
                    </a:p>
                    <a:p>
                      <a:pPr algn="ctr"/>
                      <a:r>
                        <a:rPr lang="fr-FR" sz="1600" dirty="0"/>
                        <a:t>304Cu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0,04</a:t>
                      </a:r>
                    </a:p>
                    <a:p>
                      <a:pPr algn="ctr"/>
                      <a:r>
                        <a:rPr lang="fr-FR" sz="1600" dirty="0"/>
                        <a:t>0,02</a:t>
                      </a:r>
                    </a:p>
                    <a:p>
                      <a:pPr algn="ctr"/>
                      <a:r>
                        <a:rPr lang="fr-FR" sz="1600" dirty="0"/>
                        <a:t>0,02</a:t>
                      </a:r>
                    </a:p>
                    <a:p>
                      <a:pPr algn="ctr"/>
                      <a:r>
                        <a:rPr lang="fr-FR" sz="1600" dirty="0"/>
                        <a:t>0,02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18,118,118,1</a:t>
                      </a:r>
                    </a:p>
                    <a:p>
                      <a:pPr algn="ctr"/>
                      <a:r>
                        <a:rPr lang="fr-FR" sz="1600" dirty="0"/>
                        <a:t>17,1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8,1</a:t>
                      </a:r>
                    </a:p>
                    <a:p>
                      <a:pPr algn="ctr"/>
                      <a:r>
                        <a:rPr lang="fr-FR" sz="1600" dirty="0"/>
                        <a:t>8,1</a:t>
                      </a:r>
                    </a:p>
                    <a:p>
                      <a:pPr algn="ctr"/>
                      <a:r>
                        <a:rPr lang="fr-FR" sz="1600" dirty="0"/>
                        <a:t>8,6</a:t>
                      </a:r>
                    </a:p>
                    <a:p>
                      <a:pPr algn="ctr"/>
                      <a:r>
                        <a:rPr lang="fr-FR" sz="1600" dirty="0"/>
                        <a:t>8,6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N</a:t>
                      </a:r>
                    </a:p>
                    <a:p>
                      <a:pPr algn="ctr"/>
                      <a:r>
                        <a:rPr lang="fr-FR" sz="1600" dirty="0"/>
                        <a:t>Cu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Pręty zbrojeniowe</a:t>
                      </a:r>
                      <a:endParaRPr lang="fr-FR" sz="1600" dirty="0"/>
                    </a:p>
                    <a:p>
                      <a:pPr algn="l"/>
                      <a:r>
                        <a:rPr lang="pl-PL" sz="1600" dirty="0"/>
                        <a:t>Elementy złączne </a:t>
                      </a:r>
                      <a:r>
                        <a:rPr lang="fr-FR" sz="1600" dirty="0"/>
                        <a:t>A2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4401</a:t>
                      </a:r>
                    </a:p>
                    <a:p>
                      <a:pPr algn="ctr"/>
                      <a:r>
                        <a:rPr lang="fr-FR" sz="1600" dirty="0"/>
                        <a:t>4404</a:t>
                      </a:r>
                    </a:p>
                    <a:p>
                      <a:pPr algn="ctr"/>
                      <a:r>
                        <a:rPr lang="fr-FR" sz="1600" dirty="0"/>
                        <a:t>4429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316</a:t>
                      </a:r>
                    </a:p>
                    <a:p>
                      <a:pPr algn="ctr"/>
                      <a:r>
                        <a:rPr lang="fr-FR" sz="1600" dirty="0"/>
                        <a:t>316L</a:t>
                      </a:r>
                    </a:p>
                    <a:p>
                      <a:pPr algn="ctr"/>
                      <a:r>
                        <a:rPr lang="fr-FR" sz="1600" dirty="0"/>
                        <a:t>« 316LN »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0,05</a:t>
                      </a:r>
                    </a:p>
                    <a:p>
                      <a:pPr algn="ctr"/>
                      <a:r>
                        <a:rPr lang="fr-FR" sz="1600" dirty="0"/>
                        <a:t>0,02</a:t>
                      </a:r>
                    </a:p>
                    <a:p>
                      <a:pPr algn="ctr"/>
                      <a:r>
                        <a:rPr lang="fr-FR" sz="1600" dirty="0"/>
                        <a:t>0,02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16,6</a:t>
                      </a:r>
                    </a:p>
                    <a:p>
                      <a:pPr algn="ctr"/>
                      <a:r>
                        <a:rPr lang="fr-FR" sz="1600" dirty="0"/>
                        <a:t>16,6</a:t>
                      </a:r>
                    </a:p>
                    <a:p>
                      <a:pPr algn="ctr"/>
                      <a:r>
                        <a:rPr lang="fr-FR" sz="1600" dirty="0"/>
                        <a:t>16,6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10,1</a:t>
                      </a:r>
                    </a:p>
                    <a:p>
                      <a:pPr algn="ctr"/>
                      <a:r>
                        <a:rPr lang="fr-FR" sz="1600" dirty="0"/>
                        <a:t>10,1</a:t>
                      </a:r>
                    </a:p>
                    <a:p>
                      <a:pPr algn="ctr"/>
                      <a:r>
                        <a:rPr lang="fr-FR" sz="1600" dirty="0"/>
                        <a:t>11,1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2,1</a:t>
                      </a:r>
                    </a:p>
                    <a:p>
                      <a:pPr algn="ctr"/>
                      <a:r>
                        <a:rPr lang="fr-FR" sz="1600" dirty="0"/>
                        <a:t>2,1</a:t>
                      </a:r>
                    </a:p>
                    <a:p>
                      <a:pPr algn="ctr"/>
                      <a:r>
                        <a:rPr lang="fr-FR" sz="1600" dirty="0"/>
                        <a:t>2,6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-</a:t>
                      </a:r>
                    </a:p>
                    <a:p>
                      <a:pPr algn="ctr"/>
                      <a:r>
                        <a:rPr lang="fr-FR" sz="1600" dirty="0"/>
                        <a:t>N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Elementy zewnętrzne i wewnętrzne budynków w zwykłych atmosferach przemysłowych</a:t>
                      </a:r>
                      <a:r>
                        <a:rPr lang="pl-PL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dala od wybrzeży morskich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pręty zbrojeniowe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54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4529</a:t>
                      </a:r>
                    </a:p>
                    <a:p>
                      <a:pPr algn="ctr"/>
                      <a:r>
                        <a:rPr lang="fr-FR" sz="1600" dirty="0"/>
                        <a:t>4547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« 926 »</a:t>
                      </a:r>
                    </a:p>
                    <a:p>
                      <a:pPr algn="ctr"/>
                      <a:r>
                        <a:rPr lang="fr-FR" sz="1600" dirty="0"/>
                        <a:t>S31254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0,01</a:t>
                      </a:r>
                    </a:p>
                    <a:p>
                      <a:pPr algn="ctr"/>
                      <a:r>
                        <a:rPr lang="fr-FR" sz="1600" dirty="0"/>
                        <a:t>0,01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20,5</a:t>
                      </a:r>
                    </a:p>
                    <a:p>
                      <a:pPr algn="ctr"/>
                      <a:r>
                        <a:rPr lang="fr-FR" sz="1600" dirty="0"/>
                        <a:t>20,0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24,8</a:t>
                      </a:r>
                    </a:p>
                    <a:p>
                      <a:pPr algn="ctr"/>
                      <a:r>
                        <a:rPr lang="fr-FR" sz="1600" dirty="0"/>
                        <a:t>18,0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6,5</a:t>
                      </a:r>
                    </a:p>
                    <a:p>
                      <a:pPr algn="ctr"/>
                      <a:r>
                        <a:rPr lang="fr-FR" sz="1600" dirty="0"/>
                        <a:t>6,1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N, Cu</a:t>
                      </a:r>
                    </a:p>
                    <a:p>
                      <a:pPr algn="ctr"/>
                      <a:r>
                        <a:rPr lang="fr-FR" sz="1600" dirty="0"/>
                        <a:t>N, Cu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Tunele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drogowe i </a:t>
                      </a:r>
                      <a:r>
                        <a:rPr lang="pl-PL" sz="1600" strike="noStrike" dirty="0">
                          <a:solidFill>
                            <a:schemeClr val="tx1"/>
                          </a:solidFill>
                        </a:rPr>
                        <a:t>kryte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baseny pływackie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4362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S32304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22,5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3,6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N, Cu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Pręty zbrojeniowe</a:t>
                      </a:r>
                      <a:r>
                        <a:rPr lang="pl-PL" sz="1600" baseline="0" dirty="0"/>
                        <a:t> i elementy mechaniczne</a:t>
                      </a:r>
                      <a:endParaRPr lang="fr-FR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4462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S32205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0,02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21,5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4,6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2,8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Pręty zbrojeniowe</a:t>
                      </a:r>
                      <a:r>
                        <a:rPr lang="pl-PL" sz="1600" baseline="0" dirty="0"/>
                        <a:t> i elementy mechaniczne</a:t>
                      </a:r>
                      <a:endParaRPr lang="fr-FR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13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pl-PL" sz="3100" dirty="0"/>
              <a:t>Główne gatunki stosowane </a:t>
            </a:r>
            <a:br>
              <a:rPr lang="pl-PL" sz="3100" dirty="0"/>
            </a:br>
            <a:r>
              <a:rPr lang="pl-PL" sz="3100" dirty="0"/>
              <a:t>w architekturze, budownictwie i konstrukcjach (ABC)</a:t>
            </a:r>
            <a:r>
              <a:rPr lang="fr-FR" sz="3100" dirty="0"/>
              <a:t>:</a:t>
            </a:r>
            <a:br>
              <a:rPr lang="fr-FR" sz="3100" dirty="0"/>
            </a:br>
            <a:r>
              <a:rPr lang="fr-FR" sz="3100" dirty="0"/>
              <a:t>EN 10088-</a:t>
            </a:r>
            <a:r>
              <a:rPr lang="pl-PL" sz="3100" dirty="0"/>
              <a:t>5</a:t>
            </a:r>
            <a:r>
              <a:rPr lang="fr-FR" sz="3100" dirty="0"/>
              <a:t> (</a:t>
            </a:r>
            <a:r>
              <a:rPr lang="pl-PL" sz="3100" dirty="0"/>
              <a:t>pręty, druty, kształtowniki)</a:t>
            </a:r>
            <a:r>
              <a:rPr lang="pl-PL" sz="3100" baseline="30000" dirty="0"/>
              <a:t>18</a:t>
            </a:r>
            <a:endParaRPr lang="fr-FR" sz="3100" baseline="30000" dirty="0"/>
          </a:p>
        </p:txBody>
      </p:sp>
    </p:spTree>
    <p:extLst>
      <p:ext uri="{BB962C8B-B14F-4D97-AF65-F5344CB8AC3E}">
        <p14:creationId xmlns:p14="http://schemas.microsoft.com/office/powerpoint/2010/main" val="338213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Podział światowej produkcji stali nierdzewnej w zależności od grupy stali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/>
          <a:stretch/>
        </p:blipFill>
        <p:spPr>
          <a:xfrm>
            <a:off x="1731497" y="1739869"/>
            <a:ext cx="5863110" cy="51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8775" y="296653"/>
            <a:ext cx="6661497" cy="612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2400" dirty="0"/>
              <a:t>Podział światowej produkcji stali nierdzewnej w zależności od grupy stali</a:t>
            </a:r>
            <a:r>
              <a:rPr lang="fr-FR" sz="2400" baseline="50000" dirty="0"/>
              <a:t>19</a:t>
            </a:r>
            <a:endParaRPr lang="en-US" sz="2400" baseline="50000" dirty="0"/>
          </a:p>
        </p:txBody>
      </p:sp>
      <p:sp>
        <p:nvSpPr>
          <p:cNvPr id="6" name="TextBox 5"/>
          <p:cNvSpPr txBox="1"/>
          <p:nvPr/>
        </p:nvSpPr>
        <p:spPr>
          <a:xfrm>
            <a:off x="358775" y="61461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Wysokie ceny Ni sprzyjają zastępowaniu popularnych gatunków Cr-Ni przez gatunki </a:t>
            </a:r>
            <a:r>
              <a:rPr lang="fr-FR" sz="1400" dirty="0"/>
              <a:t>Cr-Mn </a:t>
            </a:r>
            <a:r>
              <a:rPr lang="pl-PL" sz="1400" dirty="0"/>
              <a:t>lub gatunki </a:t>
            </a:r>
            <a:r>
              <a:rPr lang="fr-FR" sz="1400" dirty="0"/>
              <a:t>Cr</a:t>
            </a:r>
            <a:r>
              <a:rPr lang="pl-PL" sz="1400" dirty="0"/>
              <a:t>.</a:t>
            </a:r>
            <a:endParaRPr lang="fr-FR" sz="1400" dirty="0"/>
          </a:p>
          <a:p>
            <a:r>
              <a:rPr lang="pl-PL" sz="1400" dirty="0"/>
              <a:t>Udział w rynku gatunków  duplex jest obecnie  marginalny, ale przewiduje się, że będzie on wzrastać w przyszłości. </a:t>
            </a:r>
            <a:endParaRPr lang="fr-FR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3E27C-F4D3-4CC5-B0E1-FB16FADA1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9912" r="5113" b="3196"/>
          <a:stretch/>
        </p:blipFill>
        <p:spPr>
          <a:xfrm>
            <a:off x="358775" y="1159096"/>
            <a:ext cx="831768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41F1E6-7E93-41B9-8196-4C6FD28D1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5453" r="4999" b="2081"/>
          <a:stretch/>
        </p:blipFill>
        <p:spPr>
          <a:xfrm>
            <a:off x="354360" y="1383362"/>
            <a:ext cx="8435280" cy="532859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2000" cy="1143000"/>
          </a:xfrm>
        </p:spPr>
        <p:txBody>
          <a:bodyPr>
            <a:noAutofit/>
          </a:bodyPr>
          <a:lstStyle/>
          <a:p>
            <a:r>
              <a:rPr lang="pl-PL" sz="2800" dirty="0"/>
              <a:t>Produkcja stali nierdzewnych (slaby/równowartość w sztabkach) w podziale na region w tys. ton.</a:t>
            </a:r>
            <a:endParaRPr lang="en-US" sz="1800" dirty="0"/>
          </a:p>
        </p:txBody>
      </p:sp>
      <p:sp>
        <p:nvSpPr>
          <p:cNvPr id="4" name="TextBox 4"/>
          <p:cNvSpPr txBox="1"/>
          <p:nvPr/>
        </p:nvSpPr>
        <p:spPr>
          <a:xfrm rot="744490">
            <a:off x="7028764" y="1299023"/>
            <a:ext cx="181547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UAKTUALNIONE 201</a:t>
            </a:r>
            <a:r>
              <a:rPr lang="nl-BE" b="1" dirty="0">
                <a:solidFill>
                  <a:srgbClr val="FF0000"/>
                </a:solidFill>
              </a:rPr>
              <a:t>9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6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8944" y="18012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/>
              <a:t>World </a:t>
            </a:r>
            <a:r>
              <a:rPr lang="fr-FR" sz="3200" dirty="0" err="1"/>
              <a:t>stainless</a:t>
            </a:r>
            <a:r>
              <a:rPr lang="fr-FR" sz="3200" dirty="0"/>
              <a:t> </a:t>
            </a:r>
            <a:r>
              <a:rPr lang="fr-FR" sz="3200" dirty="0" err="1"/>
              <a:t>meltshop</a:t>
            </a:r>
            <a:r>
              <a:rPr lang="fr-FR" sz="3200" dirty="0"/>
              <a:t> production </a:t>
            </a:r>
            <a:br>
              <a:rPr lang="fr-FR" sz="3200" dirty="0"/>
            </a:br>
            <a:r>
              <a:rPr lang="fr-FR" sz="3200" dirty="0"/>
              <a:t>(</a:t>
            </a:r>
            <a:r>
              <a:rPr lang="fr-FR" sz="3200" dirty="0" err="1"/>
              <a:t>slab</a:t>
            </a:r>
            <a:r>
              <a:rPr lang="fr-FR" sz="3200" dirty="0"/>
              <a:t>/</a:t>
            </a:r>
            <a:r>
              <a:rPr lang="fr-FR" sz="3200" dirty="0" err="1"/>
              <a:t>ingot</a:t>
            </a:r>
            <a:r>
              <a:rPr lang="fr-FR" sz="3200" dirty="0"/>
              <a:t> </a:t>
            </a:r>
            <a:r>
              <a:rPr lang="fr-FR" sz="3200" dirty="0" err="1"/>
              <a:t>equivalent</a:t>
            </a:r>
            <a:r>
              <a:rPr lang="fr-FR" sz="3200" dirty="0"/>
              <a:t>)</a:t>
            </a:r>
            <a:endParaRPr lang="en-US" sz="320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266ADD8-DCDD-49F7-9FCE-60AC38DF5A39}"/>
              </a:ext>
            </a:extLst>
          </p:cNvPr>
          <p:cNvSpPr txBox="1"/>
          <p:nvPr/>
        </p:nvSpPr>
        <p:spPr>
          <a:xfrm rot="744490">
            <a:off x="6780477" y="952206"/>
            <a:ext cx="181547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UAKTUALNIONE 201</a:t>
            </a:r>
            <a:r>
              <a:rPr lang="nl-BE" b="1" dirty="0">
                <a:solidFill>
                  <a:srgbClr val="FF0000"/>
                </a:solidFill>
              </a:rPr>
              <a:t>9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A5CFB-E66A-496E-B58E-49246F121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9912" r="5200" b="8767"/>
          <a:stretch/>
        </p:blipFill>
        <p:spPr>
          <a:xfrm>
            <a:off x="323528" y="1786039"/>
            <a:ext cx="822960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8944" y="180120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/>
              <a:t>Zużycie stali nierdzewnych w podziale na regiony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956D1-2A4E-4732-978F-84600CED8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9"/>
          <a:stretch/>
        </p:blipFill>
        <p:spPr>
          <a:xfrm>
            <a:off x="402924" y="1252840"/>
            <a:ext cx="8345540" cy="512848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254F58D4-B84B-4C95-8B32-31AF7D74BBC7}"/>
              </a:ext>
            </a:extLst>
          </p:cNvPr>
          <p:cNvSpPr txBox="1"/>
          <p:nvPr/>
        </p:nvSpPr>
        <p:spPr>
          <a:xfrm rot="744490">
            <a:off x="6996501" y="160118"/>
            <a:ext cx="181547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UAKTUALNIONE 2018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/>
              <a:t>Źródła </a:t>
            </a:r>
            <a:r>
              <a:rPr lang="fr-BE" dirty="0"/>
              <a:t>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144"/>
            <a:ext cx="8229600" cy="49251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2"/>
              </a:rPr>
              <a:t>http://www.worldstainless.org/Files/issf/non-image-files/PDF/TheStainlessSteelFamily.pdf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D. </a:t>
            </a:r>
            <a:r>
              <a:rPr lang="en-US" sz="1500" dirty="0" err="1"/>
              <a:t>Peckner</a:t>
            </a:r>
            <a:r>
              <a:rPr lang="en-US" sz="1500" dirty="0"/>
              <a:t> Handbook of Stainless Steels Hardcover – June, 1977 ISBN-13: 978-0070491472 ISBN-10: 007049147X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3"/>
              </a:rPr>
              <a:t>http://www.imoa.info/download_files/stainless-steel/Austenitics.pdf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New « 200 </a:t>
            </a:r>
            <a:r>
              <a:rPr lang="fr-FR" sz="1500" dirty="0" err="1"/>
              <a:t>series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 »: An </a:t>
            </a:r>
            <a:r>
              <a:rPr lang="fr-FR" sz="1500" dirty="0" err="1"/>
              <a:t>opportunity</a:t>
            </a:r>
            <a:r>
              <a:rPr lang="fr-FR" sz="1500" dirty="0"/>
              <a:t> or a </a:t>
            </a:r>
            <a:r>
              <a:rPr lang="fr-FR" sz="1500" dirty="0" err="1"/>
              <a:t>threat</a:t>
            </a:r>
            <a:r>
              <a:rPr lang="fr-FR" sz="1500" dirty="0"/>
              <a:t> to the image of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</a:t>
            </a:r>
            <a:r>
              <a:rPr lang="fr-FR" sz="1500" dirty="0"/>
              <a:t>? </a:t>
            </a:r>
            <a:r>
              <a:rPr lang="fr-FR" sz="1500" dirty="0">
                <a:hlinkClick r:id="rId4"/>
              </a:rPr>
              <a:t>https://www.worldstainless.org/Files/issf/non-image-files/PDF/ISSFNew200seriessteelsAnopportunityorathreat_EN.pdf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The </a:t>
            </a:r>
            <a:r>
              <a:rPr lang="fr-FR" sz="1500" dirty="0" err="1"/>
              <a:t>ferritic</a:t>
            </a:r>
            <a:r>
              <a:rPr lang="fr-FR" sz="1500" dirty="0"/>
              <a:t> solution: </a:t>
            </a:r>
            <a:r>
              <a:rPr lang="fr-FR" sz="1500" dirty="0">
                <a:hlinkClick r:id="rId5"/>
              </a:rPr>
              <a:t>http://www.worldstainless.org/Files/issf/non-image-files/PDF/ISSF_The_Ferritic_Solution_English.pdf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2"/>
              </a:rPr>
              <a:t>http://www.outokumpu.com/en/stainless-steel/about-stainless-steel/stainless-steel-types/pages/default.aspx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 err="1"/>
              <a:t>Martensitic</a:t>
            </a:r>
            <a:r>
              <a:rPr lang="fr-FR" sz="1500" dirty="0"/>
              <a:t>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 </a:t>
            </a:r>
            <a:r>
              <a:rPr lang="fr-FR" sz="1500" dirty="0">
                <a:hlinkClick r:id="rId6"/>
              </a:rPr>
              <a:t>https://www.worldstainless.org/Files/issf/non-image-files/PDF/ISSF_Martensitic_Stainless_Steels.pdf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Duplex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: </a:t>
            </a:r>
            <a:r>
              <a:rPr lang="fr-FR" sz="1500" dirty="0">
                <a:hlinkClick r:id="rId7"/>
              </a:rPr>
              <a:t>https://www.imoa.info/molybdenum-uses/molybdenum-grade-stainless-steels/architecture/structural-duplex-stainless.php?d=1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8"/>
              </a:rPr>
              <a:t>https://www.nickelinstitute.org/~/Media/Files/TechnicalLiterature/CapabilitiesandLimitationsofArchitecturalMetalsandMetalsforCorrosionResistanceI_14057a_.pdf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9"/>
              </a:rPr>
              <a:t>https://www.worldstainless.org/Files/issf/non-image-files/PDF/Euro_Inox/Tables_TechnicalProperties_EN.pdf</a:t>
            </a:r>
            <a:r>
              <a:rPr lang="fr-FR" sz="1500" dirty="0"/>
              <a:t> </a:t>
            </a:r>
            <a:endParaRPr lang="fr-FR" sz="15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10"/>
              </a:rPr>
              <a:t>http://www.imoa.info/download_files/stainless-steel/2014-8-Specification-and-Guideline-list.pdf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11"/>
              </a:rPr>
              <a:t>http://www.bssa.org.uk/topics.php?article=370&amp;featured=1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12"/>
              </a:rPr>
              <a:t>https://www.worldstainless.org/about-stainless/what-is-stainless-steel/standards/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68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wideo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153093"/>
              </p:ext>
            </p:extLst>
          </p:nvPr>
        </p:nvGraphicFramePr>
        <p:xfrm>
          <a:off x="457200" y="1600200"/>
          <a:ext cx="8363272" cy="4536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67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100 </a:t>
                      </a:r>
                      <a:r>
                        <a:rPr lang="pl-PL" dirty="0"/>
                        <a:t>lat stali nierdzewnej </a:t>
                      </a:r>
                      <a:endParaRPr lang="fr-BE" baseline="0" dirty="0"/>
                    </a:p>
                    <a:p>
                      <a:r>
                        <a:rPr lang="en-GB" strike="noStrike" dirty="0">
                          <a:hlinkClick r:id="rId3"/>
                        </a:rPr>
                        <a:t>https://youtu.be/E-GcuxtWcnc</a:t>
                      </a:r>
                      <a:r>
                        <a:rPr lang="en-GB" strike="noStrike" dirty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7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Stopowane </a:t>
                      </a:r>
                      <a:r>
                        <a:rPr lang="pl-PL" strike="noStrike" baseline="0" dirty="0">
                          <a:solidFill>
                            <a:schemeClr val="tx1"/>
                          </a:solidFill>
                        </a:rPr>
                        <a:t>dla uzyskania trwałej wartości </a:t>
                      </a:r>
                    </a:p>
                    <a:p>
                      <a:r>
                        <a:rPr lang="en-GB" strike="noStrike" dirty="0">
                          <a:hlinkClick r:id="rId4"/>
                        </a:rPr>
                        <a:t>https://youtu.be/pAy3wh3yPbg</a:t>
                      </a:r>
                      <a:endParaRPr lang="en-GB" strike="noStrik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Mechanizm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samonaprawczy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utrzymujący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trwałą 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wartość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i="0" dirty="0">
                          <a:hlinkClick r:id="rId5"/>
                        </a:rPr>
                        <a:t>https://youtu.be/_Qelo36huGA</a:t>
                      </a:r>
                      <a:r>
                        <a:rPr lang="fr-BE" i="0" dirty="0"/>
                        <a:t> </a:t>
                      </a:r>
                      <a:endParaRPr lang="en-GB" i="0" strike="noStrik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26"/>
            <a:ext cx="2088000" cy="1375615"/>
          </a:xfrm>
          <a:prstGeom prst="rect">
            <a:avLst/>
          </a:prstGeom>
        </p:spPr>
      </p:pic>
      <p:pic>
        <p:nvPicPr>
          <p:cNvPr id="8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4738525"/>
            <a:ext cx="1800000" cy="98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3284984"/>
            <a:ext cx="1800000" cy="9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152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</a:t>
            </a:r>
            <a:r>
              <a:rPr lang="fr-FR" dirty="0"/>
              <a:t>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GB" sz="1800" dirty="0"/>
              <a:t>Chemical composition of stainless steel flat products for general purposes to EN 10088-2: </a:t>
            </a:r>
            <a:r>
              <a:rPr lang="fr-FR" sz="1800" dirty="0">
                <a:hlinkClick r:id="rId2"/>
              </a:rPr>
              <a:t>http://www.bssa.org.uk/topics.php?article=44</a:t>
            </a:r>
            <a:r>
              <a:rPr lang="fr-FR" sz="1800" dirty="0"/>
              <a:t> </a:t>
            </a:r>
            <a:endParaRPr lang="en-GB" sz="1800" dirty="0"/>
          </a:p>
          <a:p>
            <a:pPr marL="514350" indent="-514350">
              <a:buFont typeface="+mj-lt"/>
              <a:buAutoNum type="arabicPeriod" startAt="14"/>
            </a:pPr>
            <a:r>
              <a:rPr lang="en-GB" sz="1800" dirty="0"/>
              <a:t>Chemical composition of stainless steel long products for general purposes to EN 10088-3: </a:t>
            </a:r>
            <a:r>
              <a:rPr lang="fr-FR" sz="1800" dirty="0">
                <a:hlinkClick r:id="rId3"/>
              </a:rPr>
              <a:t>http://www.bssa.org.uk/topics.php?article=46</a:t>
            </a:r>
            <a:r>
              <a:rPr lang="fr-FR" sz="1800" dirty="0"/>
              <a:t>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sz="1800" dirty="0"/>
              <a:t>EN 10088-4:2009 Stainless steels. Technical delivery conditions for sheet/plate and strip of corrosion resisting steels for construction purposes  </a:t>
            </a:r>
            <a:r>
              <a:rPr lang="en-US" sz="1800" dirty="0">
                <a:hlinkClick r:id="rId4"/>
              </a:rPr>
              <a:t>www.worldstainless.org/Files/issf/non-image-files/PDF/Euro_Inox/EN10088-4_EN.pdf</a:t>
            </a:r>
            <a:r>
              <a:rPr lang="en-US" sz="1800" dirty="0"/>
              <a:t>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sz="1800" dirty="0"/>
              <a:t>Stainless </a:t>
            </a:r>
            <a:r>
              <a:rPr lang="fr-FR" sz="1800" dirty="0" err="1"/>
              <a:t>steel</a:t>
            </a:r>
            <a:r>
              <a:rPr lang="fr-FR" sz="1800" dirty="0"/>
              <a:t> flat </a:t>
            </a:r>
            <a:r>
              <a:rPr lang="fr-FR" sz="1800" dirty="0" err="1"/>
              <a:t>products</a:t>
            </a:r>
            <a:r>
              <a:rPr lang="fr-FR" sz="1800" dirty="0"/>
              <a:t> for building – the grades in EN 10088-4 </a:t>
            </a:r>
            <a:r>
              <a:rPr lang="fr-FR" sz="1800" dirty="0" err="1"/>
              <a:t>explained</a:t>
            </a:r>
            <a:r>
              <a:rPr lang="fr-FR" sz="1800" dirty="0"/>
              <a:t>: </a:t>
            </a:r>
            <a:r>
              <a:rPr lang="fr-FR" sz="1800" dirty="0">
                <a:hlinkClick r:id="rId5"/>
              </a:rPr>
              <a:t>https://www.worldstainless.org/files/issf/non-image-files/PDF/Euro_Inox/EN10088-4_EN.pdf</a:t>
            </a:r>
            <a:endParaRPr lang="fr-FR" sz="1800" dirty="0"/>
          </a:p>
          <a:p>
            <a:pPr marL="514350" indent="-514350">
              <a:buFont typeface="+mj-lt"/>
              <a:buAutoNum type="arabicPeriod" startAt="14"/>
            </a:pPr>
            <a:r>
              <a:rPr lang="en-US" sz="1800" dirty="0"/>
              <a:t>EN 10088-5: 2009 Stainless steels. Technical delivery conditions for bars, rods, wire, sections and bright products of corrosion resisting steels for construction purposes.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sz="1800" dirty="0"/>
              <a:t>ISSF publication « Stainless Steel in Figures »: </a:t>
            </a:r>
            <a:r>
              <a:rPr lang="fr-FR" sz="1800" dirty="0">
                <a:hlinkClick r:id="rId6"/>
              </a:rPr>
              <a:t>https://www.worldstainless.org/Files/issf/non-image-files/PDF/ISSF_Stainless_Steel_in_Figures_2019_English_public_version.pdf</a:t>
            </a:r>
            <a:endParaRPr lang="en-US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3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  <a:r>
              <a:rPr lang="fr-FR" dirty="0"/>
              <a:t>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20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Stale nierdzewne to</a:t>
            </a:r>
            <a:br>
              <a:rPr lang="de-DE" sz="2800" dirty="0"/>
            </a:br>
            <a:r>
              <a:rPr lang="pl-PL" sz="2800" dirty="0"/>
              <a:t>stopy żelaza zawierające co najmniej </a:t>
            </a:r>
            <a:r>
              <a:rPr lang="en-US" sz="2800" dirty="0"/>
              <a:t>10</a:t>
            </a:r>
            <a:r>
              <a:rPr lang="pl-PL" sz="2800" dirty="0"/>
              <a:t>,</a:t>
            </a:r>
            <a:r>
              <a:rPr lang="en-US" sz="2800" dirty="0"/>
              <a:t>5% </a:t>
            </a:r>
            <a:r>
              <a:rPr lang="pl-PL" sz="2800" dirty="0"/>
              <a:t>chromu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43677" r="30657" b="2498"/>
          <a:stretch/>
        </p:blipFill>
        <p:spPr bwMode="auto">
          <a:xfrm>
            <a:off x="5940152" y="4509120"/>
            <a:ext cx="2956561" cy="2092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hteck 5"/>
          <p:cNvSpPr>
            <a:spLocks noChangeArrowheads="1"/>
          </p:cNvSpPr>
          <p:nvPr/>
        </p:nvSpPr>
        <p:spPr bwMode="auto">
          <a:xfrm>
            <a:off x="251520" y="5356116"/>
            <a:ext cx="552704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cs typeface="Times New Roman" pitchFamily="18" charset="0"/>
              </a:rPr>
              <a:t>Wzrost stężenia Cr zwiększa trwałość warstwy pasywnej. Należy jednak pamiętać, że istnieją także inne ważne czynniki wpływające na odporność korozyjną stali (Rozdział 5).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3528" y="1369293"/>
            <a:ext cx="7162113" cy="3571875"/>
            <a:chOff x="323528" y="1369293"/>
            <a:chExt cx="7162113" cy="3571875"/>
          </a:xfrm>
        </p:grpSpPr>
        <p:grpSp>
          <p:nvGrpSpPr>
            <p:cNvPr id="4" name="Gruppieren 12"/>
            <p:cNvGrpSpPr>
              <a:grpSpLocks/>
            </p:cNvGrpSpPr>
            <p:nvPr/>
          </p:nvGrpSpPr>
          <p:grpSpPr bwMode="auto">
            <a:xfrm>
              <a:off x="323528" y="1369293"/>
              <a:ext cx="7128793" cy="3571875"/>
              <a:chOff x="142844" y="739306"/>
              <a:chExt cx="6336747" cy="312420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6000" r="7001"/>
              <a:stretch>
                <a:fillRect/>
              </a:stretch>
            </p:blipFill>
            <p:spPr bwMode="auto">
              <a:xfrm>
                <a:off x="142844" y="739306"/>
                <a:ext cx="4143404" cy="312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hteck 5"/>
              <p:cNvSpPr>
                <a:spLocks noChangeArrowheads="1"/>
              </p:cNvSpPr>
              <p:nvPr/>
            </p:nvSpPr>
            <p:spPr bwMode="auto">
              <a:xfrm>
                <a:off x="4478004" y="1344186"/>
                <a:ext cx="2001587" cy="269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2000" b="1" dirty="0">
                    <a:cs typeface="Times New Roman" pitchFamily="18" charset="0"/>
                  </a:rPr>
                  <a:t>Odporność korozyjna</a:t>
                </a:r>
                <a:endParaRPr lang="de-DE" sz="2000" b="1" dirty="0">
                  <a:cs typeface="Times New Roman" pitchFamily="18" charset="0"/>
                </a:endParaRPr>
              </a:p>
            </p:txBody>
          </p:sp>
          <p:sp>
            <p:nvSpPr>
              <p:cNvPr id="7" name="Pfeil nach rechts 6"/>
              <p:cNvSpPr/>
              <p:nvPr/>
            </p:nvSpPr>
            <p:spPr>
              <a:xfrm flipV="1">
                <a:off x="3858325" y="1408623"/>
                <a:ext cx="357014" cy="16245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75888" y="2276872"/>
              <a:ext cx="7009753" cy="1601082"/>
              <a:chOff x="475888" y="2276872"/>
              <a:chExt cx="7009753" cy="160108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03848" y="2276872"/>
                <a:ext cx="207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grubość </a:t>
                </a:r>
                <a:r>
                  <a:rPr lang="fr-FR" dirty="0"/>
                  <a:t>~ 2nm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5888" y="2276872"/>
                <a:ext cx="207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 </a:t>
                </a:r>
                <a:r>
                  <a:rPr lang="pl-PL" dirty="0"/>
                  <a:t>grubość </a:t>
                </a:r>
                <a:r>
                  <a:rPr lang="fr-FR" dirty="0"/>
                  <a:t>&gt; 20</a:t>
                </a:r>
                <a:r>
                  <a:rPr lang="el-GR" dirty="0"/>
                  <a:t>μ</a:t>
                </a:r>
                <a:r>
                  <a:rPr lang="fr-FR" dirty="0"/>
                  <a:t>m </a:t>
                </a:r>
              </a:p>
            </p:txBody>
          </p:sp>
          <p:sp>
            <p:nvSpPr>
              <p:cNvPr id="12" name="Rechteck 5"/>
              <p:cNvSpPr>
                <a:spLocks noChangeArrowheads="1"/>
              </p:cNvSpPr>
              <p:nvPr/>
            </p:nvSpPr>
            <p:spPr bwMode="auto">
              <a:xfrm>
                <a:off x="5004577" y="3262401"/>
                <a:ext cx="2481064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2000" b="1" dirty="0">
                    <a:cs typeface="Times New Roman" pitchFamily="18" charset="0"/>
                  </a:rPr>
                  <a:t>Warstwa pasywna powstaje w kilka minut</a:t>
                </a:r>
                <a:endParaRPr lang="de-DE" sz="2000" b="1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3</a:t>
            </a:fld>
            <a:endParaRPr lang="fr-FR"/>
          </a:p>
        </p:txBody>
      </p:sp>
      <p:sp>
        <p:nvSpPr>
          <p:cNvPr id="15" name="TextBox 10"/>
          <p:cNvSpPr txBox="1"/>
          <p:nvPr/>
        </p:nvSpPr>
        <p:spPr>
          <a:xfrm>
            <a:off x="971600" y="2082334"/>
            <a:ext cx="648072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 </a:t>
            </a:r>
            <a:r>
              <a:rPr lang="pl-PL" sz="1600" dirty="0"/>
              <a:t>Rdza</a:t>
            </a:r>
            <a:endParaRPr lang="fr-FR" sz="1600" dirty="0"/>
          </a:p>
        </p:txBody>
      </p:sp>
      <p:sp>
        <p:nvSpPr>
          <p:cNvPr id="16" name="TextBox 10"/>
          <p:cNvSpPr txBox="1"/>
          <p:nvPr/>
        </p:nvSpPr>
        <p:spPr>
          <a:xfrm>
            <a:off x="3419872" y="2102659"/>
            <a:ext cx="1512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l-PL" sz="1600" spc="-100" dirty="0"/>
              <a:t>Warstwa pasywna</a:t>
            </a:r>
            <a:endParaRPr lang="fr-FR" sz="1600" spc="-100" dirty="0"/>
          </a:p>
        </p:txBody>
      </p:sp>
      <p:sp>
        <p:nvSpPr>
          <p:cNvPr id="17" name="TextBox 10"/>
          <p:cNvSpPr txBox="1"/>
          <p:nvPr/>
        </p:nvSpPr>
        <p:spPr>
          <a:xfrm>
            <a:off x="2339752" y="1381884"/>
            <a:ext cx="648000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B0F0"/>
                </a:solidFill>
              </a:rPr>
              <a:t>Tlen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620428" y="4509120"/>
            <a:ext cx="13592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dirty="0"/>
              <a:t>Chrom &lt; 11% </a:t>
            </a:r>
            <a:endParaRPr lang="fr-FR" sz="1600" dirty="0"/>
          </a:p>
        </p:txBody>
      </p:sp>
      <p:sp>
        <p:nvSpPr>
          <p:cNvPr id="19" name="TextBox 10"/>
          <p:cNvSpPr txBox="1"/>
          <p:nvPr/>
        </p:nvSpPr>
        <p:spPr>
          <a:xfrm>
            <a:off x="3284724" y="4509120"/>
            <a:ext cx="13592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dirty="0"/>
              <a:t>Chrom &gt; 11% </a:t>
            </a:r>
            <a:endParaRPr lang="fr-FR" sz="1600" dirty="0"/>
          </a:p>
        </p:txBody>
      </p:sp>
      <p:sp>
        <p:nvSpPr>
          <p:cNvPr id="20" name="TextBox 10"/>
          <p:cNvSpPr txBox="1"/>
          <p:nvPr/>
        </p:nvSpPr>
        <p:spPr>
          <a:xfrm>
            <a:off x="6023977" y="4570397"/>
            <a:ext cx="1260000" cy="2160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l-PL" sz="1000" b="1" dirty="0"/>
              <a:t>Odporność chemiczna</a:t>
            </a:r>
            <a:endParaRPr lang="fr-FR" sz="1000" b="1" dirty="0"/>
          </a:p>
        </p:txBody>
      </p:sp>
      <p:sp>
        <p:nvSpPr>
          <p:cNvPr id="21" name="TextBox 10"/>
          <p:cNvSpPr txBox="1"/>
          <p:nvPr/>
        </p:nvSpPr>
        <p:spPr>
          <a:xfrm>
            <a:off x="7524328" y="6309320"/>
            <a:ext cx="1296000" cy="2160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l-PL" sz="1000" b="1" dirty="0"/>
              <a:t>Stężenie chromu [%]</a:t>
            </a:r>
            <a:endParaRPr lang="fr-FR" sz="1000" b="1" dirty="0"/>
          </a:p>
        </p:txBody>
      </p:sp>
      <p:sp>
        <p:nvSpPr>
          <p:cNvPr id="22" name="TextBox 10"/>
          <p:cNvSpPr txBox="1"/>
          <p:nvPr/>
        </p:nvSpPr>
        <p:spPr>
          <a:xfrm>
            <a:off x="7092312" y="6381328"/>
            <a:ext cx="288000" cy="15388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000" b="1" dirty="0"/>
              <a:t>10,5</a:t>
            </a:r>
            <a:endParaRPr lang="fr-FR" sz="1000" b="1" dirty="0"/>
          </a:p>
        </p:txBody>
      </p:sp>
      <p:sp>
        <p:nvSpPr>
          <p:cNvPr id="23" name="TextBox 10"/>
          <p:cNvSpPr txBox="1"/>
          <p:nvPr/>
        </p:nvSpPr>
        <p:spPr>
          <a:xfrm>
            <a:off x="7020272" y="4803517"/>
            <a:ext cx="1188000" cy="307777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l-PL" sz="1000" b="1" dirty="0"/>
              <a:t>Granica odporności korozyjnej</a:t>
            </a:r>
            <a:endParaRPr lang="fr-FR" sz="1000" b="1" dirty="0"/>
          </a:p>
        </p:txBody>
      </p:sp>
      <p:sp>
        <p:nvSpPr>
          <p:cNvPr id="24" name="TextBox 10"/>
          <p:cNvSpPr txBox="1"/>
          <p:nvPr/>
        </p:nvSpPr>
        <p:spPr>
          <a:xfrm>
            <a:off x="719712" y="3555067"/>
            <a:ext cx="1260000" cy="246221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l-PL" sz="1600" dirty="0"/>
              <a:t>Stal węglowa</a:t>
            </a:r>
            <a:endParaRPr lang="fr-FR" sz="1600" dirty="0"/>
          </a:p>
        </p:txBody>
      </p:sp>
      <p:sp>
        <p:nvSpPr>
          <p:cNvPr id="25" name="TextBox 10"/>
          <p:cNvSpPr txBox="1"/>
          <p:nvPr/>
        </p:nvSpPr>
        <p:spPr>
          <a:xfrm>
            <a:off x="3275856" y="3461246"/>
            <a:ext cx="1467640" cy="246221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l-PL" sz="1600" dirty="0"/>
              <a:t>Stal nierdzewna</a:t>
            </a:r>
            <a:endParaRPr lang="fr-FR" sz="1600" dirty="0"/>
          </a:p>
        </p:txBody>
      </p:sp>
      <p:sp>
        <p:nvSpPr>
          <p:cNvPr id="26" name="Strzałka w prawo 25"/>
          <p:cNvSpPr/>
          <p:nvPr/>
        </p:nvSpPr>
        <p:spPr>
          <a:xfrm>
            <a:off x="4876814" y="2153761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08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71791" b="1"/>
          <a:stretch/>
        </p:blipFill>
        <p:spPr bwMode="auto">
          <a:xfrm>
            <a:off x="234925" y="4512568"/>
            <a:ext cx="8657555" cy="193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Prostokąt 72"/>
          <p:cNvSpPr/>
          <p:nvPr/>
        </p:nvSpPr>
        <p:spPr>
          <a:xfrm>
            <a:off x="6078714" y="836712"/>
            <a:ext cx="2813766" cy="28387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2" name="Prostokąt 71"/>
          <p:cNvSpPr/>
          <p:nvPr/>
        </p:nvSpPr>
        <p:spPr>
          <a:xfrm>
            <a:off x="3707904" y="836712"/>
            <a:ext cx="2370810" cy="28387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6" name="Prostokąt 65"/>
          <p:cNvSpPr/>
          <p:nvPr/>
        </p:nvSpPr>
        <p:spPr>
          <a:xfrm>
            <a:off x="1259632" y="836712"/>
            <a:ext cx="2448272" cy="2838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5"/>
          <a:stretch/>
        </p:blipFill>
        <p:spPr bwMode="auto">
          <a:xfrm>
            <a:off x="467544" y="914400"/>
            <a:ext cx="771525" cy="5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3377"/>
            <a:ext cx="1152128" cy="285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4</a:t>
            </a:fld>
            <a:endParaRPr lang="fr-FR"/>
          </a:p>
        </p:txBody>
      </p:sp>
      <p:sp>
        <p:nvSpPr>
          <p:cNvPr id="5" name="Prostokąt 4"/>
          <p:cNvSpPr/>
          <p:nvPr/>
        </p:nvSpPr>
        <p:spPr>
          <a:xfrm>
            <a:off x="1348366" y="2307332"/>
            <a:ext cx="2323450" cy="153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Standardowe chromowe stale nierdzewne o niskim stężeniu węgla, przez co nie mogą być umacniane przez obróbkę cieplną.</a:t>
            </a:r>
          </a:p>
          <a:p>
            <a:pPr algn="ctr"/>
            <a:r>
              <a:rPr lang="pl-PL" sz="1200" dirty="0"/>
              <a:t>Ogólnie określane jako słabo spawalne z wyjątkiem gatunków użytkowych.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9512" y="2276872"/>
            <a:ext cx="1059557" cy="15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1100" dirty="0"/>
              <a:t>Standardowe chromowe stale nierdzewne, mogą być umacniane przez obróbkę cieplną</a:t>
            </a:r>
          </a:p>
          <a:p>
            <a:pPr algn="ctr"/>
            <a:r>
              <a:rPr lang="pl-PL" sz="1100" dirty="0"/>
              <a:t>Cr: 1</a:t>
            </a:r>
            <a:r>
              <a:rPr lang="nl-BE" sz="1100" dirty="0"/>
              <a:t>1</a:t>
            </a:r>
            <a:r>
              <a:rPr lang="pl-PL" sz="1100" dirty="0"/>
              <a:t>-18%</a:t>
            </a:r>
          </a:p>
          <a:p>
            <a:pPr algn="ctr"/>
            <a:r>
              <a:rPr lang="pl-PL" sz="1100" dirty="0"/>
              <a:t>Wysokie stężenie węgla 0,2-1,2%</a:t>
            </a:r>
          </a:p>
        </p:txBody>
      </p:sp>
      <p:sp>
        <p:nvSpPr>
          <p:cNvPr id="9" name="Prostokąt 8"/>
          <p:cNvSpPr/>
          <p:nvPr/>
        </p:nvSpPr>
        <p:spPr>
          <a:xfrm>
            <a:off x="3779992" y="2307332"/>
            <a:ext cx="2232088" cy="153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Mieszana struktura ferrytyczno-austenityczna (duplex). Wysokie stężenie Cr i niskie Ni w porównaniu do stali austenitycznych. Zawierają dodatek azotu.</a:t>
            </a:r>
          </a:p>
          <a:p>
            <a:pPr algn="ctr"/>
            <a:r>
              <a:rPr lang="pl-PL" sz="1200" dirty="0"/>
              <a:t>Wysoka wytrzymałość i dobra odporność korozyjna. Spawalne.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156176" y="2315070"/>
            <a:ext cx="2735870" cy="152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Stale nierdzewne zawierające Ni. Najpopularniejsze gatunki stali nierdzewnych, stanowią 70% </a:t>
            </a:r>
            <a:br>
              <a:rPr lang="pl-PL" sz="1200" dirty="0"/>
            </a:br>
            <a:r>
              <a:rPr lang="pl-PL" sz="1200" dirty="0"/>
              <a:t>zastosowań stali.</a:t>
            </a:r>
          </a:p>
          <a:p>
            <a:pPr algn="ctr"/>
            <a:r>
              <a:rPr lang="pl-PL" sz="1200" dirty="0"/>
              <a:t>Wysoka odporność korozyjna i dobre inne własności. Odpowiednie dla różnorodnych zastosowań.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6078714" y="3825096"/>
            <a:ext cx="2813332" cy="46800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niemagnetyczne</a:t>
            </a:r>
          </a:p>
        </p:txBody>
      </p:sp>
      <p:sp>
        <p:nvSpPr>
          <p:cNvPr id="12" name="Strzałka w prawo 11"/>
          <p:cNvSpPr/>
          <p:nvPr/>
        </p:nvSpPr>
        <p:spPr>
          <a:xfrm flipH="1">
            <a:off x="179512" y="3825096"/>
            <a:ext cx="5899202" cy="468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magnetyczne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107504" y="4577760"/>
            <a:ext cx="1292231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Struktura martenzytyczna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140454" y="4575908"/>
            <a:ext cx="936104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Struktura ferrytyczna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535562" y="4577760"/>
            <a:ext cx="1152128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Struktura duplex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948264" y="4581168"/>
            <a:ext cx="1152128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Struktura austenityczna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1293863" y="4776173"/>
            <a:ext cx="754362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Dodatek węgla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3779912" y="5733296"/>
            <a:ext cx="108524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Dodatek </a:t>
            </a:r>
            <a:br>
              <a:rPr lang="pl-PL" sz="1200" b="1" dirty="0">
                <a:solidFill>
                  <a:schemeClr val="tx1"/>
                </a:solidFill>
              </a:rPr>
            </a:br>
            <a:r>
              <a:rPr lang="pl-PL" sz="1200" b="1" dirty="0">
                <a:solidFill>
                  <a:schemeClr val="tx1"/>
                </a:solidFill>
              </a:rPr>
              <a:t>niklu (Ni)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4271528" y="44624"/>
            <a:ext cx="102055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Stale nierdzewne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179512" y="980728"/>
            <a:ext cx="102055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Martenzy-tyczne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2111288" y="979227"/>
            <a:ext cx="102055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Ferrytyczne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4283968" y="980728"/>
            <a:ext cx="102055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Duplex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6948264" y="980715"/>
            <a:ext cx="111600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Austenityczne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1331720" y="1772816"/>
            <a:ext cx="72000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/>
              <a:t>Super-ferrytyczne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2123728" y="1772816"/>
            <a:ext cx="72000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/>
              <a:t>Klasyczne</a:t>
            </a:r>
          </a:p>
          <a:p>
            <a:pPr algn="ctr"/>
            <a:r>
              <a:rPr lang="pl-PL" sz="1000" dirty="0"/>
              <a:t>ferrytyczne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2915816" y="1772816"/>
            <a:ext cx="75600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/>
              <a:t>Ferrytyczne użytkowe</a:t>
            </a:r>
          </a:p>
        </p:txBody>
      </p:sp>
      <p:cxnSp>
        <p:nvCxnSpPr>
          <p:cNvPr id="48" name="Łącznik prostoliniowy 47"/>
          <p:cNvCxnSpPr/>
          <p:nvPr/>
        </p:nvCxnSpPr>
        <p:spPr>
          <a:xfrm>
            <a:off x="2608506" y="698610"/>
            <a:ext cx="0" cy="289533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Łącznik prostoliniowy 48"/>
          <p:cNvCxnSpPr/>
          <p:nvPr/>
        </p:nvCxnSpPr>
        <p:spPr>
          <a:xfrm>
            <a:off x="4788024" y="548728"/>
            <a:ext cx="0" cy="43200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>
            <a:off x="7506264" y="1492417"/>
            <a:ext cx="0" cy="289533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Łącznik prostoliniowy 54"/>
          <p:cNvCxnSpPr/>
          <p:nvPr/>
        </p:nvCxnSpPr>
        <p:spPr>
          <a:xfrm>
            <a:off x="3391614" y="1628049"/>
            <a:ext cx="0" cy="15390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Łącznik prostoliniowy 56"/>
          <p:cNvCxnSpPr/>
          <p:nvPr/>
        </p:nvCxnSpPr>
        <p:spPr>
          <a:xfrm>
            <a:off x="1691680" y="1628049"/>
            <a:ext cx="0" cy="15390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Łącznik prostoliniowy 57"/>
          <p:cNvCxnSpPr/>
          <p:nvPr/>
        </p:nvCxnSpPr>
        <p:spPr>
          <a:xfrm>
            <a:off x="4860032" y="1474150"/>
            <a:ext cx="0" cy="289533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Łącznik prostoliniowy 59"/>
          <p:cNvCxnSpPr/>
          <p:nvPr/>
        </p:nvCxnSpPr>
        <p:spPr>
          <a:xfrm>
            <a:off x="5652120" y="1628800"/>
            <a:ext cx="0" cy="15390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Łącznik prostoliniowy 60"/>
          <p:cNvCxnSpPr/>
          <p:nvPr/>
        </p:nvCxnSpPr>
        <p:spPr>
          <a:xfrm>
            <a:off x="4067944" y="1628800"/>
            <a:ext cx="0" cy="15390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Łącznik prostoliniowy 63"/>
          <p:cNvCxnSpPr/>
          <p:nvPr/>
        </p:nvCxnSpPr>
        <p:spPr>
          <a:xfrm>
            <a:off x="8388424" y="1618916"/>
            <a:ext cx="0" cy="15390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Łącznik prostoliniowy 64"/>
          <p:cNvCxnSpPr/>
          <p:nvPr/>
        </p:nvCxnSpPr>
        <p:spPr>
          <a:xfrm>
            <a:off x="6688490" y="1618916"/>
            <a:ext cx="0" cy="15390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Łącznik prostoliniowy 76"/>
          <p:cNvCxnSpPr/>
          <p:nvPr/>
        </p:nvCxnSpPr>
        <p:spPr>
          <a:xfrm>
            <a:off x="1696232" y="1628800"/>
            <a:ext cx="1695382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Łącznik prostoliniowy 79"/>
          <p:cNvCxnSpPr/>
          <p:nvPr/>
        </p:nvCxnSpPr>
        <p:spPr>
          <a:xfrm>
            <a:off x="4067944" y="1628800"/>
            <a:ext cx="1584000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Łącznik prostoliniowy 80"/>
          <p:cNvCxnSpPr/>
          <p:nvPr/>
        </p:nvCxnSpPr>
        <p:spPr>
          <a:xfrm>
            <a:off x="6693042" y="1628800"/>
            <a:ext cx="1695382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Prostokąt zaokrąglony 81"/>
          <p:cNvSpPr/>
          <p:nvPr/>
        </p:nvSpPr>
        <p:spPr>
          <a:xfrm>
            <a:off x="3779992" y="1772816"/>
            <a:ext cx="72000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/>
              <a:t>Lean</a:t>
            </a:r>
          </a:p>
          <a:p>
            <a:pPr algn="ctr"/>
            <a:r>
              <a:rPr lang="pl-PL" sz="1000" dirty="0"/>
              <a:t>duplex</a:t>
            </a:r>
          </a:p>
        </p:txBody>
      </p:sp>
      <p:sp>
        <p:nvSpPr>
          <p:cNvPr id="83" name="Prostokąt zaokrąglony 82"/>
          <p:cNvSpPr/>
          <p:nvPr/>
        </p:nvSpPr>
        <p:spPr>
          <a:xfrm>
            <a:off x="4536000" y="1771200"/>
            <a:ext cx="72000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/>
              <a:t>Duplex</a:t>
            </a:r>
          </a:p>
        </p:txBody>
      </p:sp>
      <p:sp>
        <p:nvSpPr>
          <p:cNvPr id="84" name="Prostokąt zaokrąglony 83"/>
          <p:cNvSpPr/>
          <p:nvPr/>
        </p:nvSpPr>
        <p:spPr>
          <a:xfrm>
            <a:off x="5292080" y="1772816"/>
            <a:ext cx="72000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/>
              <a:t>Super-</a:t>
            </a:r>
            <a:br>
              <a:rPr lang="pl-PL" sz="1000" dirty="0"/>
            </a:br>
            <a:r>
              <a:rPr lang="pl-PL" sz="1000" dirty="0"/>
              <a:t>duplex</a:t>
            </a:r>
          </a:p>
        </p:txBody>
      </p:sp>
      <p:sp>
        <p:nvSpPr>
          <p:cNvPr id="85" name="Prostokąt zaokrąglony 84"/>
          <p:cNvSpPr/>
          <p:nvPr/>
        </p:nvSpPr>
        <p:spPr>
          <a:xfrm>
            <a:off x="6156176" y="1772816"/>
            <a:ext cx="86400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/>
              <a:t>Klasyczne austenityczne Cr Ni (Mo)</a:t>
            </a:r>
          </a:p>
        </p:txBody>
      </p:sp>
      <p:sp>
        <p:nvSpPr>
          <p:cNvPr id="86" name="Prostokąt zaokrąglony 85"/>
          <p:cNvSpPr/>
          <p:nvPr/>
        </p:nvSpPr>
        <p:spPr>
          <a:xfrm>
            <a:off x="7092280" y="1772816"/>
            <a:ext cx="86400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/>
              <a:t>austenityczne</a:t>
            </a:r>
          </a:p>
          <a:p>
            <a:pPr algn="ctr"/>
            <a:r>
              <a:rPr lang="pl-PL" sz="1000" dirty="0"/>
              <a:t>Mn Cr N Ni</a:t>
            </a:r>
          </a:p>
        </p:txBody>
      </p:sp>
      <p:sp>
        <p:nvSpPr>
          <p:cNvPr id="87" name="Prostokąt zaokrąglony 86"/>
          <p:cNvSpPr/>
          <p:nvPr/>
        </p:nvSpPr>
        <p:spPr>
          <a:xfrm>
            <a:off x="8028472" y="1772816"/>
            <a:ext cx="86400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/>
              <a:t>Żaroodporne austenityczne</a:t>
            </a:r>
          </a:p>
        </p:txBody>
      </p:sp>
      <p:cxnSp>
        <p:nvCxnSpPr>
          <p:cNvPr id="89" name="Łącznik prostoliniowy 88"/>
          <p:cNvCxnSpPr/>
          <p:nvPr/>
        </p:nvCxnSpPr>
        <p:spPr>
          <a:xfrm>
            <a:off x="2627784" y="1484784"/>
            <a:ext cx="0" cy="28800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Łącznik prostoliniowy 89"/>
          <p:cNvCxnSpPr/>
          <p:nvPr/>
        </p:nvCxnSpPr>
        <p:spPr>
          <a:xfrm>
            <a:off x="611560" y="692696"/>
            <a:ext cx="6912000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Łącznik prostoliniowy 90"/>
          <p:cNvCxnSpPr/>
          <p:nvPr/>
        </p:nvCxnSpPr>
        <p:spPr>
          <a:xfrm>
            <a:off x="611560" y="692696"/>
            <a:ext cx="0" cy="289533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oliniowy 93"/>
          <p:cNvCxnSpPr/>
          <p:nvPr/>
        </p:nvCxnSpPr>
        <p:spPr>
          <a:xfrm>
            <a:off x="7524328" y="691195"/>
            <a:ext cx="0" cy="289533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Łącznik prostoliniowy 98"/>
          <p:cNvCxnSpPr/>
          <p:nvPr/>
        </p:nvCxnSpPr>
        <p:spPr>
          <a:xfrm>
            <a:off x="1259632" y="836712"/>
            <a:ext cx="0" cy="4847796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Prostokąt 101"/>
          <p:cNvSpPr/>
          <p:nvPr/>
        </p:nvSpPr>
        <p:spPr>
          <a:xfrm>
            <a:off x="3419872" y="4797152"/>
            <a:ext cx="1152128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Dodatek niklu</a:t>
            </a:r>
          </a:p>
        </p:txBody>
      </p:sp>
      <p:sp>
        <p:nvSpPr>
          <p:cNvPr id="103" name="Prostokąt 102"/>
          <p:cNvSpPr/>
          <p:nvPr/>
        </p:nvSpPr>
        <p:spPr>
          <a:xfrm>
            <a:off x="5796136" y="4395908"/>
            <a:ext cx="108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04" name="Prostokąt 103"/>
          <p:cNvSpPr/>
          <p:nvPr/>
        </p:nvSpPr>
        <p:spPr>
          <a:xfrm>
            <a:off x="5940152" y="5115908"/>
            <a:ext cx="304888" cy="75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958432" y="4755908"/>
            <a:ext cx="108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Zwiększony dodatek niklu</a:t>
            </a:r>
          </a:p>
        </p:txBody>
      </p:sp>
      <p:cxnSp>
        <p:nvCxnSpPr>
          <p:cNvPr id="95" name="Łącznik prostoliniowy 94"/>
          <p:cNvCxnSpPr/>
          <p:nvPr/>
        </p:nvCxnSpPr>
        <p:spPr>
          <a:xfrm>
            <a:off x="6091538" y="843376"/>
            <a:ext cx="0" cy="4847796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Prostokąt 104"/>
          <p:cNvSpPr/>
          <p:nvPr/>
        </p:nvSpPr>
        <p:spPr>
          <a:xfrm>
            <a:off x="6088178" y="5958000"/>
            <a:ext cx="304888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707904" y="4509868"/>
            <a:ext cx="304888" cy="28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07" name="Prostokąt 106"/>
          <p:cNvSpPr/>
          <p:nvPr/>
        </p:nvSpPr>
        <p:spPr>
          <a:xfrm>
            <a:off x="3475024" y="5031152"/>
            <a:ext cx="304888" cy="113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483728" y="5727600"/>
            <a:ext cx="1224176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Zwykłe chromowe (Cr)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3131840" y="6165328"/>
            <a:ext cx="169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Żelazo (Fe) + Chrom (Cr)</a:t>
            </a:r>
          </a:p>
        </p:txBody>
      </p:sp>
      <p:cxnSp>
        <p:nvCxnSpPr>
          <p:cNvPr id="98" name="Łącznik prostoliniowy 97"/>
          <p:cNvCxnSpPr/>
          <p:nvPr/>
        </p:nvCxnSpPr>
        <p:spPr>
          <a:xfrm>
            <a:off x="3707904" y="836712"/>
            <a:ext cx="0" cy="4847796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4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200" dirty="0"/>
              <a:t>Gatunki </a:t>
            </a:r>
            <a:r>
              <a:rPr lang="nl-BE" sz="3200" dirty="0"/>
              <a:t>Cr-Ni (</a:t>
            </a:r>
            <a:r>
              <a:rPr lang="pl-PL" sz="3200" dirty="0"/>
              <a:t>Austenityczne</a:t>
            </a:r>
            <a:r>
              <a:rPr lang="nl-BE" sz="3200" dirty="0"/>
              <a:t>)</a:t>
            </a:r>
            <a:r>
              <a:rPr lang="nl-BE" sz="3200" baseline="50000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Typowe własności</a:t>
            </a:r>
            <a:r>
              <a:rPr lang="nl-BE" sz="1600" b="1" u="sng" dirty="0"/>
              <a:t>: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pl-PL" altLang="fr-FR" sz="1600" dirty="0">
                <a:solidFill>
                  <a:srgbClr val="FF0000"/>
                </a:solidFill>
              </a:rPr>
              <a:t>Bardzo dobra odporność na korozję wzrastająca ze stężeniem pierwiastków stopowych</a:t>
            </a:r>
            <a:endParaRPr lang="de-DE" altLang="fr-FR" sz="160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pl-PL" sz="1600" dirty="0">
                <a:solidFill>
                  <a:srgbClr val="FF0000"/>
                </a:solidFill>
              </a:rPr>
              <a:t>Ale </a:t>
            </a:r>
            <a:r>
              <a:rPr lang="pl-PL" altLang="fr-FR" sz="1600" dirty="0">
                <a:solidFill>
                  <a:srgbClr val="FF0000"/>
                </a:solidFill>
              </a:rPr>
              <a:t>możliwa podatność na korozje naprężeniową (</a:t>
            </a:r>
            <a:r>
              <a:rPr lang="de-DE" altLang="fr-FR" sz="1600" dirty="0">
                <a:solidFill>
                  <a:srgbClr val="FF0000"/>
                </a:solidFill>
              </a:rPr>
              <a:t>SCC</a:t>
            </a:r>
            <a:r>
              <a:rPr lang="pl-PL" altLang="fr-FR" sz="1600" dirty="0">
                <a:solidFill>
                  <a:srgbClr val="FF0000"/>
                </a:solidFill>
              </a:rPr>
              <a:t>) w gorących środowiskach chlorków (np. baseny pływackie</a:t>
            </a:r>
            <a:r>
              <a:rPr lang="de-DE" altLang="fr-FR" sz="1600" dirty="0">
                <a:solidFill>
                  <a:srgbClr val="FF0000"/>
                </a:solidFill>
              </a:rPr>
              <a:t>)</a:t>
            </a:r>
            <a:endParaRPr lang="nl-BE" sz="1600" dirty="0"/>
          </a:p>
          <a:p>
            <a:pPr marL="360000">
              <a:spcBef>
                <a:spcPts val="0"/>
              </a:spcBef>
            </a:pPr>
            <a:endParaRPr lang="pl-PL" altLang="fr-FR" sz="1600" dirty="0">
              <a:solidFill>
                <a:srgbClr val="A21E9C"/>
              </a:solidFill>
            </a:endParaRPr>
          </a:p>
          <a:p>
            <a:pPr marL="360000">
              <a:spcBef>
                <a:spcPts val="0"/>
              </a:spcBef>
            </a:pPr>
            <a:r>
              <a:rPr lang="pl-PL" altLang="fr-FR" sz="1600" dirty="0">
                <a:solidFill>
                  <a:srgbClr val="A21E9C"/>
                </a:solidFill>
              </a:rPr>
              <a:t>Wysoka plastyczność i udarność we wszystkich temperaturach </a:t>
            </a:r>
            <a:r>
              <a:rPr lang="de-DE" altLang="fr-FR" sz="1600" dirty="0">
                <a:solidFill>
                  <a:srgbClr val="A21E9C"/>
                </a:solidFill>
              </a:rPr>
              <a:t>(</a:t>
            </a:r>
            <a:r>
              <a:rPr lang="pl-PL" altLang="fr-FR" sz="1600" dirty="0">
                <a:solidFill>
                  <a:srgbClr val="A21E9C"/>
                </a:solidFill>
              </a:rPr>
              <a:t>także bardzo niskich)</a:t>
            </a:r>
            <a:endParaRPr lang="de-DE" altLang="fr-FR" sz="1600" dirty="0">
              <a:solidFill>
                <a:srgbClr val="A21E9C"/>
              </a:solidFill>
            </a:endParaRPr>
          </a:p>
          <a:p>
            <a:pPr marL="360000">
              <a:spcBef>
                <a:spcPts val="0"/>
              </a:spcBef>
            </a:pPr>
            <a:r>
              <a:rPr lang="pl-PL" altLang="fr-FR" sz="1600" dirty="0">
                <a:solidFill>
                  <a:srgbClr val="A21E9C"/>
                </a:solidFill>
              </a:rPr>
              <a:t>Możliwość zwiększenia wytrzymałości przez obróbkę plastyczną na zimno </a:t>
            </a:r>
            <a:r>
              <a:rPr lang="de-DE" altLang="fr-FR" sz="1600" dirty="0">
                <a:solidFill>
                  <a:srgbClr val="A21E9C"/>
                </a:solidFill>
              </a:rPr>
              <a:t>(</a:t>
            </a:r>
            <a:r>
              <a:rPr lang="pl-PL" altLang="fr-FR" sz="1600" dirty="0">
                <a:solidFill>
                  <a:srgbClr val="A21E9C"/>
                </a:solidFill>
              </a:rPr>
              <a:t>lecz nie przez obróbkę cieplną</a:t>
            </a:r>
            <a:r>
              <a:rPr lang="de-DE" altLang="fr-FR" sz="1600" dirty="0">
                <a:solidFill>
                  <a:srgbClr val="A21E9C"/>
                </a:solidFill>
              </a:rPr>
              <a:t>)</a:t>
            </a:r>
          </a:p>
          <a:p>
            <a:pPr marL="360000">
              <a:spcBef>
                <a:spcPts val="0"/>
              </a:spcBef>
            </a:pPr>
            <a:r>
              <a:rPr lang="pl-PL" altLang="fr-FR" sz="1600" dirty="0">
                <a:solidFill>
                  <a:srgbClr val="A21E9C"/>
                </a:solidFill>
              </a:rPr>
              <a:t>Bardzo dobra odporność pożarowa</a:t>
            </a:r>
            <a:endParaRPr lang="de-DE" altLang="fr-FR" sz="1600" dirty="0">
              <a:solidFill>
                <a:srgbClr val="A21E9C"/>
              </a:solidFill>
            </a:endParaRPr>
          </a:p>
          <a:p>
            <a:pPr marL="0" indent="0">
              <a:buNone/>
            </a:pPr>
            <a:endParaRPr lang="nl-BE" sz="1600" dirty="0"/>
          </a:p>
          <a:p>
            <a:pPr marL="360000">
              <a:spcBef>
                <a:spcPts val="0"/>
              </a:spcBef>
              <a:buClr>
                <a:schemeClr val="accent6"/>
              </a:buClr>
            </a:pPr>
            <a:r>
              <a:rPr lang="pl-PL" altLang="fr-FR" sz="1600" dirty="0">
                <a:solidFill>
                  <a:schemeClr val="accent6">
                    <a:lumMod val="75000"/>
                  </a:schemeClr>
                </a:solidFill>
              </a:rPr>
              <a:t>Dobre własności podczas kształtowania na zimno i na gorąco </a:t>
            </a:r>
            <a:br>
              <a:rPr lang="pl-PL" altLang="fr-FR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altLang="fr-FR" sz="16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l-PL" altLang="fr-FR" sz="1600" dirty="0">
                <a:solidFill>
                  <a:schemeClr val="accent6">
                    <a:lumMod val="75000"/>
                  </a:schemeClr>
                </a:solidFill>
              </a:rPr>
              <a:t>plastyczność, wydłużenie</a:t>
            </a:r>
            <a:r>
              <a:rPr lang="de-DE" altLang="fr-FR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60000">
              <a:spcBef>
                <a:spcPts val="0"/>
              </a:spcBef>
              <a:buClr>
                <a:schemeClr val="accent6"/>
              </a:buClr>
            </a:pPr>
            <a:r>
              <a:rPr lang="pl-PL" altLang="fr-FR" sz="1600" dirty="0">
                <a:solidFill>
                  <a:schemeClr val="accent6">
                    <a:lumMod val="75000"/>
                  </a:schemeClr>
                </a:solidFill>
              </a:rPr>
              <a:t>Łatwa spawalność </a:t>
            </a:r>
            <a:r>
              <a:rPr lang="de-DE" altLang="fr-FR" sz="1600" dirty="0">
                <a:solidFill>
                  <a:schemeClr val="accent6">
                    <a:lumMod val="75000"/>
                  </a:schemeClr>
                </a:solidFill>
              </a:rPr>
              <a:t>(TIG, MIG)</a:t>
            </a:r>
            <a:endParaRPr lang="en-US" sz="1600" b="1" u="sng" dirty="0">
              <a:solidFill>
                <a:srgbClr val="0070C0"/>
              </a:solidFill>
            </a:endParaRPr>
          </a:p>
          <a:p>
            <a:pPr>
              <a:buClr>
                <a:schemeClr val="accent6"/>
              </a:buClr>
            </a:pPr>
            <a:endParaRPr lang="nl-BE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8230"/>
              </p:ext>
            </p:extLst>
          </p:nvPr>
        </p:nvGraphicFramePr>
        <p:xfrm>
          <a:off x="467544" y="1397000"/>
          <a:ext cx="8028616" cy="11125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pl-PL" u="sng" dirty="0"/>
                        <a:t>Podgrupy</a:t>
                      </a:r>
                      <a:r>
                        <a:rPr lang="nl-BE" dirty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dirty="0"/>
                        <a:t>Cr-Ni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Typowo</a:t>
                      </a:r>
                      <a:r>
                        <a:rPr lang="nl-BE" dirty="0"/>
                        <a:t> EN 1.4301/AISI 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Cr: 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Ni: 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Fe: </a:t>
                      </a:r>
                      <a:r>
                        <a:rPr lang="pl-PL" dirty="0"/>
                        <a:t>reszta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dirty="0"/>
                        <a:t>Cr-Ni-Mo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Typowo</a:t>
                      </a:r>
                      <a:r>
                        <a:rPr lang="nl-BE" dirty="0"/>
                        <a:t> EN 1.4401/AISI</a:t>
                      </a:r>
                      <a:r>
                        <a:rPr lang="nl-BE" baseline="0" dirty="0"/>
                        <a:t> 316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Cr: 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Ni 10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Mo: 2.5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Fe: </a:t>
                      </a:r>
                      <a:r>
                        <a:rPr lang="pl-PL" dirty="0"/>
                        <a:t>reszta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08765"/>
              </p:ext>
            </p:extLst>
          </p:nvPr>
        </p:nvGraphicFramePr>
        <p:xfrm>
          <a:off x="467544" y="6309320"/>
          <a:ext cx="77768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Kod kolorów</a:t>
                      </a:r>
                      <a:r>
                        <a:rPr lang="nl-BE"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</a:rPr>
                        <a:t>Odporność korozyjna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rgbClr val="A21E9C"/>
                          </a:solidFill>
                        </a:rPr>
                        <a:t>Własności mechaniczne</a:t>
                      </a:r>
                      <a:endParaRPr lang="nl-BE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chemeClr val="accent6"/>
                          </a:solidFill>
                        </a:rPr>
                        <a:t>Podatność </a:t>
                      </a:r>
                      <a:br>
                        <a:rPr lang="pl-PL" sz="1200" dirty="0">
                          <a:solidFill>
                            <a:schemeClr val="accent6"/>
                          </a:solidFill>
                        </a:rPr>
                      </a:br>
                      <a:r>
                        <a:rPr lang="pl-PL" sz="1200" dirty="0">
                          <a:solidFill>
                            <a:schemeClr val="accent6"/>
                          </a:solidFill>
                        </a:rPr>
                        <a:t>na przetwarzanie</a:t>
                      </a:r>
                      <a:endParaRPr lang="nl-BE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Najlepiej znane i wciąż najczęściej stosowane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3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dirty="0"/>
              <a:t>Gatunki </a:t>
            </a:r>
            <a:r>
              <a:rPr lang="nl-BE" sz="3200" dirty="0"/>
              <a:t>Cr-Mn (</a:t>
            </a:r>
            <a:r>
              <a:rPr lang="pl-PL" sz="3200" dirty="0"/>
              <a:t>Austenityczne z dodatkiem manganu</a:t>
            </a:r>
            <a:r>
              <a:rPr lang="nl-BE" sz="3200" dirty="0"/>
              <a:t>)</a:t>
            </a:r>
            <a:r>
              <a:rPr lang="nl-BE" sz="3200" baseline="50000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Typowe własności</a:t>
            </a:r>
            <a:r>
              <a:rPr lang="nl-BE" sz="1600" b="1" u="sng" dirty="0"/>
              <a:t>: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pl-PL" sz="1600" dirty="0">
                <a:solidFill>
                  <a:srgbClr val="FF0000"/>
                </a:solidFill>
              </a:rPr>
              <a:t>Niższa odporność korozyjna</a:t>
            </a:r>
            <a:endParaRPr lang="nl-BE" sz="160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pl-PL" sz="1600" dirty="0">
                <a:solidFill>
                  <a:srgbClr val="FF0000"/>
                </a:solidFill>
              </a:rPr>
              <a:t>I dużo wyższa podatność na korozję naprężeniową (SCC) i wżerową</a:t>
            </a:r>
            <a:r>
              <a:rPr lang="nl-BE" sz="1600" dirty="0">
                <a:solidFill>
                  <a:srgbClr val="FF0000"/>
                </a:solidFill>
              </a:rPr>
              <a:t>,</a:t>
            </a:r>
            <a:r>
              <a:rPr lang="pl-PL" sz="1600" dirty="0">
                <a:solidFill>
                  <a:srgbClr val="FF0000"/>
                </a:solidFill>
              </a:rPr>
              <a:t> szczególnie  przy niskich stężeniach </a:t>
            </a:r>
            <a:r>
              <a:rPr lang="nl-BE" sz="1600" dirty="0">
                <a:solidFill>
                  <a:srgbClr val="FF0000"/>
                </a:solidFill>
              </a:rPr>
              <a:t>Ni </a:t>
            </a:r>
            <a:r>
              <a:rPr lang="pl-PL" sz="1600" dirty="0">
                <a:solidFill>
                  <a:srgbClr val="FF0000"/>
                </a:solidFill>
              </a:rPr>
              <a:t>i </a:t>
            </a:r>
            <a:r>
              <a:rPr lang="nl-BE" sz="1600" dirty="0">
                <a:solidFill>
                  <a:srgbClr val="FF0000"/>
                </a:solidFill>
              </a:rPr>
              <a:t>Cr </a:t>
            </a:r>
          </a:p>
          <a:p>
            <a:endParaRPr lang="nl-BE" sz="1600" dirty="0"/>
          </a:p>
          <a:p>
            <a:r>
              <a:rPr lang="pl-PL" sz="1600" dirty="0">
                <a:solidFill>
                  <a:srgbClr val="A21E9C"/>
                </a:solidFill>
              </a:rPr>
              <a:t>Wyższa wytrzymałość</a:t>
            </a:r>
            <a:endParaRPr lang="nl-BE" sz="1600" dirty="0">
              <a:solidFill>
                <a:srgbClr val="A21E9C"/>
              </a:solidFill>
            </a:endParaRPr>
          </a:p>
          <a:p>
            <a:endParaRPr lang="nl-BE" sz="1600" dirty="0"/>
          </a:p>
          <a:p>
            <a:pPr marL="360000">
              <a:spcBef>
                <a:spcPts val="0"/>
              </a:spcBef>
              <a:buClr>
                <a:schemeClr val="accent6"/>
              </a:buClr>
            </a:pPr>
            <a:r>
              <a:rPr lang="pl-PL" altLang="fr-FR" sz="1600" dirty="0">
                <a:solidFill>
                  <a:schemeClr val="accent6"/>
                </a:solidFill>
              </a:rPr>
              <a:t>Słabe własności podczas kształtowania na zimno z powodu wysokiego umocnienia przez zgniot</a:t>
            </a:r>
            <a:endParaRPr lang="de-DE" altLang="fr-FR" sz="16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pl-PL" sz="1600" dirty="0">
                <a:solidFill>
                  <a:schemeClr val="accent6"/>
                </a:solidFill>
              </a:rPr>
              <a:t>Słaba podatność na obróbkę skrawaniem</a:t>
            </a:r>
            <a:endParaRPr lang="nl-BE" sz="16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pl-PL" sz="1600" dirty="0">
                <a:solidFill>
                  <a:schemeClr val="accent6"/>
                </a:solidFill>
              </a:rPr>
              <a:t>Większa trudność w spawaniu</a:t>
            </a:r>
          </a:p>
          <a:p>
            <a:pPr>
              <a:buClr>
                <a:schemeClr val="accent6"/>
              </a:buClr>
            </a:pPr>
            <a:endParaRPr lang="nl-BE" sz="1600" dirty="0">
              <a:solidFill>
                <a:schemeClr val="accent6"/>
              </a:solidFill>
            </a:endParaRPr>
          </a:p>
          <a:p>
            <a:pPr>
              <a:buClrTx/>
            </a:pPr>
            <a:r>
              <a:rPr lang="pl-PL" sz="1600" dirty="0"/>
              <a:t>Cena niższa od stali austenitycznych </a:t>
            </a:r>
            <a:r>
              <a:rPr lang="nl-BE" sz="1600" dirty="0"/>
              <a:t>Cr-Ni</a:t>
            </a:r>
            <a:r>
              <a:rPr lang="pl-PL" sz="1600" dirty="0"/>
              <a:t>,</a:t>
            </a:r>
            <a:r>
              <a:rPr lang="nl-BE" sz="1600" dirty="0"/>
              <a:t> </a:t>
            </a:r>
            <a:r>
              <a:rPr lang="pl-PL" sz="1600" dirty="0"/>
              <a:t>ale wyższa </a:t>
            </a:r>
            <a:br>
              <a:rPr lang="pl-PL" sz="1600" dirty="0"/>
            </a:br>
            <a:r>
              <a:rPr lang="pl-PL" sz="1600" dirty="0"/>
              <a:t>od ferrytycznych Cr</a:t>
            </a:r>
            <a:endParaRPr lang="nl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066"/>
              </p:ext>
            </p:extLst>
          </p:nvPr>
        </p:nvGraphicFramePr>
        <p:xfrm>
          <a:off x="467544" y="1397000"/>
          <a:ext cx="8280920" cy="74168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pl-PL" u="sng" dirty="0"/>
                        <a:t>Typowy</a:t>
                      </a:r>
                      <a:r>
                        <a:rPr lang="pl-PL" u="sng" baseline="0" dirty="0"/>
                        <a:t> gatunek</a:t>
                      </a:r>
                      <a:r>
                        <a:rPr lang="nl-BE" dirty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Cr-Mn-Ni-N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        </a:t>
                      </a:r>
                      <a:r>
                        <a:rPr lang="nl-BE" sz="1800" dirty="0"/>
                        <a:t>EN 1.4372/AISI 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Mn: 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N:0.15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</a:t>
                      </a:r>
                      <a:r>
                        <a:rPr lang="pl-PL" sz="1600" dirty="0"/>
                        <a:t>reszta</a:t>
                      </a:r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Stosowane głównie w Chinach i Indiach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75068"/>
              </p:ext>
            </p:extLst>
          </p:nvPr>
        </p:nvGraphicFramePr>
        <p:xfrm>
          <a:off x="467544" y="6309320"/>
          <a:ext cx="77768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Kod kolorów</a:t>
                      </a:r>
                      <a:r>
                        <a:rPr lang="nl-BE"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</a:rPr>
                        <a:t>Odporność korozyjna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rgbClr val="A21E9C"/>
                          </a:solidFill>
                        </a:rPr>
                        <a:t>Własności mechaniczne</a:t>
                      </a:r>
                      <a:endParaRPr lang="nl-BE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chemeClr val="accent6"/>
                          </a:solidFill>
                        </a:rPr>
                        <a:t>Podatność </a:t>
                      </a:r>
                      <a:br>
                        <a:rPr lang="pl-PL" sz="1200" dirty="0">
                          <a:solidFill>
                            <a:schemeClr val="accent6"/>
                          </a:solidFill>
                        </a:rPr>
                      </a:br>
                      <a:r>
                        <a:rPr lang="pl-PL" sz="1200" dirty="0">
                          <a:solidFill>
                            <a:schemeClr val="accent6"/>
                          </a:solidFill>
                        </a:rPr>
                        <a:t>na przetwarzanie</a:t>
                      </a:r>
                      <a:endParaRPr lang="nl-BE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54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200" dirty="0"/>
              <a:t>Gatunki </a:t>
            </a:r>
            <a:r>
              <a:rPr lang="nl-BE" sz="3200" dirty="0"/>
              <a:t>Cr (</a:t>
            </a:r>
            <a:r>
              <a:rPr lang="pl-PL" sz="3200" dirty="0"/>
              <a:t>Ferrytyczne</a:t>
            </a:r>
            <a:r>
              <a:rPr lang="nl-BE" sz="3200" dirty="0"/>
              <a:t>)</a:t>
            </a:r>
            <a:r>
              <a:rPr lang="nl-BE" sz="3200" baseline="50000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Typowe własności</a:t>
            </a:r>
            <a:r>
              <a:rPr lang="nl-BE" sz="1600" b="1" u="sng" dirty="0"/>
              <a:t>: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pl-PL" altLang="fr-FR" sz="1600" u="sng" dirty="0">
                <a:solidFill>
                  <a:srgbClr val="FF0000"/>
                </a:solidFill>
              </a:rPr>
              <a:t>Brak podatności na korozję naprężeniową (SCC)</a:t>
            </a:r>
            <a:endParaRPr lang="nl-BE" sz="1600" u="sng" dirty="0">
              <a:solidFill>
                <a:srgbClr val="FF0000"/>
              </a:solidFill>
            </a:endParaRPr>
          </a:p>
          <a:p>
            <a:endParaRPr lang="nl-BE" sz="1600" u="sng" dirty="0">
              <a:solidFill>
                <a:srgbClr val="FF0000"/>
              </a:solidFill>
            </a:endParaRPr>
          </a:p>
          <a:p>
            <a:pPr marL="360000">
              <a:spcBef>
                <a:spcPts val="0"/>
              </a:spcBef>
            </a:pPr>
            <a:r>
              <a:rPr lang="pl-PL" altLang="fr-FR" sz="1600" dirty="0">
                <a:solidFill>
                  <a:srgbClr val="A21E9C"/>
                </a:solidFill>
              </a:rPr>
              <a:t>Dobra plastyczność</a:t>
            </a:r>
            <a:r>
              <a:rPr lang="de-DE" altLang="fr-FR" sz="1600" dirty="0">
                <a:solidFill>
                  <a:srgbClr val="A21E9C"/>
                </a:solidFill>
              </a:rPr>
              <a:t> (</a:t>
            </a:r>
            <a:r>
              <a:rPr lang="pl-PL" altLang="fr-FR" sz="1600" dirty="0">
                <a:solidFill>
                  <a:srgbClr val="A21E9C"/>
                </a:solidFill>
              </a:rPr>
              <a:t>niższa niż gatunków austenitycznych)</a:t>
            </a:r>
            <a:endParaRPr lang="de-DE" altLang="fr-FR" sz="1600" dirty="0">
              <a:solidFill>
                <a:srgbClr val="A21E9C"/>
              </a:solidFill>
            </a:endParaRPr>
          </a:p>
          <a:p>
            <a:pPr marL="360000">
              <a:spcBef>
                <a:spcPts val="0"/>
              </a:spcBef>
            </a:pPr>
            <a:r>
              <a:rPr lang="pl-PL" altLang="fr-FR" sz="1600" dirty="0">
                <a:solidFill>
                  <a:srgbClr val="A21E9C"/>
                </a:solidFill>
              </a:rPr>
              <a:t>Nie nadają się do użytku w bardzo niskich temperaturach</a:t>
            </a:r>
            <a:endParaRPr lang="de-DE" altLang="fr-FR" sz="1600" dirty="0">
              <a:solidFill>
                <a:srgbClr val="A21E9C"/>
              </a:solidFill>
            </a:endParaRPr>
          </a:p>
          <a:p>
            <a:pPr marL="360000">
              <a:spcBef>
                <a:spcPts val="0"/>
              </a:spcBef>
            </a:pPr>
            <a:r>
              <a:rPr lang="pl-PL" altLang="fr-FR" sz="1600" dirty="0">
                <a:solidFill>
                  <a:srgbClr val="A21E9C"/>
                </a:solidFill>
              </a:rPr>
              <a:t>Możliwość pewnego zwiększenia wytrzymałości prze obróbkę plastyczną na zimno</a:t>
            </a:r>
            <a:r>
              <a:rPr lang="de-DE" altLang="fr-FR" sz="1600" dirty="0">
                <a:solidFill>
                  <a:srgbClr val="A21E9C"/>
                </a:solidFill>
              </a:rPr>
              <a:t> (</a:t>
            </a:r>
            <a:r>
              <a:rPr lang="pl-PL" altLang="fr-FR" sz="1600" dirty="0">
                <a:solidFill>
                  <a:srgbClr val="A21E9C"/>
                </a:solidFill>
              </a:rPr>
              <a:t>ale nie przez obróbkę cieplną</a:t>
            </a:r>
            <a:r>
              <a:rPr lang="de-DE" altLang="fr-FR" sz="1600" dirty="0">
                <a:solidFill>
                  <a:srgbClr val="A21E9C"/>
                </a:solidFill>
              </a:rPr>
              <a:t>)</a:t>
            </a:r>
            <a:endParaRPr lang="nl-BE" sz="1600" dirty="0"/>
          </a:p>
          <a:p>
            <a:pPr>
              <a:buClr>
                <a:schemeClr val="accent6"/>
              </a:buClr>
            </a:pPr>
            <a:endParaRPr lang="pl-PL" sz="16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pl-PL" altLang="fr-FR" sz="1600" dirty="0">
                <a:solidFill>
                  <a:schemeClr val="accent6"/>
                </a:solidFill>
              </a:rPr>
              <a:t>Bardzo dobre własności podczas kształtowania na zimno</a:t>
            </a:r>
            <a:r>
              <a:rPr lang="de-DE" altLang="fr-FR" sz="1600" dirty="0">
                <a:solidFill>
                  <a:schemeClr val="accent6"/>
                </a:solidFill>
              </a:rPr>
              <a:t>:  </a:t>
            </a:r>
            <a:r>
              <a:rPr lang="pl-PL" altLang="fr-FR" sz="1600" dirty="0">
                <a:solidFill>
                  <a:schemeClr val="accent6"/>
                </a:solidFill>
              </a:rPr>
              <a:t>niskie sprężynowanie</a:t>
            </a:r>
            <a:r>
              <a:rPr lang="de-DE" altLang="fr-FR" sz="1600" dirty="0">
                <a:solidFill>
                  <a:schemeClr val="accent6"/>
                </a:solidFill>
              </a:rPr>
              <a:t>, </a:t>
            </a:r>
            <a:r>
              <a:rPr lang="pl-PL" altLang="fr-FR" sz="1600" dirty="0">
                <a:solidFill>
                  <a:schemeClr val="accent6"/>
                </a:solidFill>
              </a:rPr>
              <a:t>niskie zużycie narzędzi, natomiast niższe wydłużenie stali</a:t>
            </a:r>
            <a:r>
              <a:rPr lang="pl-PL" altLang="fr-F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r>
              <a:rPr lang="pl-PL" altLang="fr-FR" sz="1600" dirty="0">
                <a:solidFill>
                  <a:schemeClr val="accent6"/>
                </a:solidFill>
              </a:rPr>
              <a:t> które wymaga innego procesu tłoczenia w porównaniu do stali austenitycznych</a:t>
            </a:r>
          </a:p>
          <a:p>
            <a:pPr>
              <a:buClr>
                <a:schemeClr val="accent6"/>
              </a:buClr>
            </a:pPr>
            <a:r>
              <a:rPr lang="pl-PL" altLang="fr-FR" sz="1600" dirty="0">
                <a:solidFill>
                  <a:schemeClr val="accent6"/>
                </a:solidFill>
              </a:rPr>
              <a:t>Łatwa spawalność</a:t>
            </a:r>
            <a:r>
              <a:rPr lang="de-DE" altLang="fr-FR" sz="1600" dirty="0">
                <a:solidFill>
                  <a:schemeClr val="accent6"/>
                </a:solidFill>
              </a:rPr>
              <a:t> (TIG, MIG)</a:t>
            </a:r>
            <a:r>
              <a:rPr lang="pl-PL" altLang="fr-FR" sz="1600" dirty="0">
                <a:solidFill>
                  <a:schemeClr val="accent6"/>
                </a:solidFill>
              </a:rPr>
              <a:t> </a:t>
            </a:r>
            <a:r>
              <a:rPr lang="pl-PL" altLang="fr-FR" sz="1600" u="sng" dirty="0">
                <a:solidFill>
                  <a:schemeClr val="accent6"/>
                </a:solidFill>
              </a:rPr>
              <a:t>gatunków </a:t>
            </a:r>
            <a:br>
              <a:rPr lang="pl-PL" altLang="fr-FR" sz="1600" u="sng" dirty="0">
                <a:solidFill>
                  <a:schemeClr val="accent6"/>
                </a:solidFill>
              </a:rPr>
            </a:br>
            <a:r>
              <a:rPr lang="pl-PL" altLang="fr-FR" sz="1600" u="sng" dirty="0">
                <a:solidFill>
                  <a:schemeClr val="accent6"/>
                </a:solidFill>
              </a:rPr>
              <a:t>stabilizowanych </a:t>
            </a:r>
            <a:r>
              <a:rPr lang="de-DE" altLang="fr-FR" sz="1600" dirty="0">
                <a:solidFill>
                  <a:schemeClr val="accent6"/>
                </a:solidFill>
              </a:rPr>
              <a:t>(</a:t>
            </a:r>
            <a:r>
              <a:rPr lang="pl-PL" altLang="fr-FR" sz="1600" dirty="0">
                <a:solidFill>
                  <a:schemeClr val="accent6"/>
                </a:solidFill>
              </a:rPr>
              <a:t>np.</a:t>
            </a:r>
            <a:r>
              <a:rPr lang="de-DE" altLang="fr-FR" sz="1600" dirty="0">
                <a:solidFill>
                  <a:schemeClr val="accent6"/>
                </a:solidFill>
              </a:rPr>
              <a:t> </a:t>
            </a:r>
            <a:r>
              <a:rPr lang="pl-PL" altLang="fr-FR" sz="1600" dirty="0">
                <a:solidFill>
                  <a:schemeClr val="accent6"/>
                </a:solidFill>
              </a:rPr>
              <a:t>z </a:t>
            </a:r>
            <a:r>
              <a:rPr lang="de-DE" altLang="fr-FR" sz="1600" dirty="0">
                <a:solidFill>
                  <a:schemeClr val="accent6"/>
                </a:solidFill>
              </a:rPr>
              <a:t>Nb </a:t>
            </a:r>
            <a:r>
              <a:rPr lang="pl-PL" altLang="fr-FR" sz="1600" dirty="0">
                <a:solidFill>
                  <a:schemeClr val="accent6"/>
                </a:solidFill>
              </a:rPr>
              <a:t>i/lub</a:t>
            </a:r>
            <a:r>
              <a:rPr lang="de-DE" altLang="fr-FR" sz="1600" dirty="0">
                <a:solidFill>
                  <a:schemeClr val="accent6"/>
                </a:solidFill>
              </a:rPr>
              <a:t> </a:t>
            </a:r>
            <a:r>
              <a:rPr lang="de-DE" altLang="fr-FR" sz="1600" dirty="0" err="1">
                <a:solidFill>
                  <a:schemeClr val="accent6"/>
                </a:solidFill>
              </a:rPr>
              <a:t>Ti</a:t>
            </a:r>
            <a:r>
              <a:rPr lang="de-DE" altLang="fr-FR" sz="1600" dirty="0">
                <a:solidFill>
                  <a:schemeClr val="accent6"/>
                </a:solidFill>
              </a:rPr>
              <a:t>)</a:t>
            </a:r>
            <a:endParaRPr lang="en-US" sz="16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endParaRPr lang="nl-BE" sz="1600" u="sng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807885"/>
              </p:ext>
            </p:extLst>
          </p:nvPr>
        </p:nvGraphicFramePr>
        <p:xfrm>
          <a:off x="467544" y="1397000"/>
          <a:ext cx="8280920" cy="11125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pl-PL" dirty="0"/>
                        <a:t>Podgrupy</a:t>
                      </a:r>
                      <a:r>
                        <a:rPr lang="nl-BE" dirty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Typowo </a:t>
                      </a:r>
                      <a:r>
                        <a:rPr lang="nl-BE" sz="1800" dirty="0"/>
                        <a:t>EN 1.4016/AISI 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</a:t>
                      </a:r>
                      <a:r>
                        <a:rPr lang="pl-PL" sz="1800" dirty="0"/>
                        <a:t>reszta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</a:t>
                      </a:r>
                      <a:r>
                        <a:rPr lang="pl-PL" sz="1800" dirty="0"/>
                        <a:t>owo</a:t>
                      </a:r>
                      <a:r>
                        <a:rPr lang="nl-BE" sz="1800" baseline="0" dirty="0"/>
                        <a:t> EN1.4521/AISI 444</a:t>
                      </a:r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Mo: 2</a:t>
                      </a: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r>
                        <a:rPr lang="nl-BE" sz="1800" dirty="0"/>
                        <a:t>Ti+Ni: 0.4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</a:t>
                      </a:r>
                      <a:r>
                        <a:rPr lang="pl-PL" sz="1800" dirty="0"/>
                        <a:t>reszta</a:t>
                      </a:r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336820" y="5373216"/>
            <a:ext cx="2627668" cy="14192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0070C0"/>
                </a:solidFill>
              </a:rPr>
              <a:t>Zapewniają optymalne własności/koszt dla wielu zastosowań i są powszechnie stosowane</a:t>
            </a:r>
            <a:endParaRPr lang="fr-FR" sz="1600" dirty="0">
              <a:solidFill>
                <a:srgbClr val="0070C0"/>
              </a:solidFill>
            </a:endParaRPr>
          </a:p>
        </p:txBody>
      </p:sp>
      <p:graphicFrame>
        <p:nvGraphicFramePr>
          <p:cNvPr id="1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75068"/>
              </p:ext>
            </p:extLst>
          </p:nvPr>
        </p:nvGraphicFramePr>
        <p:xfrm>
          <a:off x="467544" y="6309320"/>
          <a:ext cx="77768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Kod kolorów</a:t>
                      </a:r>
                      <a:r>
                        <a:rPr lang="nl-BE"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</a:rPr>
                        <a:t>Odporność korozyjna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rgbClr val="A21E9C"/>
                          </a:solidFill>
                        </a:rPr>
                        <a:t>Własności mechaniczne</a:t>
                      </a:r>
                      <a:endParaRPr lang="nl-BE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chemeClr val="accent6"/>
                          </a:solidFill>
                        </a:rPr>
                        <a:t>Podatność </a:t>
                      </a:r>
                      <a:br>
                        <a:rPr lang="pl-PL" sz="1200" dirty="0">
                          <a:solidFill>
                            <a:schemeClr val="accent6"/>
                          </a:solidFill>
                        </a:rPr>
                      </a:br>
                      <a:r>
                        <a:rPr lang="pl-PL" sz="1200" dirty="0">
                          <a:solidFill>
                            <a:schemeClr val="accent6"/>
                          </a:solidFill>
                        </a:rPr>
                        <a:t>na przetwarzanie</a:t>
                      </a:r>
                      <a:endParaRPr lang="nl-BE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13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200" dirty="0"/>
              <a:t>Gatunki </a:t>
            </a:r>
            <a:r>
              <a:rPr lang="nl-BE" sz="3200" dirty="0"/>
              <a:t>Cr (</a:t>
            </a:r>
            <a:r>
              <a:rPr lang="pl-PL" sz="3200" dirty="0"/>
              <a:t>Martenzytyczne</a:t>
            </a:r>
            <a:r>
              <a:rPr lang="nl-BE" sz="3200" dirty="0"/>
              <a:t>)</a:t>
            </a:r>
            <a:r>
              <a:rPr lang="nl-BE" sz="3200" baseline="50000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Typowe własności</a:t>
            </a:r>
            <a:r>
              <a:rPr lang="nl-BE" sz="1600" b="1" u="sng" dirty="0"/>
              <a:t>: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pl-PL" altLang="fr-FR" sz="1600" dirty="0">
                <a:solidFill>
                  <a:srgbClr val="FF0000"/>
                </a:solidFill>
              </a:rPr>
              <a:t>Odporność korozyjna od dostatecznej do dobrej, wzrasta wraz ze stężeniem pierwiastków stopowych</a:t>
            </a:r>
            <a:endParaRPr lang="de-DE" altLang="fr-FR" sz="1600" dirty="0">
              <a:solidFill>
                <a:srgbClr val="FF0000"/>
              </a:solidFill>
            </a:endParaRPr>
          </a:p>
          <a:p>
            <a:endParaRPr lang="nl-BE" sz="1600" dirty="0"/>
          </a:p>
          <a:p>
            <a:pPr>
              <a:spcBef>
                <a:spcPts val="0"/>
              </a:spcBef>
            </a:pPr>
            <a:r>
              <a:rPr lang="pl-PL" altLang="fr-FR" sz="1600" u="sng" dirty="0">
                <a:solidFill>
                  <a:srgbClr val="A21E9C"/>
                </a:solidFill>
              </a:rPr>
              <a:t>Wysoka wytrzymałość</a:t>
            </a:r>
            <a:r>
              <a:rPr lang="de-DE" altLang="fr-FR" sz="1600" dirty="0">
                <a:solidFill>
                  <a:srgbClr val="A21E9C"/>
                </a:solidFill>
              </a:rPr>
              <a:t> </a:t>
            </a:r>
            <a:r>
              <a:rPr lang="pl-PL" altLang="fr-FR" sz="1600" dirty="0">
                <a:solidFill>
                  <a:srgbClr val="A21E9C"/>
                </a:solidFill>
              </a:rPr>
              <a:t>uzyskiwana przez obróbkę cieplną </a:t>
            </a:r>
            <a:r>
              <a:rPr lang="de-DE" altLang="fr-FR" sz="1600" dirty="0">
                <a:solidFill>
                  <a:srgbClr val="A21E9C"/>
                </a:solidFill>
              </a:rPr>
              <a:t>(</a:t>
            </a:r>
            <a:r>
              <a:rPr lang="pl-PL" altLang="fr-FR" sz="1600" dirty="0">
                <a:solidFill>
                  <a:srgbClr val="A21E9C"/>
                </a:solidFill>
              </a:rPr>
              <a:t>nie przez obróbkę plastyczną na zimno)</a:t>
            </a:r>
            <a:r>
              <a:rPr lang="de-DE" altLang="fr-FR" sz="1600" dirty="0">
                <a:solidFill>
                  <a:srgbClr val="A21E9C"/>
                </a:solidFill>
              </a:rPr>
              <a:t>. </a:t>
            </a:r>
            <a:r>
              <a:rPr lang="pl-PL" altLang="fr-FR" sz="1600" dirty="0">
                <a:solidFill>
                  <a:srgbClr val="A21E9C"/>
                </a:solidFill>
              </a:rPr>
              <a:t>Ograniczone wydłużenie</a:t>
            </a:r>
            <a:endParaRPr lang="de-DE" altLang="fr-FR" sz="1600" dirty="0">
              <a:solidFill>
                <a:srgbClr val="A21E9C"/>
              </a:solidFill>
            </a:endParaRPr>
          </a:p>
          <a:p>
            <a:pPr>
              <a:spcBef>
                <a:spcPts val="0"/>
              </a:spcBef>
            </a:pPr>
            <a:r>
              <a:rPr lang="pl-PL" altLang="fr-FR" sz="1600" dirty="0">
                <a:solidFill>
                  <a:srgbClr val="A21E9C"/>
                </a:solidFill>
              </a:rPr>
              <a:t>Nieodpowiedniość do użytku w bardzo niskich temperaturach </a:t>
            </a:r>
            <a:endParaRPr lang="de-DE" altLang="fr-FR" sz="1600" dirty="0">
              <a:solidFill>
                <a:srgbClr val="A21E9C"/>
              </a:solidFill>
            </a:endParaRPr>
          </a:p>
          <a:p>
            <a:endParaRPr lang="nl-BE" sz="1600" dirty="0"/>
          </a:p>
          <a:p>
            <a:pPr>
              <a:spcBef>
                <a:spcPts val="0"/>
              </a:spcBef>
              <a:buClr>
                <a:srgbClr val="FFC000"/>
              </a:buClr>
            </a:pPr>
            <a:r>
              <a:rPr lang="pl-PL" altLang="fr-FR" sz="1600" dirty="0">
                <a:solidFill>
                  <a:schemeClr val="accent6"/>
                </a:solidFill>
              </a:rPr>
              <a:t>Brak przydatności do kształtowania przez obróbkę plastyczną,</a:t>
            </a:r>
            <a:br>
              <a:rPr lang="pl-PL" altLang="fr-FR" sz="1600" dirty="0">
                <a:solidFill>
                  <a:schemeClr val="accent6"/>
                </a:solidFill>
              </a:rPr>
            </a:br>
            <a:r>
              <a:rPr lang="pl-PL" altLang="fr-FR" sz="1600" dirty="0">
                <a:solidFill>
                  <a:schemeClr val="accent6"/>
                </a:solidFill>
              </a:rPr>
              <a:t>możliwość obróbki skrawaniem</a:t>
            </a:r>
            <a:endParaRPr lang="de-DE" altLang="fr-FR" sz="16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buClr>
                <a:srgbClr val="FFC000"/>
              </a:buClr>
            </a:pPr>
            <a:r>
              <a:rPr lang="pl-PL" altLang="fr-FR" sz="1600" dirty="0">
                <a:solidFill>
                  <a:schemeClr val="accent6"/>
                </a:solidFill>
              </a:rPr>
              <a:t>Spawalność</a:t>
            </a:r>
            <a:r>
              <a:rPr lang="de-DE" altLang="fr-FR" sz="1600" dirty="0">
                <a:solidFill>
                  <a:schemeClr val="accent6"/>
                </a:solidFill>
              </a:rPr>
              <a:t> (TIG, MIG), </a:t>
            </a:r>
            <a:r>
              <a:rPr lang="pl-PL" altLang="fr-FR" sz="1600" dirty="0">
                <a:solidFill>
                  <a:schemeClr val="accent6"/>
                </a:solidFill>
              </a:rPr>
              <a:t>zwykle wymaga obróbki cieplnej po spawaniu</a:t>
            </a:r>
            <a:r>
              <a:rPr lang="de-DE" altLang="fr-FR" sz="1600" dirty="0">
                <a:solidFill>
                  <a:schemeClr val="accent6"/>
                </a:solidFill>
              </a:rPr>
              <a:t> </a:t>
            </a:r>
          </a:p>
          <a:p>
            <a:pPr>
              <a:buClr>
                <a:schemeClr val="accent6"/>
              </a:buClr>
            </a:pPr>
            <a:endParaRPr lang="nl-BE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25091"/>
              </p:ext>
            </p:extLst>
          </p:nvPr>
        </p:nvGraphicFramePr>
        <p:xfrm>
          <a:off x="467544" y="1397000"/>
          <a:ext cx="8187975" cy="175260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pl-PL" dirty="0"/>
                        <a:t>Podgrupy</a:t>
                      </a:r>
                      <a:r>
                        <a:rPr lang="nl-BE" dirty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C-Cr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Typowo </a:t>
                      </a:r>
                      <a:r>
                        <a:rPr lang="nl-BE" sz="1800" dirty="0"/>
                        <a:t>EN1.4021/AISI 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C:0.2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</a:t>
                      </a:r>
                      <a:r>
                        <a:rPr lang="pl-PL" sz="1800" dirty="0"/>
                        <a:t>reszta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C-Cr-Ni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</a:t>
                      </a:r>
                      <a:r>
                        <a:rPr lang="pl-PL" sz="1800" dirty="0"/>
                        <a:t>owo</a:t>
                      </a:r>
                      <a:r>
                        <a:rPr lang="pl-PL" sz="1800" baseline="0" dirty="0"/>
                        <a:t> </a:t>
                      </a:r>
                      <a:r>
                        <a:rPr lang="nl-BE" sz="1800" dirty="0"/>
                        <a:t>EN1.4057/AISI431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C: 0.2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</a:t>
                      </a:r>
                      <a:r>
                        <a:rPr lang="pl-PL" sz="1800" dirty="0"/>
                        <a:t>reszta</a:t>
                      </a:r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dirty="0"/>
                        <a:t>Umacniane</a:t>
                      </a:r>
                      <a:r>
                        <a:rPr lang="nl-BE" sz="1800" dirty="0"/>
                        <a:t> </a:t>
                      </a:r>
                      <a:r>
                        <a:rPr lang="pl-PL" sz="1800" dirty="0"/>
                        <a:t>wydzieleniowo</a:t>
                      </a:r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</a:t>
                      </a:r>
                      <a:r>
                        <a:rPr lang="pl-PL" sz="1800" dirty="0"/>
                        <a:t>owo</a:t>
                      </a:r>
                      <a:r>
                        <a:rPr lang="nl-BE" sz="1800" dirty="0"/>
                        <a:t> EN1.4542/AISI630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Cu:4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</a:t>
                      </a:r>
                      <a:r>
                        <a:rPr lang="pl-PL" sz="1800" dirty="0"/>
                        <a:t>reszta</a:t>
                      </a:r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Stosowane jako stale konstrukcyjne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o podwyższonej odporności korozyjnej 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9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75068"/>
              </p:ext>
            </p:extLst>
          </p:nvPr>
        </p:nvGraphicFramePr>
        <p:xfrm>
          <a:off x="467544" y="6309320"/>
          <a:ext cx="77768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Kod kolorów</a:t>
                      </a:r>
                      <a:r>
                        <a:rPr lang="nl-BE"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</a:rPr>
                        <a:t>Odporność korozyjna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rgbClr val="A21E9C"/>
                          </a:solidFill>
                        </a:rPr>
                        <a:t>Własności mechaniczne</a:t>
                      </a:r>
                      <a:endParaRPr lang="nl-BE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chemeClr val="accent6"/>
                          </a:solidFill>
                        </a:rPr>
                        <a:t>Podatność </a:t>
                      </a:r>
                      <a:br>
                        <a:rPr lang="pl-PL" sz="1200" dirty="0">
                          <a:solidFill>
                            <a:schemeClr val="accent6"/>
                          </a:solidFill>
                        </a:rPr>
                      </a:br>
                      <a:r>
                        <a:rPr lang="pl-PL" sz="1200" dirty="0">
                          <a:solidFill>
                            <a:schemeClr val="accent6"/>
                          </a:solidFill>
                        </a:rPr>
                        <a:t>na przetwarzanie</a:t>
                      </a:r>
                      <a:endParaRPr lang="nl-BE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67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nl-BE" sz="3200" dirty="0"/>
              <a:t>Duplex (</a:t>
            </a:r>
            <a:r>
              <a:rPr lang="pl-PL" sz="3200" dirty="0"/>
              <a:t>Austenityczno-ferrytyczne</a:t>
            </a:r>
            <a:r>
              <a:rPr lang="nl-BE" sz="3200" dirty="0"/>
              <a:t>)</a:t>
            </a:r>
            <a:r>
              <a:rPr lang="nl-BE" sz="3200" baseline="50000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u="sng" dirty="0"/>
              <a:t>Typowe </a:t>
            </a:r>
            <a:r>
              <a:rPr lang="pl-PL" sz="1600" b="1" u="sng" dirty="0" err="1"/>
              <a:t>właśności</a:t>
            </a:r>
            <a:r>
              <a:rPr lang="nl-BE" sz="1600" b="1" u="sng" dirty="0"/>
              <a:t>:</a:t>
            </a:r>
            <a:endParaRPr lang="nl-BE" sz="1600" dirty="0"/>
          </a:p>
          <a:p>
            <a:pPr marL="0" indent="0">
              <a:buNone/>
            </a:pPr>
            <a:r>
              <a:rPr lang="nl-BE" sz="1600" b="1" u="sng" dirty="0"/>
              <a:t> </a:t>
            </a:r>
            <a:r>
              <a:rPr lang="pl-PL" altLang="fr-FR" sz="1600" dirty="0">
                <a:solidFill>
                  <a:srgbClr val="FF0000"/>
                </a:solidFill>
              </a:rPr>
              <a:t>Bardzo wysoka odporność korozyjna,</a:t>
            </a:r>
            <a:r>
              <a:rPr lang="de-DE" altLang="fr-FR" sz="1600" dirty="0">
                <a:solidFill>
                  <a:srgbClr val="FF0000"/>
                </a:solidFill>
              </a:rPr>
              <a:t> </a:t>
            </a:r>
            <a:r>
              <a:rPr lang="pl-PL" altLang="fr-FR" sz="1600" dirty="0">
                <a:solidFill>
                  <a:srgbClr val="FF0000"/>
                </a:solidFill>
              </a:rPr>
              <a:t>wzrastająca ze stężeniem pierwiastków stopowych </a:t>
            </a:r>
          </a:p>
          <a:p>
            <a:pPr>
              <a:buClr>
                <a:srgbClr val="FF0000"/>
              </a:buClr>
            </a:pPr>
            <a:r>
              <a:rPr lang="pl-PL" altLang="fr-FR" sz="1600" dirty="0">
                <a:solidFill>
                  <a:srgbClr val="FF0000"/>
                </a:solidFill>
              </a:rPr>
              <a:t>Brak podatności na korozję naprężeniową (SCC) </a:t>
            </a:r>
          </a:p>
          <a:p>
            <a:endParaRPr lang="nl-BE" sz="1600" dirty="0"/>
          </a:p>
          <a:p>
            <a:pPr marL="0">
              <a:spcBef>
                <a:spcPts val="0"/>
              </a:spcBef>
            </a:pPr>
            <a:r>
              <a:rPr lang="pl-PL" altLang="fr-FR" sz="1600" u="sng" dirty="0">
                <a:solidFill>
                  <a:srgbClr val="A21E9C"/>
                </a:solidFill>
              </a:rPr>
              <a:t>Wysoka wytrzymałość</a:t>
            </a:r>
            <a:r>
              <a:rPr lang="de-DE" altLang="fr-FR" sz="1600" dirty="0">
                <a:solidFill>
                  <a:srgbClr val="A21E9C"/>
                </a:solidFill>
              </a:rPr>
              <a:t>, </a:t>
            </a:r>
            <a:r>
              <a:rPr lang="pl-PL" altLang="fr-FR" sz="1600" dirty="0">
                <a:solidFill>
                  <a:srgbClr val="A21E9C"/>
                </a:solidFill>
              </a:rPr>
              <a:t>dobra ciągliwość </a:t>
            </a:r>
            <a:endParaRPr lang="de-DE" altLang="fr-FR" sz="1600" dirty="0">
              <a:solidFill>
                <a:srgbClr val="A21E9C"/>
              </a:solidFill>
            </a:endParaRPr>
          </a:p>
          <a:p>
            <a:pPr>
              <a:spcBef>
                <a:spcPts val="0"/>
              </a:spcBef>
            </a:pPr>
            <a:r>
              <a:rPr lang="pl-PL" altLang="fr-FR" sz="1600" dirty="0">
                <a:solidFill>
                  <a:srgbClr val="A21E9C"/>
                </a:solidFill>
              </a:rPr>
              <a:t>Możliwość zwiększenia wytrzymałości przez obróbkę plastyczną na zimno </a:t>
            </a:r>
            <a:r>
              <a:rPr lang="de-DE" altLang="fr-FR" sz="1600" dirty="0">
                <a:solidFill>
                  <a:srgbClr val="A21E9C"/>
                </a:solidFill>
              </a:rPr>
              <a:t>(</a:t>
            </a:r>
            <a:r>
              <a:rPr lang="pl-PL" altLang="fr-FR" sz="1600" dirty="0">
                <a:solidFill>
                  <a:srgbClr val="A21E9C"/>
                </a:solidFill>
              </a:rPr>
              <a:t>ale nie przez obróbkę cieplną</a:t>
            </a:r>
            <a:r>
              <a:rPr lang="de-DE" altLang="fr-FR" sz="1600" dirty="0">
                <a:solidFill>
                  <a:srgbClr val="A21E9C"/>
                </a:solidFill>
              </a:rPr>
              <a:t>)</a:t>
            </a:r>
          </a:p>
          <a:p>
            <a:endParaRPr lang="nl-BE" sz="1600" dirty="0"/>
          </a:p>
          <a:p>
            <a:pPr>
              <a:buClr>
                <a:schemeClr val="accent6"/>
              </a:buClr>
            </a:pPr>
            <a:r>
              <a:rPr lang="pl-PL" altLang="fr-FR" sz="1600" dirty="0">
                <a:solidFill>
                  <a:schemeClr val="accent6"/>
                </a:solidFill>
              </a:rPr>
              <a:t>Dobre własności podczas kształtowania na zimno i </a:t>
            </a:r>
            <a:r>
              <a:rPr lang="pl-PL" altLang="fr-FR" sz="1600">
                <a:solidFill>
                  <a:schemeClr val="accent6"/>
                </a:solidFill>
              </a:rPr>
              <a:t>na gorąco </a:t>
            </a:r>
            <a:r>
              <a:rPr lang="de-DE" altLang="fr-FR" sz="1600">
                <a:solidFill>
                  <a:schemeClr val="accent6"/>
                </a:solidFill>
              </a:rPr>
              <a:t>(</a:t>
            </a:r>
            <a:r>
              <a:rPr lang="pl-PL" altLang="fr-FR" sz="1600" dirty="0">
                <a:solidFill>
                  <a:schemeClr val="accent6"/>
                </a:solidFill>
              </a:rPr>
              <a:t>plastyczność, wydłużenie</a:t>
            </a:r>
            <a:r>
              <a:rPr lang="de-DE" altLang="fr-FR" sz="1600" dirty="0">
                <a:solidFill>
                  <a:schemeClr val="accent6"/>
                </a:solidFill>
              </a:rPr>
              <a:t>)</a:t>
            </a:r>
            <a:endParaRPr lang="pl-PL" altLang="fr-FR" sz="16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pl-PL" altLang="fr-FR" sz="1600" dirty="0">
                <a:solidFill>
                  <a:schemeClr val="accent6"/>
                </a:solidFill>
              </a:rPr>
              <a:t>Spawalność</a:t>
            </a:r>
            <a:r>
              <a:rPr lang="de-DE" altLang="fr-FR" sz="1600" dirty="0">
                <a:solidFill>
                  <a:schemeClr val="accent6"/>
                </a:solidFill>
              </a:rPr>
              <a:t> (TIG, MIG)</a:t>
            </a:r>
            <a:endParaRPr lang="en-US" sz="16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endParaRPr lang="nl-BE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60669"/>
              </p:ext>
            </p:extLst>
          </p:nvPr>
        </p:nvGraphicFramePr>
        <p:xfrm>
          <a:off x="467544" y="1397000"/>
          <a:ext cx="8187975" cy="11379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68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pl-PL" dirty="0"/>
                        <a:t>Podgrupy</a:t>
                      </a:r>
                      <a:r>
                        <a:rPr lang="nl-BE" dirty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Typowo </a:t>
                      </a:r>
                      <a:r>
                        <a:rPr lang="nl-BE" sz="1800" dirty="0"/>
                        <a:t>EN1.4362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23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Fe: </a:t>
                      </a:r>
                      <a:r>
                        <a:rPr lang="pl-PL" sz="2000" dirty="0"/>
                        <a:t>reszta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Cr-Ni-Mo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</a:t>
                      </a:r>
                      <a:r>
                        <a:rPr lang="pl-PL" sz="1800" dirty="0"/>
                        <a:t>owo</a:t>
                      </a:r>
                      <a:r>
                        <a:rPr lang="nl-BE" sz="1800" dirty="0"/>
                        <a:t> EN1.4462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</a:t>
                      </a:r>
                      <a:r>
                        <a:rPr lang="nl-BE" sz="1800" baseline="0" dirty="0"/>
                        <a:t> 22</a:t>
                      </a:r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Mo: 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</a:t>
                      </a:r>
                      <a:r>
                        <a:rPr lang="pl-PL" sz="1800" dirty="0"/>
                        <a:t>reszta</a:t>
                      </a:r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5724128" y="5136328"/>
            <a:ext cx="313172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>
                <a:solidFill>
                  <a:srgbClr val="0070C0"/>
                </a:solidFill>
              </a:rPr>
              <a:t>Zapewniają najlepsze </a:t>
            </a:r>
            <a:r>
              <a:rPr lang="pl-PL" sz="1600" dirty="0">
                <a:solidFill>
                  <a:srgbClr val="0070C0"/>
                </a:solidFill>
              </a:rPr>
              <a:t>połączenie wysokiej odporności korozyjnej </a:t>
            </a:r>
            <a:br>
              <a:rPr lang="pl-PL" sz="1600" dirty="0">
                <a:solidFill>
                  <a:srgbClr val="0070C0"/>
                </a:solidFill>
              </a:rPr>
            </a:br>
            <a:r>
              <a:rPr lang="pl-PL" sz="1600" dirty="0">
                <a:solidFill>
                  <a:srgbClr val="0070C0"/>
                </a:solidFill>
              </a:rPr>
              <a:t>i własności mechanicznych</a:t>
            </a:r>
            <a:endParaRPr lang="fr-FR" sz="1600" dirty="0">
              <a:solidFill>
                <a:srgbClr val="0070C0"/>
              </a:solidFill>
            </a:endParaRPr>
          </a:p>
        </p:txBody>
      </p:sp>
      <p:graphicFrame>
        <p:nvGraphicFramePr>
          <p:cNvPr id="9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75068"/>
              </p:ext>
            </p:extLst>
          </p:nvPr>
        </p:nvGraphicFramePr>
        <p:xfrm>
          <a:off x="467544" y="6309320"/>
          <a:ext cx="77768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Kod kolorów</a:t>
                      </a:r>
                      <a:r>
                        <a:rPr lang="nl-BE"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</a:rPr>
                        <a:t>Odporność korozyjna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rgbClr val="A21E9C"/>
                          </a:solidFill>
                        </a:rPr>
                        <a:t>Własności mechaniczne</a:t>
                      </a:r>
                      <a:endParaRPr lang="nl-BE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200" dirty="0">
                          <a:solidFill>
                            <a:schemeClr val="accent6"/>
                          </a:solidFill>
                        </a:rPr>
                        <a:t>Podatność </a:t>
                      </a:r>
                      <a:br>
                        <a:rPr lang="pl-PL" sz="1200" dirty="0">
                          <a:solidFill>
                            <a:schemeClr val="accent6"/>
                          </a:solidFill>
                        </a:rPr>
                      </a:br>
                      <a:r>
                        <a:rPr lang="pl-PL" sz="1200" dirty="0">
                          <a:solidFill>
                            <a:schemeClr val="accent6"/>
                          </a:solidFill>
                        </a:rPr>
                        <a:t>na przetwarzanie</a:t>
                      </a:r>
                      <a:endParaRPr lang="nl-BE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12598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Videos</Template>
  <TotalTime>2741</TotalTime>
  <Words>1788</Words>
  <Application>Microsoft Office PowerPoint</Application>
  <PresentationFormat>On-screen Show (4:3)</PresentationFormat>
  <Paragraphs>575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3_Custom Design</vt:lpstr>
      <vt:lpstr>Prezentacja dla wykładowców architektury i budownictwa</vt:lpstr>
      <vt:lpstr>Źródła wideo</vt:lpstr>
      <vt:lpstr>Stale nierdzewne to stopy żelaza zawierające co najmniej 10,5% chromu</vt:lpstr>
      <vt:lpstr>PowerPoint Presentation</vt:lpstr>
      <vt:lpstr>Gatunki Cr-Ni (Austenityczne)4</vt:lpstr>
      <vt:lpstr>Gatunki Cr-Mn (Austenityczne z dodatkiem manganu)5</vt:lpstr>
      <vt:lpstr>Gatunki Cr (Ferrytyczne)6</vt:lpstr>
      <vt:lpstr>Gatunki Cr (Martenzytyczne)7</vt:lpstr>
      <vt:lpstr>Duplex (Austenityczno-ferrytyczne)8</vt:lpstr>
      <vt:lpstr>Własności fizyczne9, 10</vt:lpstr>
      <vt:lpstr>Normy dla stali nierdzewnych</vt:lpstr>
      <vt:lpstr>Główne gatunki stosowane  w architekturze, budownictwie i konstrukcjach (ABC): EN 10088-4 (blachy grube i cienkie, taśmy)16,17</vt:lpstr>
      <vt:lpstr>Główne gatunki stosowane  w architekturze, budownictwie i konstrukcjach (ABC): EN 10088-5 (pręty, druty, kształtowniki)18</vt:lpstr>
      <vt:lpstr>Podział światowej produkcji stali nierdzewnej w zależności od grupy stali</vt:lpstr>
      <vt:lpstr>PowerPoint Presentation</vt:lpstr>
      <vt:lpstr>Produkcja stali nierdzewnych (slaby/równowartość w sztabkach) w podziale na region w tys. ton.</vt:lpstr>
      <vt:lpstr>World stainless meltshop production  (slab/ingot equivalent)</vt:lpstr>
      <vt:lpstr>Zużycie stali nierdzewnych w podziale na regiony</vt:lpstr>
      <vt:lpstr>Źródła (1/2)</vt:lpstr>
      <vt:lpstr>Źródła (2/2)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jest stal nierdzewna?</dc:title>
  <dc:creator>Bernard</dc:creator>
  <cp:keywords>Stal nierdzewna, Szkolenie, Architektura, Inżynieria</cp:keywords>
  <cp:lastModifiedBy>Jo Claes</cp:lastModifiedBy>
  <cp:revision>388</cp:revision>
  <cp:lastPrinted>2015-04-09T09:24:22Z</cp:lastPrinted>
  <dcterms:created xsi:type="dcterms:W3CDTF">2013-06-29T15:24:20Z</dcterms:created>
  <dcterms:modified xsi:type="dcterms:W3CDTF">2020-01-31T10:18:30Z</dcterms:modified>
</cp:coreProperties>
</file>