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27"/>
  </p:notesMasterIdLst>
  <p:handoutMasterIdLst>
    <p:handoutMasterId r:id="rId28"/>
  </p:handoutMasterIdLst>
  <p:sldIdLst>
    <p:sldId id="256" r:id="rId6"/>
    <p:sldId id="312" r:id="rId7"/>
    <p:sldId id="334" r:id="rId8"/>
    <p:sldId id="285" r:id="rId9"/>
    <p:sldId id="328" r:id="rId10"/>
    <p:sldId id="329" r:id="rId11"/>
    <p:sldId id="330" r:id="rId12"/>
    <p:sldId id="331" r:id="rId13"/>
    <p:sldId id="332" r:id="rId14"/>
    <p:sldId id="333" r:id="rId15"/>
    <p:sldId id="316" r:id="rId16"/>
    <p:sldId id="278" r:id="rId17"/>
    <p:sldId id="280" r:id="rId18"/>
    <p:sldId id="325" r:id="rId19"/>
    <p:sldId id="327" r:id="rId20"/>
    <p:sldId id="337" r:id="rId21"/>
    <p:sldId id="335" r:id="rId22"/>
    <p:sldId id="336" r:id="rId23"/>
    <p:sldId id="317" r:id="rId24"/>
    <p:sldId id="326" r:id="rId25"/>
    <p:sldId id="318" r:id="rId26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1E9C"/>
    <a:srgbClr val="3333FF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EF79C3-0B52-429D-BEA8-E59A5E6D017B}" v="11" dt="2020-01-31T09:30:39.6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22" autoAdjust="0"/>
    <p:restoredTop sz="90232" autoAdjust="0"/>
  </p:normalViewPr>
  <p:slideViewPr>
    <p:cSldViewPr>
      <p:cViewPr varScale="1">
        <p:scale>
          <a:sx n="82" d="100"/>
          <a:sy n="82" d="100"/>
        </p:scale>
        <p:origin x="1738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8" d="100"/>
        <a:sy n="78" d="100"/>
      </p:scale>
      <p:origin x="0" y="-26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 Claes" userId="d64208f3-0076-4064-b6ac-7d8ee9dc279f" providerId="ADAL" clId="{FEEF79C3-0B52-429D-BEA8-E59A5E6D017B}"/>
    <pc:docChg chg="modSld">
      <pc:chgData name="Jo Claes" userId="d64208f3-0076-4064-b6ac-7d8ee9dc279f" providerId="ADAL" clId="{FEEF79C3-0B52-429D-BEA8-E59A5E6D017B}" dt="2020-01-31T09:30:39.689" v="46"/>
      <pc:docMkLst>
        <pc:docMk/>
      </pc:docMkLst>
      <pc:sldChg chg="modSp">
        <pc:chgData name="Jo Claes" userId="d64208f3-0076-4064-b6ac-7d8ee9dc279f" providerId="ADAL" clId="{FEEF79C3-0B52-429D-BEA8-E59A5E6D017B}" dt="2020-01-31T09:29:36.363" v="42" actId="255"/>
        <pc:sldMkLst>
          <pc:docMk/>
          <pc:sldMk cId="3827688903" sldId="317"/>
        </pc:sldMkLst>
        <pc:spChg chg="mod">
          <ac:chgData name="Jo Claes" userId="d64208f3-0076-4064-b6ac-7d8ee9dc279f" providerId="ADAL" clId="{FEEF79C3-0B52-429D-BEA8-E59A5E6D017B}" dt="2020-01-31T09:29:36.363" v="42" actId="255"/>
          <ac:spMkLst>
            <pc:docMk/>
            <pc:sldMk cId="3827688903" sldId="317"/>
            <ac:spMk id="3" creationId="{00000000-0000-0000-0000-000000000000}"/>
          </ac:spMkLst>
        </pc:spChg>
      </pc:sldChg>
      <pc:sldChg chg="modSp">
        <pc:chgData name="Jo Claes" userId="d64208f3-0076-4064-b6ac-7d8ee9dc279f" providerId="ADAL" clId="{FEEF79C3-0B52-429D-BEA8-E59A5E6D017B}" dt="2020-01-31T09:30:39.689" v="46"/>
        <pc:sldMkLst>
          <pc:docMk/>
          <pc:sldMk cId="845938768" sldId="326"/>
        </pc:sldMkLst>
        <pc:spChg chg="mod">
          <ac:chgData name="Jo Claes" userId="d64208f3-0076-4064-b6ac-7d8ee9dc279f" providerId="ADAL" clId="{FEEF79C3-0B52-429D-BEA8-E59A5E6D017B}" dt="2020-01-31T09:30:39.689" v="46"/>
          <ac:spMkLst>
            <pc:docMk/>
            <pc:sldMk cId="845938768" sldId="326"/>
            <ac:spMk id="3" creationId="{00000000-0000-0000-0000-000000000000}"/>
          </ac:spMkLst>
        </pc:spChg>
      </pc:sldChg>
    </pc:docChg>
  </pc:docChgLst>
  <pc:docChgLst>
    <pc:chgData name="Jo Claes" userId="d64208f3-0076-4064-b6ac-7d8ee9dc279f" providerId="ADAL" clId="{3B0E5AFA-F38A-43D3-9FCF-4D4BAA6FFD31}"/>
    <pc:docChg chg="custSel modSld">
      <pc:chgData name="Jo Claes" userId="d64208f3-0076-4064-b6ac-7d8ee9dc279f" providerId="ADAL" clId="{3B0E5AFA-F38A-43D3-9FCF-4D4BAA6FFD31}" dt="2020-01-07T13:42:48.513" v="38"/>
      <pc:docMkLst>
        <pc:docMk/>
      </pc:docMkLst>
      <pc:sldChg chg="modSp">
        <pc:chgData name="Jo Claes" userId="d64208f3-0076-4064-b6ac-7d8ee9dc279f" providerId="ADAL" clId="{3B0E5AFA-F38A-43D3-9FCF-4D4BAA6FFD31}" dt="2020-01-07T13:42:38.627" v="37"/>
        <pc:sldMkLst>
          <pc:docMk/>
          <pc:sldMk cId="3827688903" sldId="317"/>
        </pc:sldMkLst>
        <pc:spChg chg="mod">
          <ac:chgData name="Jo Claes" userId="d64208f3-0076-4064-b6ac-7d8ee9dc279f" providerId="ADAL" clId="{3B0E5AFA-F38A-43D3-9FCF-4D4BAA6FFD31}" dt="2020-01-07T13:42:38.627" v="37"/>
          <ac:spMkLst>
            <pc:docMk/>
            <pc:sldMk cId="3827688903" sldId="317"/>
            <ac:spMk id="3" creationId="{00000000-0000-0000-0000-000000000000}"/>
          </ac:spMkLst>
        </pc:spChg>
      </pc:sldChg>
      <pc:sldChg chg="modSp">
        <pc:chgData name="Jo Claes" userId="d64208f3-0076-4064-b6ac-7d8ee9dc279f" providerId="ADAL" clId="{3B0E5AFA-F38A-43D3-9FCF-4D4BAA6FFD31}" dt="2020-01-07T13:42:48.513" v="38"/>
        <pc:sldMkLst>
          <pc:docMk/>
          <pc:sldMk cId="845938768" sldId="326"/>
        </pc:sldMkLst>
        <pc:spChg chg="mod">
          <ac:chgData name="Jo Claes" userId="d64208f3-0076-4064-b6ac-7d8ee9dc279f" providerId="ADAL" clId="{3B0E5AFA-F38A-43D3-9FCF-4D4BAA6FFD31}" dt="2020-01-07T13:42:48.513" v="38"/>
          <ac:spMkLst>
            <pc:docMk/>
            <pc:sldMk cId="845938768" sldId="326"/>
            <ac:spMk id="3" creationId="{00000000-0000-0000-0000-000000000000}"/>
          </ac:spMkLst>
        </pc:spChg>
      </pc:sldChg>
      <pc:sldChg chg="addSp delSp modSp">
        <pc:chgData name="Jo Claes" userId="d64208f3-0076-4064-b6ac-7d8ee9dc279f" providerId="ADAL" clId="{3B0E5AFA-F38A-43D3-9FCF-4D4BAA6FFD31}" dt="2020-01-07T13:40:40.301" v="8" actId="1076"/>
        <pc:sldMkLst>
          <pc:docMk/>
          <pc:sldMk cId="3946674743" sldId="327"/>
        </pc:sldMkLst>
        <pc:picChg chg="add mod ord modCrop">
          <ac:chgData name="Jo Claes" userId="d64208f3-0076-4064-b6ac-7d8ee9dc279f" providerId="ADAL" clId="{3B0E5AFA-F38A-43D3-9FCF-4D4BAA6FFD31}" dt="2020-01-07T13:40:40.301" v="8" actId="1076"/>
          <ac:picMkLst>
            <pc:docMk/>
            <pc:sldMk cId="3946674743" sldId="327"/>
            <ac:picMk id="3" creationId="{A3C62368-CE43-4B00-A71D-F99BD269076B}"/>
          </ac:picMkLst>
        </pc:picChg>
        <pc:picChg chg="del">
          <ac:chgData name="Jo Claes" userId="d64208f3-0076-4064-b6ac-7d8ee9dc279f" providerId="ADAL" clId="{3B0E5AFA-F38A-43D3-9FCF-4D4BAA6FFD31}" dt="2020-01-07T13:40:16.590" v="0" actId="478"/>
          <ac:picMkLst>
            <pc:docMk/>
            <pc:sldMk cId="3946674743" sldId="327"/>
            <ac:picMk id="4" creationId="{FA17668E-2EA7-4125-80EA-36DC1CB27EA1}"/>
          </ac:picMkLst>
        </pc:picChg>
      </pc:sldChg>
      <pc:sldChg chg="addSp delSp modSp">
        <pc:chgData name="Jo Claes" userId="d64208f3-0076-4064-b6ac-7d8ee9dc279f" providerId="ADAL" clId="{3B0E5AFA-F38A-43D3-9FCF-4D4BAA6FFD31}" dt="2020-01-07T13:41:38.974" v="28" actId="171"/>
        <pc:sldMkLst>
          <pc:docMk/>
          <pc:sldMk cId="484649888" sldId="335"/>
        </pc:sldMkLst>
        <pc:spChg chg="mod">
          <ac:chgData name="Jo Claes" userId="d64208f3-0076-4064-b6ac-7d8ee9dc279f" providerId="ADAL" clId="{3B0E5AFA-F38A-43D3-9FCF-4D4BAA6FFD31}" dt="2020-01-07T13:41:20.270" v="21" actId="20577"/>
          <ac:spMkLst>
            <pc:docMk/>
            <pc:sldMk cId="484649888" sldId="335"/>
            <ac:spMk id="5" creationId="{00000000-0000-0000-0000-000000000000}"/>
          </ac:spMkLst>
        </pc:spChg>
        <pc:picChg chg="add mod ord modCrop">
          <ac:chgData name="Jo Claes" userId="d64208f3-0076-4064-b6ac-7d8ee9dc279f" providerId="ADAL" clId="{3B0E5AFA-F38A-43D3-9FCF-4D4BAA6FFD31}" dt="2020-01-07T13:41:38.974" v="28" actId="171"/>
          <ac:picMkLst>
            <pc:docMk/>
            <pc:sldMk cId="484649888" sldId="335"/>
            <ac:picMk id="4" creationId="{AD1EED14-68A9-4FA4-A453-B7B4BEA79ECB}"/>
          </ac:picMkLst>
        </pc:picChg>
        <pc:picChg chg="del">
          <ac:chgData name="Jo Claes" userId="d64208f3-0076-4064-b6ac-7d8ee9dc279f" providerId="ADAL" clId="{3B0E5AFA-F38A-43D3-9FCF-4D4BAA6FFD31}" dt="2020-01-07T13:41:18.063" v="19" actId="478"/>
          <ac:picMkLst>
            <pc:docMk/>
            <pc:sldMk cId="484649888" sldId="335"/>
            <ac:picMk id="6" creationId="{D77C7BF0-CEC6-4ED3-8A2D-DA11889B20CE}"/>
          </ac:picMkLst>
        </pc:picChg>
      </pc:sldChg>
      <pc:sldChg chg="addSp delSp modSp">
        <pc:chgData name="Jo Claes" userId="d64208f3-0076-4064-b6ac-7d8ee9dc279f" providerId="ADAL" clId="{3B0E5AFA-F38A-43D3-9FCF-4D4BAA6FFD31}" dt="2020-01-07T13:42:02.230" v="36" actId="171"/>
        <pc:sldMkLst>
          <pc:docMk/>
          <pc:sldMk cId="4026666501" sldId="336"/>
        </pc:sldMkLst>
        <pc:spChg chg="mod">
          <ac:chgData name="Jo Claes" userId="d64208f3-0076-4064-b6ac-7d8ee9dc279f" providerId="ADAL" clId="{3B0E5AFA-F38A-43D3-9FCF-4D4BAA6FFD31}" dt="2020-01-07T13:41:43.966" v="30" actId="20577"/>
          <ac:spMkLst>
            <pc:docMk/>
            <pc:sldMk cId="4026666501" sldId="336"/>
            <ac:spMk id="5" creationId="{00000000-0000-0000-0000-000000000000}"/>
          </ac:spMkLst>
        </pc:spChg>
        <pc:picChg chg="del">
          <ac:chgData name="Jo Claes" userId="d64208f3-0076-4064-b6ac-7d8ee9dc279f" providerId="ADAL" clId="{3B0E5AFA-F38A-43D3-9FCF-4D4BAA6FFD31}" dt="2020-01-07T13:41:46.662" v="31" actId="478"/>
          <ac:picMkLst>
            <pc:docMk/>
            <pc:sldMk cId="4026666501" sldId="336"/>
            <ac:picMk id="4" creationId="{D75139BF-602B-4854-859C-DB03E13445F8}"/>
          </ac:picMkLst>
        </pc:picChg>
        <pc:picChg chg="add mod ord modCrop">
          <ac:chgData name="Jo Claes" userId="d64208f3-0076-4064-b6ac-7d8ee9dc279f" providerId="ADAL" clId="{3B0E5AFA-F38A-43D3-9FCF-4D4BAA6FFD31}" dt="2020-01-07T13:42:02.230" v="36" actId="171"/>
          <ac:picMkLst>
            <pc:docMk/>
            <pc:sldMk cId="4026666501" sldId="336"/>
            <ac:picMk id="6" creationId="{470CD212-BA1B-45E6-B0D5-F6CA6F3DDB58}"/>
          </ac:picMkLst>
        </pc:picChg>
      </pc:sldChg>
      <pc:sldChg chg="addSp delSp modSp">
        <pc:chgData name="Jo Claes" userId="d64208f3-0076-4064-b6ac-7d8ee9dc279f" providerId="ADAL" clId="{3B0E5AFA-F38A-43D3-9FCF-4D4BAA6FFD31}" dt="2020-01-07T13:41:10.014" v="18" actId="171"/>
        <pc:sldMkLst>
          <pc:docMk/>
          <pc:sldMk cId="3753486713" sldId="337"/>
        </pc:sldMkLst>
        <pc:spChg chg="mod">
          <ac:chgData name="Jo Claes" userId="d64208f3-0076-4064-b6ac-7d8ee9dc279f" providerId="ADAL" clId="{3B0E5AFA-F38A-43D3-9FCF-4D4BAA6FFD31}" dt="2020-01-07T13:40:46.567" v="11" actId="20577"/>
          <ac:spMkLst>
            <pc:docMk/>
            <pc:sldMk cId="3753486713" sldId="337"/>
            <ac:spMk id="4" creationId="{00000000-0000-0000-0000-000000000000}"/>
          </ac:spMkLst>
        </pc:spChg>
        <pc:picChg chg="del">
          <ac:chgData name="Jo Claes" userId="d64208f3-0076-4064-b6ac-7d8ee9dc279f" providerId="ADAL" clId="{3B0E5AFA-F38A-43D3-9FCF-4D4BAA6FFD31}" dt="2020-01-07T13:40:43.534" v="9" actId="478"/>
          <ac:picMkLst>
            <pc:docMk/>
            <pc:sldMk cId="3753486713" sldId="337"/>
            <ac:picMk id="5" creationId="{D998E04B-560B-449D-B777-2BA853457AEF}"/>
          </ac:picMkLst>
        </pc:picChg>
        <pc:picChg chg="add mod ord modCrop">
          <ac:chgData name="Jo Claes" userId="d64208f3-0076-4064-b6ac-7d8ee9dc279f" providerId="ADAL" clId="{3B0E5AFA-F38A-43D3-9FCF-4D4BAA6FFD31}" dt="2020-01-07T13:41:10.014" v="18" actId="171"/>
          <ac:picMkLst>
            <pc:docMk/>
            <pc:sldMk cId="3753486713" sldId="337"/>
            <ac:picMk id="6" creationId="{7BB51545-768E-4D26-8328-5A3DE7D9F1FB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DD77F9B1-7340-4271-AED9-6BCFD0B197A3}" type="datetimeFigureOut">
              <a:rPr lang="nl-BE" smtClean="0"/>
              <a:t>31/01/2020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042D8382-0357-49B8-9F71-87DF31DEF198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533931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61C3FC1B-1360-4953-A911-6C5EDFE56089}" type="datetimeFigureOut">
              <a:rPr lang="fr-FR" smtClean="0"/>
              <a:t>31/01/2020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FCAD31F2-D280-4941-9FB1-46DCA8BCB0E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7134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7684">
              <a:defRPr/>
            </a:pP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D31F2-D280-4941-9FB1-46DCA8BCB0E7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688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D31F2-D280-4941-9FB1-46DCA8BCB0E7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688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2972" indent="-2819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7651" indent="-22553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8712" indent="-22553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29772" indent="-22553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80833" indent="-2255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31892" indent="-2255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82954" indent="-2255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34013" indent="-2255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1808DFE-814D-448A-858D-393499C073AA}" type="slidenum">
              <a:rPr lang="en-US"/>
              <a:pPr eaLnBrk="1" hangingPunct="1"/>
              <a:t>15</a:t>
            </a:fld>
            <a:endParaRPr lang="en-US" dirty="0"/>
          </a:p>
        </p:txBody>
      </p:sp>
      <p:sp>
        <p:nvSpPr>
          <p:cNvPr id="374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7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684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D31F2-D280-4941-9FB1-46DCA8BCB0E7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186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9797-9C41-4F10-B9F7-025055FFE5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4741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9797-9C41-4F10-B9F7-025055FFE5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977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9797-9C41-4F10-B9F7-025055FFE5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0475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2540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9797-9C41-4F10-B9F7-025055FFE5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2676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9797-9C41-4F10-B9F7-025055FFE5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349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9797-9C41-4F10-B9F7-025055FFE5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8618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9797-9C41-4F10-B9F7-025055FFE5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9085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9797-9C41-4F10-B9F7-025055FFE5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5419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9797-9C41-4F10-B9F7-025055FFE5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21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9797-9C41-4F10-B9F7-025055FFE5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3849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9797-9C41-4F10-B9F7-025055FFE5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2241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BE" dirty="0"/>
          </a:p>
        </p:txBody>
      </p:sp>
      <p:sp>
        <p:nvSpPr>
          <p:cNvPr id="7" name="Rectangle 6"/>
          <p:cNvSpPr/>
          <p:nvPr/>
        </p:nvSpPr>
        <p:spPr>
          <a:xfrm>
            <a:off x="8928000" y="0"/>
            <a:ext cx="216000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r"/>
            <a:r>
              <a:rPr lang="fr-FR" sz="1600" b="1" dirty="0" err="1">
                <a:solidFill>
                  <a:schemeClr val="bg1"/>
                </a:solidFill>
              </a:rPr>
              <a:t>Qué</a:t>
            </a:r>
            <a:r>
              <a:rPr lang="fr-FR" sz="1600" b="1" dirty="0">
                <a:solidFill>
                  <a:schemeClr val="bg1"/>
                </a:solidFill>
              </a:rPr>
              <a:t> son los </a:t>
            </a:r>
            <a:r>
              <a:rPr lang="fr-FR" sz="1600" b="1" dirty="0" err="1">
                <a:solidFill>
                  <a:schemeClr val="bg1"/>
                </a:solidFill>
              </a:rPr>
              <a:t>aceros</a:t>
            </a:r>
            <a:r>
              <a:rPr lang="fr-FR" sz="1600" b="1" dirty="0">
                <a:solidFill>
                  <a:schemeClr val="bg1"/>
                </a:solidFill>
              </a:rPr>
              <a:t> </a:t>
            </a:r>
            <a:r>
              <a:rPr lang="fr-FR" sz="1600" b="1" dirty="0" err="1">
                <a:solidFill>
                  <a:schemeClr val="bg1"/>
                </a:solidFill>
              </a:rPr>
              <a:t>inoxidables</a:t>
            </a:r>
            <a:r>
              <a:rPr lang="fr-FR" sz="1600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20472" y="6597352"/>
            <a:ext cx="39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38D9797-9C41-4F10-B9F7-025055FFE56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5280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21E9C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A21E9C"/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A21E9C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ickelinstitute.org/~/Media/Files/TechnicalLiterature/CapabilitiesandLimitationsofArchitecturalMetalsandMetalsforCorrosionResistanceI_14057a_.pdf" TargetMode="External"/><Relationship Id="rId3" Type="http://schemas.openxmlformats.org/officeDocument/2006/relationships/hyperlink" Target="http://www.imoa.info/download_files/stainless-steel/Austenitics.pdf" TargetMode="External"/><Relationship Id="rId7" Type="http://schemas.openxmlformats.org/officeDocument/2006/relationships/hyperlink" Target="https://www.imoa.info/molybdenum-uses/molybdenum-grade-stainless-steels/architecture/structural-duplex-stainless.php?d=1" TargetMode="External"/><Relationship Id="rId12" Type="http://schemas.openxmlformats.org/officeDocument/2006/relationships/hyperlink" Target="https://extranet.worldstainless.org/about-stainless/what-is-stainless-steel/standards/" TargetMode="External"/><Relationship Id="rId2" Type="http://schemas.openxmlformats.org/officeDocument/2006/relationships/hyperlink" Target="http://www.amazon.com/s/ref=dp_byline_sr_book_1?ie=UTF8&amp;field-author=D.+Peckner&amp;search-alias=books&amp;text=D.+Peckner&amp;sort=relevanceran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orldstainless.org/Files/issf/non-image-files/PDF/ISSF_Martensitic_Stainless_Steels.pdf" TargetMode="External"/><Relationship Id="rId11" Type="http://schemas.openxmlformats.org/officeDocument/2006/relationships/hyperlink" Target="http://www.bssa.org.uk/topics.php?article=370&amp;featured=1" TargetMode="External"/><Relationship Id="rId5" Type="http://schemas.openxmlformats.org/officeDocument/2006/relationships/hyperlink" Target="http://www.worldstainless.org/Files/issf/non-image-files/PDF/ISSF_The_Ferritic_Solution_Spanish.pdf" TargetMode="External"/><Relationship Id="rId10" Type="http://schemas.openxmlformats.org/officeDocument/2006/relationships/hyperlink" Target="http://www.imoa.info/download_files/stainless-steel/2014-8-Specification-and-Guideline-list.pdf" TargetMode="External"/><Relationship Id="rId4" Type="http://schemas.openxmlformats.org/officeDocument/2006/relationships/hyperlink" Target="http://www.worldstainless.org/Files/issf/non-image-files/PDF/ISSFNew200seriessteelsAnopportunityorathreat_EN.pdf" TargetMode="External"/><Relationship Id="rId9" Type="http://schemas.openxmlformats.org/officeDocument/2006/relationships/hyperlink" Target="http://www.worldstainless.org/Files/issf/non-image-files/PDF/Euro_Inox/Tables_TechnicalProperties_EN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2" Type="http://schemas.openxmlformats.org/officeDocument/2006/relationships/hyperlink" Target="http://worldstainless.org/publications/video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youtu.be/l4Z1UVWm3DE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://youtu.be/ngnT6dYo-M0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ssa.org.uk/topics.php?article=46" TargetMode="External"/><Relationship Id="rId2" Type="http://schemas.openxmlformats.org/officeDocument/2006/relationships/hyperlink" Target="http://www.bssa.org.uk/topics.php?article=4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orldstainless.org/Files/issf/non-image-files/PDF/ISSF_Stainless_Steel_in_Figures_2019_English_public_version.pdf" TargetMode="External"/><Relationship Id="rId5" Type="http://schemas.openxmlformats.org/officeDocument/2006/relationships/hyperlink" Target="http://www.worldstainless.org/ftp:/issf@78.129.166.137/issf/non-image-files/PDF/Euro_Inox/EN10088-4_EN.pdf" TargetMode="External"/><Relationship Id="rId4" Type="http://schemas.openxmlformats.org/officeDocument/2006/relationships/hyperlink" Target="http://www.worldstainless.org/Files/issf/non-image-files/PDF/Euro_Inox/EN10088-4_EN.pdf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/>
          <a:p>
            <a:r>
              <a:rPr lang="fr-FR" dirty="0" err="1"/>
              <a:t>Material</a:t>
            </a:r>
            <a:r>
              <a:rPr lang="fr-FR" dirty="0"/>
              <a:t> </a:t>
            </a:r>
            <a:r>
              <a:rPr lang="fr-FR" dirty="0" err="1"/>
              <a:t>didactico</a:t>
            </a:r>
            <a:r>
              <a:rPr lang="fr-FR" dirty="0"/>
              <a:t> para </a:t>
            </a:r>
            <a:r>
              <a:rPr lang="fr-FR" dirty="0" err="1"/>
              <a:t>docentes</a:t>
            </a:r>
            <a:r>
              <a:rPr lang="fr-FR" dirty="0"/>
              <a:t> en  </a:t>
            </a:r>
            <a:r>
              <a:rPr lang="fr-FR" dirty="0" err="1"/>
              <a:t>Arquitectura</a:t>
            </a:r>
            <a:r>
              <a:rPr lang="fr-FR" dirty="0"/>
              <a:t> o </a:t>
            </a:r>
            <a:r>
              <a:rPr lang="fr-FR" dirty="0" err="1"/>
              <a:t>Ingenieria</a:t>
            </a:r>
            <a:r>
              <a:rPr lang="fr-FR" dirty="0"/>
              <a:t> Civil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612" y="3886200"/>
            <a:ext cx="6984776" cy="1752600"/>
          </a:xfrm>
        </p:spPr>
        <p:txBody>
          <a:bodyPr>
            <a:noAutofit/>
          </a:bodyPr>
          <a:lstStyle/>
          <a:p>
            <a:r>
              <a:rPr lang="fr-FR" sz="4000" b="1" dirty="0" err="1">
                <a:solidFill>
                  <a:srgbClr val="A21E9C"/>
                </a:solidFill>
              </a:rPr>
              <a:t>Capítulo</a:t>
            </a:r>
            <a:r>
              <a:rPr lang="fr-FR" sz="4000" b="1" dirty="0">
                <a:solidFill>
                  <a:srgbClr val="A21E9C"/>
                </a:solidFill>
              </a:rPr>
              <a:t> 4</a:t>
            </a:r>
          </a:p>
          <a:p>
            <a:r>
              <a:rPr lang="fr-FR" sz="4000" b="1" dirty="0" err="1">
                <a:solidFill>
                  <a:srgbClr val="A21E9C"/>
                </a:solidFill>
              </a:rPr>
              <a:t>Qué</a:t>
            </a:r>
            <a:r>
              <a:rPr lang="fr-FR" sz="4000" b="1" dirty="0">
                <a:solidFill>
                  <a:srgbClr val="A21E9C"/>
                </a:solidFill>
              </a:rPr>
              <a:t> son los </a:t>
            </a:r>
            <a:r>
              <a:rPr lang="fr-FR" sz="4000" b="1" dirty="0" err="1">
                <a:solidFill>
                  <a:srgbClr val="A21E9C"/>
                </a:solidFill>
              </a:rPr>
              <a:t>aceros</a:t>
            </a:r>
            <a:r>
              <a:rPr lang="fr-FR" sz="4000" b="1" dirty="0">
                <a:solidFill>
                  <a:srgbClr val="A21E9C"/>
                </a:solidFill>
              </a:rPr>
              <a:t> </a:t>
            </a:r>
            <a:r>
              <a:rPr lang="fr-FR" sz="4000" b="1" dirty="0" err="1">
                <a:solidFill>
                  <a:srgbClr val="A21E9C"/>
                </a:solidFill>
              </a:rPr>
              <a:t>inoxidables</a:t>
            </a:r>
            <a:r>
              <a:rPr lang="fr-FR" sz="4000" b="1" dirty="0">
                <a:solidFill>
                  <a:srgbClr val="A21E9C"/>
                </a:solidFill>
              </a:rPr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9797-9C41-4F10-B9F7-025055FFE561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6133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200" dirty="0"/>
              <a:t>Propiedades Fisicas</a:t>
            </a:r>
            <a:r>
              <a:rPr lang="nl-BE" sz="3200" baseline="50000" dirty="0"/>
              <a:t>9, 10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3512741"/>
              </p:ext>
            </p:extLst>
          </p:nvPr>
        </p:nvGraphicFramePr>
        <p:xfrm>
          <a:off x="457200" y="1600200"/>
          <a:ext cx="8219256" cy="465328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693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52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52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52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52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52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Materiales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Modulo de Elasticidad Gpa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baseline="0" dirty="0"/>
                        <a:t>Coeficiente de Expansión Térmica</a:t>
                      </a:r>
                      <a:br>
                        <a:rPr lang="nl-BE" sz="1400" baseline="0" dirty="0"/>
                      </a:br>
                      <a:r>
                        <a:rPr lang="nl-BE" sz="1400" baseline="0" dirty="0"/>
                        <a:t>10</a:t>
                      </a:r>
                      <a:r>
                        <a:rPr lang="nl-BE" sz="1400" baseline="50000" dirty="0"/>
                        <a:t>-6</a:t>
                      </a:r>
                      <a:r>
                        <a:rPr lang="nl-BE" sz="1400" baseline="0" dirty="0"/>
                        <a:t>°K-1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ConductividadTérmica</a:t>
                      </a:r>
                    </a:p>
                    <a:p>
                      <a:pPr algn="ctr"/>
                      <a:r>
                        <a:rPr lang="nl-BE" sz="1400" baseline="0" dirty="0"/>
                        <a:t>W m</a:t>
                      </a:r>
                      <a:r>
                        <a:rPr lang="nl-BE" sz="1400" baseline="50000" dirty="0"/>
                        <a:t>-1</a:t>
                      </a:r>
                      <a:r>
                        <a:rPr lang="nl-BE" sz="1400" baseline="0" dirty="0"/>
                        <a:t>°K</a:t>
                      </a:r>
                      <a:r>
                        <a:rPr lang="nl-BE" sz="1400" baseline="50000" dirty="0"/>
                        <a:t>-1</a:t>
                      </a:r>
                      <a:endParaRPr lang="nl-BE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Magnetismo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Densidad Kg/dm³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400" dirty="0"/>
                        <a:t>Cr-Ni</a:t>
                      </a:r>
                      <a:r>
                        <a:rPr lang="nl-BE" sz="1400" baseline="0" dirty="0"/>
                        <a:t> Austeniticos</a:t>
                      </a:r>
                      <a:endParaRPr lang="nl-BE" sz="1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210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18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15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No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>
                          <a:solidFill>
                            <a:schemeClr val="tx1"/>
                          </a:solidFill>
                        </a:rPr>
                        <a:t>7.8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400" dirty="0"/>
                        <a:t>Cr-Mn Austeniticos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210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17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15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No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>
                          <a:solidFill>
                            <a:schemeClr val="tx1"/>
                          </a:solidFill>
                        </a:rPr>
                        <a:t>7.8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400" dirty="0"/>
                        <a:t>Cr Ferriticos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>
                          <a:solidFill>
                            <a:schemeClr val="tx1"/>
                          </a:solidFill>
                        </a:rPr>
                        <a:t>7.7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400" dirty="0"/>
                        <a:t>Cr-Ni (Mo)-N</a:t>
                      </a:r>
                      <a:r>
                        <a:rPr lang="nl-BE" sz="1400" baseline="0" dirty="0"/>
                        <a:t> Duplex</a:t>
                      </a:r>
                      <a:endParaRPr lang="nl-BE" sz="1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210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14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15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Intermediate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>
                          <a:solidFill>
                            <a:schemeClr val="tx1"/>
                          </a:solidFill>
                        </a:rPr>
                        <a:t>7.8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400" dirty="0"/>
                        <a:t>Cr-C Martensiticos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>
                          <a:solidFill>
                            <a:schemeClr val="tx1"/>
                          </a:solidFill>
                        </a:rPr>
                        <a:t>7.7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400" dirty="0"/>
                        <a:t>Acero</a:t>
                      </a:r>
                      <a:r>
                        <a:rPr lang="nl-BE" sz="1400" baseline="0" dirty="0"/>
                        <a:t> al Carbono</a:t>
                      </a:r>
                      <a:endParaRPr lang="nl-BE" sz="1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210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12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18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Yes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>
                          <a:solidFill>
                            <a:schemeClr val="tx1"/>
                          </a:solidFill>
                        </a:rPr>
                        <a:t>7.8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400" dirty="0"/>
                        <a:t>Cobre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135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17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380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No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>
                          <a:solidFill>
                            <a:schemeClr val="tx1"/>
                          </a:solidFill>
                        </a:rPr>
                        <a:t>8.3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400" dirty="0"/>
                        <a:t>Aluminio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70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22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230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No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>
                          <a:solidFill>
                            <a:schemeClr val="tx1"/>
                          </a:solidFill>
                        </a:rPr>
                        <a:t>2.7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400" dirty="0"/>
                        <a:t>Vidrio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65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9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1,7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No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>
                          <a:solidFill>
                            <a:schemeClr val="tx1"/>
                          </a:solidFill>
                        </a:rPr>
                        <a:t>2.5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400" dirty="0"/>
                        <a:t>Hormigón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48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10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1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No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>
                          <a:solidFill>
                            <a:schemeClr val="tx1"/>
                          </a:solidFill>
                        </a:rPr>
                        <a:t>2.5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9797-9C41-4F10-B9F7-025055FFE561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0521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/>
              <a:t>Normativa de Aceros inoxidables</a:t>
            </a:r>
            <a:endParaRPr lang="en-GB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8651309"/>
              </p:ext>
            </p:extLst>
          </p:nvPr>
        </p:nvGraphicFramePr>
        <p:xfrm>
          <a:off x="455440" y="1268760"/>
          <a:ext cx="8229600" cy="48245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0234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>
                          <a:latin typeface="+mj-lt"/>
                        </a:rPr>
                        <a:t>Principales </a:t>
                      </a:r>
                      <a:r>
                        <a:rPr lang="fr-FR" sz="2400" dirty="0" err="1">
                          <a:latin typeface="+mj-lt"/>
                        </a:rPr>
                        <a:t>entidades</a:t>
                      </a:r>
                      <a:r>
                        <a:rPr lang="fr-FR" sz="2400" dirty="0">
                          <a:latin typeface="+mj-lt"/>
                        </a:rPr>
                        <a:t> </a:t>
                      </a:r>
                      <a:r>
                        <a:rPr lang="fr-FR" sz="2400" dirty="0" err="1">
                          <a:latin typeface="+mj-lt"/>
                        </a:rPr>
                        <a:t>normativas</a:t>
                      </a:r>
                      <a:r>
                        <a:rPr lang="fr-FR" sz="2400" dirty="0">
                          <a:latin typeface="+mj-lt"/>
                        </a:rPr>
                        <a:t>:</a:t>
                      </a:r>
                      <a:endParaRPr lang="fr-FR" sz="24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187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ISO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ASTM/AISI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UNS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fr-FR" sz="1800" dirty="0"/>
                        <a:t>JIS</a:t>
                      </a:r>
                      <a:endParaRPr lang="fr-FR" sz="1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2667">
                <a:tc>
                  <a:txBody>
                    <a:bodyPr/>
                    <a:lstStyle/>
                    <a:p>
                      <a:pPr algn="ctr"/>
                      <a:endParaRPr lang="fr-BE" dirty="0"/>
                    </a:p>
                    <a:p>
                      <a:pPr algn="ctr"/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endParaRPr lang="fr-FR" sz="1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3449">
                <a:tc gridSpan="5"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fr-FR" sz="1800" u="sng" dirty="0"/>
                    </a:p>
                    <a:p>
                      <a:pPr marL="0" indent="0">
                        <a:buNone/>
                      </a:pPr>
                      <a:endParaRPr lang="fr-FR" sz="1800" u="sng" dirty="0"/>
                    </a:p>
                    <a:p>
                      <a:pPr marL="0" indent="0">
                        <a:buNone/>
                      </a:pPr>
                      <a:r>
                        <a:rPr lang="fr-FR" sz="1800" u="sng" dirty="0"/>
                        <a:t>Nota:</a:t>
                      </a:r>
                    </a:p>
                    <a:p>
                      <a:r>
                        <a:rPr lang="fr-FR" sz="1800" dirty="0" err="1"/>
                        <a:t>Muchos</a:t>
                      </a:r>
                      <a:r>
                        <a:rPr lang="fr-FR" sz="1800" dirty="0"/>
                        <a:t> </a:t>
                      </a:r>
                      <a:r>
                        <a:rPr lang="fr-FR" sz="1800" dirty="0" err="1"/>
                        <a:t>paises</a:t>
                      </a:r>
                      <a:r>
                        <a:rPr lang="fr-FR" sz="1800" dirty="0"/>
                        <a:t> </a:t>
                      </a:r>
                      <a:r>
                        <a:rPr lang="fr-FR" sz="1800" dirty="0" err="1"/>
                        <a:t>referencian</a:t>
                      </a:r>
                      <a:r>
                        <a:rPr lang="fr-FR" sz="1800" baseline="0" dirty="0"/>
                        <a:t> a las </a:t>
                      </a:r>
                      <a:r>
                        <a:rPr lang="fr-FR" sz="1800" baseline="0" dirty="0" err="1"/>
                        <a:t>normas</a:t>
                      </a:r>
                      <a:r>
                        <a:rPr lang="fr-FR" sz="1800" baseline="0" dirty="0"/>
                        <a:t> </a:t>
                      </a:r>
                      <a:r>
                        <a:rPr lang="fr-FR" sz="1800" baseline="0" dirty="0" err="1"/>
                        <a:t>anteriores</a:t>
                      </a:r>
                      <a:r>
                        <a:rPr lang="fr-FR" sz="1800" baseline="0" dirty="0"/>
                        <a:t>, que son </a:t>
                      </a:r>
                      <a:r>
                        <a:rPr lang="fr-FR" sz="1800" baseline="0" dirty="0" err="1"/>
                        <a:t>ampliamente</a:t>
                      </a:r>
                      <a:r>
                        <a:rPr lang="fr-FR" sz="1800" baseline="0" dirty="0"/>
                        <a:t> </a:t>
                      </a:r>
                      <a:r>
                        <a:rPr lang="fr-FR" sz="1800" baseline="0" dirty="0" err="1"/>
                        <a:t>aceptadas</a:t>
                      </a:r>
                      <a:r>
                        <a:rPr lang="fr-FR" sz="1800" baseline="0" dirty="0"/>
                        <a:t>.</a:t>
                      </a:r>
                      <a:endParaRPr lang="fr-FR" sz="1800" dirty="0"/>
                    </a:p>
                    <a:p>
                      <a:r>
                        <a:rPr lang="fr-FR" sz="1800" dirty="0" err="1"/>
                        <a:t>Muchos</a:t>
                      </a:r>
                      <a:r>
                        <a:rPr lang="fr-FR" sz="1800" baseline="0" dirty="0"/>
                        <a:t> de los </a:t>
                      </a:r>
                      <a:r>
                        <a:rPr lang="fr-FR" sz="1800" baseline="0" dirty="0" err="1"/>
                        <a:t>aceros</a:t>
                      </a:r>
                      <a:r>
                        <a:rPr lang="fr-FR" sz="1800" baseline="0" dirty="0"/>
                        <a:t> son </a:t>
                      </a:r>
                      <a:r>
                        <a:rPr lang="fr-FR" sz="1800" baseline="0" dirty="0" err="1"/>
                        <a:t>muy</a:t>
                      </a:r>
                      <a:r>
                        <a:rPr lang="fr-FR" sz="1800" baseline="0" dirty="0"/>
                        <a:t> </a:t>
                      </a:r>
                      <a:r>
                        <a:rPr lang="fr-FR" sz="1800" baseline="0" dirty="0" err="1"/>
                        <a:t>similares</a:t>
                      </a:r>
                      <a:r>
                        <a:rPr lang="fr-FR" sz="1800" baseline="0" dirty="0"/>
                        <a:t> en </a:t>
                      </a:r>
                      <a:r>
                        <a:rPr lang="fr-FR" sz="1800" baseline="0" dirty="0" err="1"/>
                        <a:t>todas</a:t>
                      </a:r>
                      <a:r>
                        <a:rPr lang="fr-FR" sz="1800" baseline="0" dirty="0"/>
                        <a:t> las </a:t>
                      </a:r>
                      <a:r>
                        <a:rPr lang="fr-FR" sz="1800" baseline="0" dirty="0" err="1"/>
                        <a:t>normas</a:t>
                      </a:r>
                      <a:r>
                        <a:rPr lang="fr-FR" sz="1800" baseline="0" dirty="0"/>
                        <a:t>.</a:t>
                      </a:r>
                      <a:r>
                        <a:rPr lang="fr-FR" sz="1800" dirty="0"/>
                        <a:t> </a:t>
                      </a:r>
                    </a:p>
                    <a:p>
                      <a:endParaRPr lang="fr-FR" sz="1800" dirty="0"/>
                    </a:p>
                    <a:p>
                      <a:endParaRPr lang="fr-FR" sz="1800" dirty="0"/>
                    </a:p>
                    <a:p>
                      <a:r>
                        <a:rPr lang="fr-FR" sz="1800" baseline="0" dirty="0" err="1"/>
                        <a:t>Listado</a:t>
                      </a:r>
                      <a:r>
                        <a:rPr lang="fr-FR" sz="1800" baseline="0" dirty="0"/>
                        <a:t> de </a:t>
                      </a:r>
                      <a:r>
                        <a:rPr lang="fr-FR" sz="1800" baseline="0" dirty="0" err="1"/>
                        <a:t>normativa</a:t>
                      </a:r>
                      <a:r>
                        <a:rPr lang="fr-FR" sz="1800" baseline="0" dirty="0"/>
                        <a:t> Americana</a:t>
                      </a:r>
                      <a:r>
                        <a:rPr lang="fr-FR" sz="1800" dirty="0"/>
                        <a:t>:         </a:t>
                      </a:r>
                      <a:r>
                        <a:rPr lang="fr-FR" sz="1800" baseline="0" dirty="0"/>
                        <a:t> </a:t>
                      </a:r>
                      <a:r>
                        <a:rPr lang="fr-FR" sz="1600" dirty="0" err="1"/>
                        <a:t>ref</a:t>
                      </a:r>
                      <a:r>
                        <a:rPr lang="fr-FR" sz="1600" dirty="0"/>
                        <a:t> 11</a:t>
                      </a:r>
                    </a:p>
                    <a:p>
                      <a:r>
                        <a:rPr lang="fr-FR" sz="1800" dirty="0" err="1"/>
                        <a:t>Listado</a:t>
                      </a:r>
                      <a:r>
                        <a:rPr lang="fr-FR" sz="1800" dirty="0"/>
                        <a:t> de </a:t>
                      </a:r>
                      <a:r>
                        <a:rPr lang="fr-FR" sz="1800" dirty="0" err="1"/>
                        <a:t>normativa</a:t>
                      </a:r>
                      <a:r>
                        <a:rPr lang="fr-FR" sz="1800" dirty="0"/>
                        <a:t> </a:t>
                      </a:r>
                      <a:r>
                        <a:rPr lang="fr-FR" sz="1800" dirty="0" err="1"/>
                        <a:t>Europea</a:t>
                      </a:r>
                      <a:r>
                        <a:rPr lang="fr-FR" sz="1800" dirty="0"/>
                        <a:t>:              </a:t>
                      </a:r>
                      <a:r>
                        <a:rPr lang="fr-FR" sz="1600" dirty="0" err="1"/>
                        <a:t>ref</a:t>
                      </a:r>
                      <a:r>
                        <a:rPr lang="fr-FR" sz="1600" dirty="0"/>
                        <a:t> 12</a:t>
                      </a:r>
                    </a:p>
                    <a:p>
                      <a:endParaRPr lang="fr-FR" sz="1800" dirty="0"/>
                    </a:p>
                    <a:p>
                      <a:r>
                        <a:rPr lang="fr-FR" sz="1800" dirty="0" err="1"/>
                        <a:t>Existen</a:t>
                      </a:r>
                      <a:r>
                        <a:rPr lang="fr-FR" sz="1800" baseline="0" dirty="0"/>
                        <a:t> tablas de </a:t>
                      </a:r>
                      <a:r>
                        <a:rPr lang="fr-FR" sz="1800" baseline="0" dirty="0" err="1"/>
                        <a:t>correspondencia</a:t>
                      </a:r>
                      <a:r>
                        <a:rPr lang="fr-FR" sz="1800" baseline="0" dirty="0"/>
                        <a:t> entre </a:t>
                      </a:r>
                      <a:r>
                        <a:rPr lang="fr-FR" sz="1800" baseline="0" dirty="0" err="1"/>
                        <a:t>ambas</a:t>
                      </a:r>
                      <a:r>
                        <a:rPr lang="fr-FR" sz="1800" dirty="0"/>
                        <a:t>:  </a:t>
                      </a:r>
                      <a:r>
                        <a:rPr lang="fr-FR" sz="1600" dirty="0" err="1"/>
                        <a:t>refs</a:t>
                      </a:r>
                      <a:r>
                        <a:rPr lang="fr-FR" sz="1600" baseline="0" dirty="0"/>
                        <a:t> 13 – 15</a:t>
                      </a:r>
                      <a:endParaRPr lang="fr-F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endParaRPr lang="fr-FR" sz="1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7" name="Picture 2" descr="http://www.greenseal.org/Portals/0/Images/iso_log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420888"/>
            <a:ext cx="648072" cy="582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s://www.memcachier.com/wp-content/uploads/2013/04/EU_Fla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3286" y="2456786"/>
            <a:ext cx="722569" cy="490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http://www.europairservices.com/wp-content/uploads/2009/09/usa-flag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4208440" y="2532352"/>
            <a:ext cx="723600" cy="39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www.europairservices.com/wp-content/uploads/2009/09/usa-flag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5868144" y="2492896"/>
            <a:ext cx="723600" cy="39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http://social.eli.ubc.ca/files/2011/08/japan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469412"/>
            <a:ext cx="683298" cy="455532"/>
          </a:xfrm>
          <a:prstGeom prst="rect">
            <a:avLst/>
          </a:prstGeom>
          <a:noFill/>
          <a:ln>
            <a:solidFill>
              <a:srgbClr val="333333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9797-9C41-4F10-B9F7-025055FFE561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2415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/>
              <a:t>Principales </a:t>
            </a:r>
            <a:r>
              <a:rPr lang="fr-FR" sz="2800" dirty="0" err="1"/>
              <a:t>tipos</a:t>
            </a:r>
            <a:r>
              <a:rPr lang="fr-FR" sz="2800" dirty="0"/>
              <a:t> de </a:t>
            </a:r>
            <a:r>
              <a:rPr lang="fr-FR" sz="2800" dirty="0" err="1"/>
              <a:t>Acero</a:t>
            </a:r>
            <a:r>
              <a:rPr lang="fr-FR" sz="2800" dirty="0"/>
              <a:t> </a:t>
            </a:r>
            <a:r>
              <a:rPr lang="fr-FR" sz="2800" dirty="0" err="1"/>
              <a:t>inoxidable</a:t>
            </a:r>
            <a:r>
              <a:rPr lang="fr-FR" sz="2800" dirty="0"/>
              <a:t> </a:t>
            </a:r>
            <a:r>
              <a:rPr lang="fr-FR" sz="2800" dirty="0" err="1"/>
              <a:t>utilizados</a:t>
            </a:r>
            <a:r>
              <a:rPr lang="fr-FR" sz="2800" dirty="0"/>
              <a:t> en </a:t>
            </a:r>
            <a:r>
              <a:rPr lang="fr-FR" sz="2800" dirty="0" err="1"/>
              <a:t>Arquitectura</a:t>
            </a:r>
            <a:r>
              <a:rPr lang="fr-FR" sz="2800" dirty="0"/>
              <a:t> y </a:t>
            </a:r>
            <a:r>
              <a:rPr lang="fr-FR" sz="2800" dirty="0" err="1"/>
              <a:t>Construcción</a:t>
            </a:r>
            <a:r>
              <a:rPr lang="fr-FR" sz="2800" dirty="0"/>
              <a:t>:</a:t>
            </a:r>
            <a:br>
              <a:rPr lang="fr-FR" sz="2800" dirty="0"/>
            </a:br>
            <a:r>
              <a:rPr lang="fr-FR" sz="2800" dirty="0"/>
              <a:t>EN 10088-4 (</a:t>
            </a:r>
            <a:r>
              <a:rPr lang="fr-FR" sz="2800" dirty="0" err="1"/>
              <a:t>chapa</a:t>
            </a:r>
            <a:r>
              <a:rPr lang="fr-FR" sz="2800" dirty="0"/>
              <a:t>/plate/</a:t>
            </a:r>
            <a:r>
              <a:rPr lang="fr-FR" sz="2800" dirty="0" err="1"/>
              <a:t>fleje</a:t>
            </a:r>
            <a:r>
              <a:rPr lang="fr-FR" sz="2800" dirty="0"/>
              <a:t>)</a:t>
            </a:r>
            <a:r>
              <a:rPr lang="fr-FR" sz="1800" baseline="50000" dirty="0"/>
              <a:t>16, 17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3889284"/>
              </p:ext>
            </p:extLst>
          </p:nvPr>
        </p:nvGraphicFramePr>
        <p:xfrm>
          <a:off x="107504" y="1600200"/>
          <a:ext cx="8712968" cy="5086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3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58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04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04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04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04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44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9473">
                <a:tc>
                  <a:txBody>
                    <a:bodyPr/>
                    <a:lstStyle/>
                    <a:p>
                      <a:r>
                        <a:rPr lang="fr-FR" sz="1600" dirty="0" err="1"/>
                        <a:t>Tipo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ASTM</a:t>
                      </a:r>
                    </a:p>
                    <a:p>
                      <a:r>
                        <a:rPr lang="fr-FR" sz="1400" dirty="0"/>
                        <a:t>UNS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C</a:t>
                      </a:r>
                    </a:p>
                    <a:p>
                      <a:r>
                        <a:rPr lang="fr-FR" sz="1400" dirty="0" err="1"/>
                        <a:t>Wt</a:t>
                      </a:r>
                      <a:r>
                        <a:rPr lang="fr-FR" sz="1400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Cr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err="1"/>
                        <a:t>Wt</a:t>
                      </a:r>
                      <a:r>
                        <a:rPr lang="fr-FR" sz="1400" b="1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Ni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err="1"/>
                        <a:t>Wt</a:t>
                      </a:r>
                      <a:r>
                        <a:rPr lang="fr-FR" sz="1400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Mo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err="1"/>
                        <a:t>Wt</a:t>
                      </a:r>
                      <a:r>
                        <a:rPr lang="fr-FR" sz="1400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/>
                        <a:t>Otros</a:t>
                      </a:r>
                      <a:endParaRPr lang="fr-FR" sz="16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err="1"/>
                        <a:t>Wt</a:t>
                      </a:r>
                      <a:r>
                        <a:rPr lang="fr-FR" sz="1400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/>
                        <a:t>Uso</a:t>
                      </a:r>
                      <a:r>
                        <a:rPr lang="fr-FR" sz="1600" baseline="0" dirty="0"/>
                        <a:t> principal</a:t>
                      </a:r>
                      <a:r>
                        <a:rPr lang="fr-FR" sz="1600" dirty="0"/>
                        <a:t> </a:t>
                      </a:r>
                      <a:r>
                        <a:rPr lang="fr-FR" sz="1600" baseline="50000" dirty="0"/>
                        <a:t>3,4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066">
                <a:tc>
                  <a:txBody>
                    <a:bodyPr/>
                    <a:lstStyle/>
                    <a:p>
                      <a:r>
                        <a:rPr lang="fr-FR" sz="1600" dirty="0"/>
                        <a:t>4003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S40977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0,02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11,5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0,5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-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-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Interiores</a:t>
                      </a:r>
                      <a:r>
                        <a:rPr lang="fr-F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fr-FR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calidos</a:t>
                      </a:r>
                      <a:r>
                        <a:rPr lang="fr-F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 no)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539">
                <a:tc>
                  <a:txBody>
                    <a:bodyPr/>
                    <a:lstStyle/>
                    <a:p>
                      <a:r>
                        <a:rPr lang="fr-FR" sz="1600" dirty="0"/>
                        <a:t>4016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430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0,04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16,5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-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-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-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err="1"/>
                        <a:t>Revestimientos</a:t>
                      </a:r>
                      <a:r>
                        <a:rPr lang="fr-FR" sz="1600" baseline="0" dirty="0"/>
                        <a:t> </a:t>
                      </a:r>
                      <a:r>
                        <a:rPr lang="fr-FR" sz="1600" baseline="0" dirty="0" err="1"/>
                        <a:t>decorativos</a:t>
                      </a:r>
                      <a:r>
                        <a:rPr lang="fr-FR" sz="1600" baseline="0" dirty="0"/>
                        <a:t> en </a:t>
                      </a:r>
                      <a:r>
                        <a:rPr lang="fr-FR" sz="1600" baseline="0" dirty="0" err="1"/>
                        <a:t>interior</a:t>
                      </a:r>
                      <a:endParaRPr lang="fr-FR" sz="1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3921">
                <a:tc>
                  <a:txBody>
                    <a:bodyPr/>
                    <a:lstStyle/>
                    <a:p>
                      <a:r>
                        <a:rPr lang="fr-FR" sz="1600" dirty="0"/>
                        <a:t>4509</a:t>
                      </a:r>
                    </a:p>
                    <a:p>
                      <a:r>
                        <a:rPr lang="fr-FR" sz="1600" dirty="0"/>
                        <a:t>4510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S43932</a:t>
                      </a:r>
                    </a:p>
                    <a:p>
                      <a:r>
                        <a:rPr lang="fr-FR" sz="1600" dirty="0"/>
                        <a:t>439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0,02</a:t>
                      </a:r>
                    </a:p>
                    <a:p>
                      <a:r>
                        <a:rPr lang="fr-FR" sz="1600" dirty="0"/>
                        <a:t>0,02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18</a:t>
                      </a:r>
                    </a:p>
                    <a:p>
                      <a:r>
                        <a:rPr lang="fr-FR" sz="1600" dirty="0"/>
                        <a:t>17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-</a:t>
                      </a:r>
                    </a:p>
                    <a:p>
                      <a:r>
                        <a:rPr lang="fr-FR" sz="1600" dirty="0"/>
                        <a:t>-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-</a:t>
                      </a:r>
                    </a:p>
                    <a:p>
                      <a:r>
                        <a:rPr lang="fr-FR" sz="1600" dirty="0"/>
                        <a:t>-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Nb Ti</a:t>
                      </a:r>
                    </a:p>
                    <a:p>
                      <a:r>
                        <a:rPr lang="fr-FR" sz="1600" dirty="0"/>
                        <a:t>Ti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Tejados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zonas de interior y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canalones</a:t>
                      </a:r>
                      <a:r>
                        <a:rPr lang="en-US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60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agua</a:t>
                      </a:r>
                      <a:r>
                        <a:rPr lang="en-US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fr-FR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668">
                <a:tc>
                  <a:txBody>
                    <a:bodyPr/>
                    <a:lstStyle/>
                    <a:p>
                      <a:r>
                        <a:rPr lang="fr-FR" sz="1600" dirty="0"/>
                        <a:t>4521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444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0,02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17,8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-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2,1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Ti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Mercado</a:t>
                      </a:r>
                      <a:r>
                        <a:rPr lang="fr-FR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FR" sz="160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tubería</a:t>
                      </a:r>
                      <a:r>
                        <a:rPr lang="fr-FR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doméstica</a:t>
                      </a:r>
                      <a:endParaRPr lang="fr-FR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6345">
                <a:tc>
                  <a:txBody>
                    <a:bodyPr/>
                    <a:lstStyle/>
                    <a:p>
                      <a:r>
                        <a:rPr lang="fr-FR" sz="1600" dirty="0"/>
                        <a:t>4301</a:t>
                      </a:r>
                    </a:p>
                    <a:p>
                      <a:r>
                        <a:rPr lang="fr-FR" sz="1600" dirty="0"/>
                        <a:t>4307</a:t>
                      </a:r>
                    </a:p>
                    <a:p>
                      <a:r>
                        <a:rPr lang="fr-FR" sz="1600" dirty="0"/>
                        <a:t>4306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304</a:t>
                      </a:r>
                    </a:p>
                    <a:p>
                      <a:r>
                        <a:rPr lang="fr-FR" sz="1600" dirty="0"/>
                        <a:t>304L</a:t>
                      </a:r>
                    </a:p>
                    <a:p>
                      <a:r>
                        <a:rPr lang="fr-FR" sz="1600" dirty="0"/>
                        <a:t>304L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0,04</a:t>
                      </a:r>
                    </a:p>
                    <a:p>
                      <a:r>
                        <a:rPr lang="fr-FR" sz="1600" dirty="0"/>
                        <a:t>0,02</a:t>
                      </a:r>
                    </a:p>
                    <a:p>
                      <a:r>
                        <a:rPr lang="fr-FR" sz="1600" dirty="0"/>
                        <a:t>0,02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18,118,118,2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8,1</a:t>
                      </a:r>
                    </a:p>
                    <a:p>
                      <a:r>
                        <a:rPr lang="fr-FR" sz="1600" dirty="0"/>
                        <a:t>8,1</a:t>
                      </a:r>
                    </a:p>
                    <a:p>
                      <a:r>
                        <a:rPr lang="fr-FR" sz="1600" dirty="0"/>
                        <a:t>10,1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-</a:t>
                      </a:r>
                    </a:p>
                    <a:p>
                      <a:r>
                        <a:rPr lang="fr-FR" sz="1600" dirty="0"/>
                        <a:t>-</a:t>
                      </a:r>
                    </a:p>
                    <a:p>
                      <a:r>
                        <a:rPr lang="fr-FR" sz="16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-</a:t>
                      </a:r>
                    </a:p>
                    <a:p>
                      <a:r>
                        <a:rPr lang="fr-FR" sz="1600" dirty="0"/>
                        <a:t>-</a:t>
                      </a:r>
                    </a:p>
                    <a:p>
                      <a:r>
                        <a:rPr lang="fr-FR" sz="16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Interiores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exteriores</a:t>
                      </a:r>
                      <a:r>
                        <a:rPr lang="en-US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60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edificios</a:t>
                      </a:r>
                      <a:r>
                        <a:rPr lang="en-US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US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ambiente</a:t>
                      </a:r>
                      <a:r>
                        <a:rPr lang="en-US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industrial </a:t>
                      </a:r>
                      <a:r>
                        <a:rPr lang="en-US" sz="160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normales</a:t>
                      </a:r>
                      <a:r>
                        <a:rPr lang="en-US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alejadas</a:t>
                      </a:r>
                      <a:r>
                        <a:rPr lang="en-US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la costa</a:t>
                      </a:r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47657">
                <a:tc>
                  <a:txBody>
                    <a:bodyPr/>
                    <a:lstStyle/>
                    <a:p>
                      <a:r>
                        <a:rPr lang="fr-FR" sz="1600" dirty="0"/>
                        <a:t>4401</a:t>
                      </a:r>
                    </a:p>
                    <a:p>
                      <a:r>
                        <a:rPr lang="fr-FR" sz="1600" dirty="0"/>
                        <a:t>4404</a:t>
                      </a:r>
                    </a:p>
                    <a:p>
                      <a:r>
                        <a:rPr lang="fr-FR" sz="1600" dirty="0"/>
                        <a:t>4571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316</a:t>
                      </a:r>
                    </a:p>
                    <a:p>
                      <a:r>
                        <a:rPr lang="fr-FR" sz="1600" dirty="0"/>
                        <a:t>316L</a:t>
                      </a:r>
                    </a:p>
                    <a:p>
                      <a:r>
                        <a:rPr lang="fr-FR" sz="1600" dirty="0"/>
                        <a:t>316Ti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0,04</a:t>
                      </a:r>
                    </a:p>
                    <a:p>
                      <a:r>
                        <a:rPr lang="fr-FR" sz="1600" dirty="0"/>
                        <a:t>0,02</a:t>
                      </a:r>
                    </a:p>
                    <a:p>
                      <a:r>
                        <a:rPr lang="fr-FR" sz="1600" dirty="0"/>
                        <a:t>0,04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17,2</a:t>
                      </a:r>
                    </a:p>
                    <a:p>
                      <a:r>
                        <a:rPr lang="fr-FR" sz="1600" dirty="0"/>
                        <a:t>17,2</a:t>
                      </a:r>
                    </a:p>
                    <a:p>
                      <a:r>
                        <a:rPr lang="fr-FR" sz="1600" dirty="0"/>
                        <a:t>16,8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10,1</a:t>
                      </a:r>
                    </a:p>
                    <a:p>
                      <a:r>
                        <a:rPr lang="fr-FR" sz="1600" dirty="0"/>
                        <a:t>10,1</a:t>
                      </a:r>
                    </a:p>
                    <a:p>
                      <a:r>
                        <a:rPr lang="fr-FR" sz="1600" dirty="0"/>
                        <a:t>10,9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2,1</a:t>
                      </a:r>
                    </a:p>
                    <a:p>
                      <a:r>
                        <a:rPr lang="fr-FR" sz="1600" dirty="0"/>
                        <a:t>2,1</a:t>
                      </a:r>
                    </a:p>
                    <a:p>
                      <a:r>
                        <a:rPr lang="fr-FR" sz="1600" dirty="0"/>
                        <a:t>2,1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-</a:t>
                      </a:r>
                    </a:p>
                    <a:p>
                      <a:r>
                        <a:rPr lang="fr-FR" sz="1600" dirty="0"/>
                        <a:t>-</a:t>
                      </a:r>
                    </a:p>
                    <a:p>
                      <a:r>
                        <a:rPr lang="fr-FR" sz="1600" dirty="0"/>
                        <a:t>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Aplicaciones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permanentemente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húmedas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localizaciones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ambiente</a:t>
                      </a:r>
                      <a:r>
                        <a:rPr lang="en-US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costero</a:t>
                      </a:r>
                      <a:r>
                        <a:rPr lang="en-US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ambientes</a:t>
                      </a:r>
                      <a:r>
                        <a:rPr lang="en-US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industrials </a:t>
                      </a:r>
                      <a:r>
                        <a:rPr lang="en-US" sz="160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contaminados</a:t>
                      </a:r>
                      <a:r>
                        <a:rPr lang="en-US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cerca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carreteras</a:t>
                      </a:r>
                      <a:r>
                        <a:rPr lang="en-US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 sales de </a:t>
                      </a:r>
                      <a:r>
                        <a:rPr lang="en-US" sz="160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deshielo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3282">
                <a:tc>
                  <a:txBody>
                    <a:bodyPr/>
                    <a:lstStyle/>
                    <a:p>
                      <a:r>
                        <a:rPr lang="fr-FR" sz="1600" dirty="0"/>
                        <a:t>4529</a:t>
                      </a:r>
                    </a:p>
                    <a:p>
                      <a:r>
                        <a:rPr lang="fr-FR" sz="1600" dirty="0"/>
                        <a:t>4547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N08926</a:t>
                      </a:r>
                    </a:p>
                    <a:p>
                      <a:endParaRPr lang="fr-FR" sz="1600" dirty="0"/>
                    </a:p>
                    <a:p>
                      <a:r>
                        <a:rPr lang="fr-FR" sz="1600" dirty="0"/>
                        <a:t>S31254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0,01</a:t>
                      </a:r>
                    </a:p>
                    <a:p>
                      <a:r>
                        <a:rPr lang="fr-FR" sz="1600" dirty="0"/>
                        <a:t>0,01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20,5</a:t>
                      </a:r>
                    </a:p>
                    <a:p>
                      <a:r>
                        <a:rPr lang="fr-FR" sz="1600" dirty="0"/>
                        <a:t>20,0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24,8</a:t>
                      </a:r>
                    </a:p>
                    <a:p>
                      <a:r>
                        <a:rPr lang="fr-FR" sz="1600" dirty="0"/>
                        <a:t>18,0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6,5</a:t>
                      </a:r>
                    </a:p>
                    <a:p>
                      <a:r>
                        <a:rPr lang="fr-FR" sz="1600" dirty="0"/>
                        <a:t>6,1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N, Cu</a:t>
                      </a:r>
                    </a:p>
                    <a:p>
                      <a:r>
                        <a:rPr lang="fr-FR" sz="1600" dirty="0"/>
                        <a:t>N, Cu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/>
                        <a:t>Túneles</a:t>
                      </a:r>
                      <a:r>
                        <a:rPr lang="fr-FR" sz="1600" dirty="0"/>
                        <a:t> de </a:t>
                      </a:r>
                      <a:r>
                        <a:rPr lang="fr-FR" sz="1600" dirty="0" err="1"/>
                        <a:t>carretera</a:t>
                      </a:r>
                      <a:r>
                        <a:rPr lang="fr-FR" sz="1600" dirty="0"/>
                        <a:t> y </a:t>
                      </a:r>
                      <a:r>
                        <a:rPr lang="fr-FR" sz="1600" dirty="0" err="1"/>
                        <a:t>piscinas</a:t>
                      </a:r>
                      <a:r>
                        <a:rPr lang="fr-FR" sz="1600" dirty="0"/>
                        <a:t> </a:t>
                      </a:r>
                      <a:r>
                        <a:rPr lang="fr-FR" sz="1600" dirty="0" err="1"/>
                        <a:t>cubiertas</a:t>
                      </a:r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9797-9C41-4F10-B9F7-025055FFE561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3090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/>
              <a:t>Principales </a:t>
            </a:r>
            <a:r>
              <a:rPr lang="fr-FR" sz="2800" dirty="0" err="1"/>
              <a:t>tipos</a:t>
            </a:r>
            <a:r>
              <a:rPr lang="fr-FR" sz="2800" dirty="0"/>
              <a:t> de </a:t>
            </a:r>
            <a:r>
              <a:rPr lang="fr-FR" sz="2800" dirty="0" err="1"/>
              <a:t>Acero</a:t>
            </a:r>
            <a:r>
              <a:rPr lang="fr-FR" sz="2800" dirty="0"/>
              <a:t> </a:t>
            </a:r>
            <a:r>
              <a:rPr lang="fr-FR" sz="2800" dirty="0" err="1"/>
              <a:t>inoxidable</a:t>
            </a:r>
            <a:r>
              <a:rPr lang="fr-FR" sz="2800" dirty="0"/>
              <a:t> </a:t>
            </a:r>
            <a:r>
              <a:rPr lang="fr-FR" sz="2800" dirty="0" err="1"/>
              <a:t>utilizados</a:t>
            </a:r>
            <a:r>
              <a:rPr lang="fr-FR" sz="2800" dirty="0"/>
              <a:t> en </a:t>
            </a:r>
            <a:r>
              <a:rPr lang="fr-FR" sz="2800" dirty="0" err="1"/>
              <a:t>Arquitectura</a:t>
            </a:r>
            <a:r>
              <a:rPr lang="fr-FR" sz="2800" dirty="0"/>
              <a:t> y </a:t>
            </a:r>
            <a:r>
              <a:rPr lang="fr-FR" sz="2800" dirty="0" err="1"/>
              <a:t>Construcción</a:t>
            </a:r>
            <a:r>
              <a:rPr lang="fr-FR" sz="2800" dirty="0"/>
              <a:t>:</a:t>
            </a:r>
            <a:br>
              <a:rPr lang="fr-FR" sz="2800" dirty="0"/>
            </a:br>
            <a:r>
              <a:rPr lang="fr-FR" sz="2800" dirty="0"/>
              <a:t>EN 10088-5(barra/</a:t>
            </a:r>
            <a:r>
              <a:rPr lang="fr-FR" sz="2800" dirty="0" err="1"/>
              <a:t>alambre</a:t>
            </a:r>
            <a:r>
              <a:rPr lang="fr-FR" sz="2800" dirty="0"/>
              <a:t>/</a:t>
            </a:r>
            <a:r>
              <a:rPr lang="fr-FR" sz="2800" dirty="0" err="1"/>
              <a:t>perfiles</a:t>
            </a:r>
            <a:r>
              <a:rPr lang="fr-FR" sz="2800" dirty="0"/>
              <a:t>)</a:t>
            </a:r>
            <a:r>
              <a:rPr lang="fr-FR" sz="1800" baseline="50000" dirty="0"/>
              <a:t>18</a:t>
            </a:r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2339536"/>
              </p:ext>
            </p:extLst>
          </p:nvPr>
        </p:nvGraphicFramePr>
        <p:xfrm>
          <a:off x="179512" y="1484784"/>
          <a:ext cx="8568949" cy="5370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1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6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6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6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6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88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843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16947">
                <a:tc>
                  <a:txBody>
                    <a:bodyPr/>
                    <a:lstStyle/>
                    <a:p>
                      <a:r>
                        <a:rPr lang="fr-FR" sz="1600" dirty="0" err="1"/>
                        <a:t>Tipo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ASTM</a:t>
                      </a:r>
                    </a:p>
                    <a:p>
                      <a:r>
                        <a:rPr lang="fr-FR" sz="1600" dirty="0"/>
                        <a:t>UNS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C</a:t>
                      </a:r>
                    </a:p>
                    <a:p>
                      <a:r>
                        <a:rPr lang="fr-FR" sz="1600" dirty="0" err="1"/>
                        <a:t>Wt</a:t>
                      </a:r>
                      <a:r>
                        <a:rPr lang="fr-FR" sz="1600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Cr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err="1"/>
                        <a:t>Wt</a:t>
                      </a:r>
                      <a:r>
                        <a:rPr lang="fr-FR" sz="1600" b="1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Ni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/>
                        <a:t>Wt</a:t>
                      </a:r>
                      <a:r>
                        <a:rPr lang="fr-FR" sz="1600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Mo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/>
                        <a:t>Wt</a:t>
                      </a:r>
                      <a:r>
                        <a:rPr lang="fr-FR" sz="1600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/>
                        <a:t>Otros</a:t>
                      </a:r>
                      <a:endParaRPr lang="fr-FR" sz="16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/>
                        <a:t>Wt</a:t>
                      </a:r>
                      <a:r>
                        <a:rPr lang="fr-FR" sz="1600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/>
                        <a:t>Uso</a:t>
                      </a:r>
                      <a:r>
                        <a:rPr lang="fr-FR" sz="1600" baseline="0" dirty="0"/>
                        <a:t> principal</a:t>
                      </a:r>
                      <a:r>
                        <a:rPr lang="fr-FR" sz="1600" dirty="0"/>
                        <a:t> </a:t>
                      </a:r>
                      <a:r>
                        <a:rPr lang="fr-FR" sz="1600" baseline="500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227">
                <a:tc>
                  <a:txBody>
                    <a:bodyPr/>
                    <a:lstStyle/>
                    <a:p>
                      <a:r>
                        <a:rPr lang="fr-FR" sz="1600" dirty="0"/>
                        <a:t>4003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S40977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0,02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11,5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0,5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-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-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r-FR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912">
                <a:tc>
                  <a:txBody>
                    <a:bodyPr/>
                    <a:lstStyle/>
                    <a:p>
                      <a:r>
                        <a:rPr lang="fr-FR" sz="1600" dirty="0"/>
                        <a:t>4016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430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0,04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16,5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-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-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-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err="1"/>
                        <a:t>Ganchos</a:t>
                      </a:r>
                      <a:r>
                        <a:rPr lang="fr-FR" sz="1600" baseline="0" dirty="0"/>
                        <a:t> para </a:t>
                      </a:r>
                      <a:r>
                        <a:rPr lang="fr-FR" sz="1600" baseline="0" dirty="0" err="1"/>
                        <a:t>pizarra</a:t>
                      </a:r>
                      <a:endParaRPr lang="fr-FR" sz="1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912">
                <a:tc>
                  <a:txBody>
                    <a:bodyPr/>
                    <a:lstStyle/>
                    <a:p>
                      <a:r>
                        <a:rPr lang="fr-FR" sz="1600" dirty="0"/>
                        <a:t>4542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630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0,04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16,0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4,0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err="1"/>
                        <a:t>Cu,Nb</a:t>
                      </a:r>
                      <a:endParaRPr lang="fr-FR" sz="1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Barras de </a:t>
                      </a:r>
                      <a:r>
                        <a:rPr lang="fr-FR" sz="1600" dirty="0" err="1"/>
                        <a:t>anclaje</a:t>
                      </a:r>
                      <a:endParaRPr lang="fr-FR" sz="1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4928">
                <a:tc>
                  <a:txBody>
                    <a:bodyPr/>
                    <a:lstStyle/>
                    <a:p>
                      <a:r>
                        <a:rPr lang="fr-FR" sz="1600" dirty="0"/>
                        <a:t>4301</a:t>
                      </a:r>
                    </a:p>
                    <a:p>
                      <a:r>
                        <a:rPr lang="fr-FR" sz="1600" dirty="0"/>
                        <a:t>4307</a:t>
                      </a:r>
                    </a:p>
                    <a:p>
                      <a:r>
                        <a:rPr lang="fr-FR" sz="1600" dirty="0"/>
                        <a:t>4311</a:t>
                      </a:r>
                    </a:p>
                    <a:p>
                      <a:r>
                        <a:rPr lang="fr-FR" sz="1600" dirty="0"/>
                        <a:t>4567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304</a:t>
                      </a:r>
                    </a:p>
                    <a:p>
                      <a:r>
                        <a:rPr lang="fr-FR" sz="1600" dirty="0"/>
                        <a:t>304L</a:t>
                      </a:r>
                    </a:p>
                    <a:p>
                      <a:r>
                        <a:rPr lang="fr-FR" sz="1600" dirty="0"/>
                        <a:t>304N</a:t>
                      </a:r>
                    </a:p>
                    <a:p>
                      <a:r>
                        <a:rPr lang="fr-FR" sz="1600" dirty="0"/>
                        <a:t>304Cu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0,04</a:t>
                      </a:r>
                    </a:p>
                    <a:p>
                      <a:r>
                        <a:rPr lang="fr-FR" sz="1600" dirty="0"/>
                        <a:t>0,02</a:t>
                      </a:r>
                    </a:p>
                    <a:p>
                      <a:r>
                        <a:rPr lang="fr-FR" sz="1600" dirty="0"/>
                        <a:t>0,02</a:t>
                      </a:r>
                    </a:p>
                    <a:p>
                      <a:r>
                        <a:rPr lang="fr-FR" sz="1600" dirty="0"/>
                        <a:t>0,02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18,1</a:t>
                      </a:r>
                    </a:p>
                    <a:p>
                      <a:r>
                        <a:rPr lang="fr-FR" sz="1600" dirty="0"/>
                        <a:t>18,1</a:t>
                      </a:r>
                    </a:p>
                    <a:p>
                      <a:r>
                        <a:rPr lang="fr-FR" sz="1600" dirty="0"/>
                        <a:t>18,1</a:t>
                      </a:r>
                    </a:p>
                    <a:p>
                      <a:r>
                        <a:rPr lang="fr-FR" sz="1600" dirty="0"/>
                        <a:t>17,1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8,1</a:t>
                      </a:r>
                    </a:p>
                    <a:p>
                      <a:r>
                        <a:rPr lang="fr-FR" sz="1600" dirty="0"/>
                        <a:t>8,1</a:t>
                      </a:r>
                    </a:p>
                    <a:p>
                      <a:r>
                        <a:rPr lang="fr-FR" sz="1600"/>
                        <a:t>8,6</a:t>
                      </a:r>
                    </a:p>
                    <a:p>
                      <a:r>
                        <a:rPr lang="fr-FR" sz="1600"/>
                        <a:t>8,6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-</a:t>
                      </a:r>
                    </a:p>
                    <a:p>
                      <a:r>
                        <a:rPr lang="fr-FR" sz="1600" dirty="0"/>
                        <a:t>-</a:t>
                      </a:r>
                    </a:p>
                    <a:p>
                      <a:r>
                        <a:rPr lang="fr-FR" sz="1600" dirty="0"/>
                        <a:t>-</a:t>
                      </a:r>
                    </a:p>
                    <a:p>
                      <a:r>
                        <a:rPr lang="fr-FR" sz="1600" dirty="0"/>
                        <a:t>-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-</a:t>
                      </a:r>
                    </a:p>
                    <a:p>
                      <a:r>
                        <a:rPr lang="fr-FR" sz="1600" dirty="0"/>
                        <a:t>-</a:t>
                      </a:r>
                    </a:p>
                    <a:p>
                      <a:r>
                        <a:rPr lang="fr-FR" sz="1600" dirty="0"/>
                        <a:t>N</a:t>
                      </a:r>
                    </a:p>
                    <a:p>
                      <a:r>
                        <a:rPr lang="fr-FR" sz="1600" dirty="0"/>
                        <a:t>Cu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  <a:p>
                      <a:endParaRPr lang="fr-FR" sz="1600" dirty="0"/>
                    </a:p>
                    <a:p>
                      <a:r>
                        <a:rPr lang="fr-FR" sz="1600" dirty="0" err="1"/>
                        <a:t>Corrugado</a:t>
                      </a:r>
                      <a:endParaRPr lang="fr-FR" sz="1600" dirty="0"/>
                    </a:p>
                    <a:p>
                      <a:r>
                        <a:rPr lang="fr-FR" sz="1600" dirty="0" err="1"/>
                        <a:t>Tornilleria</a:t>
                      </a:r>
                      <a:r>
                        <a:rPr lang="fr-FR" sz="1600" baseline="0" dirty="0"/>
                        <a:t> </a:t>
                      </a:r>
                      <a:r>
                        <a:rPr lang="fr-FR" sz="1600" baseline="0" dirty="0" err="1"/>
                        <a:t>tipo</a:t>
                      </a:r>
                      <a:r>
                        <a:rPr lang="fr-FR" sz="1600" baseline="0" dirty="0"/>
                        <a:t> A2</a:t>
                      </a:r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2859">
                <a:tc>
                  <a:txBody>
                    <a:bodyPr/>
                    <a:lstStyle/>
                    <a:p>
                      <a:r>
                        <a:rPr lang="fr-FR" sz="1600" dirty="0"/>
                        <a:t>4401</a:t>
                      </a:r>
                    </a:p>
                    <a:p>
                      <a:r>
                        <a:rPr lang="fr-FR" sz="1600" dirty="0"/>
                        <a:t>4404</a:t>
                      </a:r>
                    </a:p>
                    <a:p>
                      <a:r>
                        <a:rPr lang="fr-FR" sz="1600" dirty="0"/>
                        <a:t>4429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316</a:t>
                      </a:r>
                    </a:p>
                    <a:p>
                      <a:r>
                        <a:rPr lang="fr-FR" sz="1600" dirty="0"/>
                        <a:t>316L</a:t>
                      </a:r>
                    </a:p>
                    <a:p>
                      <a:r>
                        <a:rPr lang="fr-FR" sz="1600" dirty="0"/>
                        <a:t>« 316LN 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0,05</a:t>
                      </a:r>
                    </a:p>
                    <a:p>
                      <a:r>
                        <a:rPr lang="fr-FR" sz="1600" dirty="0"/>
                        <a:t>0,02</a:t>
                      </a:r>
                    </a:p>
                    <a:p>
                      <a:r>
                        <a:rPr lang="fr-FR" sz="1600" dirty="0"/>
                        <a:t>0,02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16,6</a:t>
                      </a:r>
                    </a:p>
                    <a:p>
                      <a:r>
                        <a:rPr lang="fr-FR" sz="1600" dirty="0"/>
                        <a:t>16,6</a:t>
                      </a:r>
                    </a:p>
                    <a:p>
                      <a:r>
                        <a:rPr lang="fr-FR" sz="1600" dirty="0"/>
                        <a:t>16,6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10,1</a:t>
                      </a:r>
                    </a:p>
                    <a:p>
                      <a:r>
                        <a:rPr lang="fr-FR" sz="1600" dirty="0"/>
                        <a:t>10,1</a:t>
                      </a:r>
                    </a:p>
                    <a:p>
                      <a:r>
                        <a:rPr lang="fr-FR" sz="1600" dirty="0"/>
                        <a:t>11,1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2,1</a:t>
                      </a:r>
                    </a:p>
                    <a:p>
                      <a:r>
                        <a:rPr lang="fr-FR" sz="1600" dirty="0"/>
                        <a:t>2,1</a:t>
                      </a:r>
                    </a:p>
                    <a:p>
                      <a:r>
                        <a:rPr lang="fr-FR" sz="1600" dirty="0"/>
                        <a:t>2,6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-</a:t>
                      </a:r>
                    </a:p>
                    <a:p>
                      <a:r>
                        <a:rPr lang="fr-FR" sz="1600" dirty="0"/>
                        <a:t>-</a:t>
                      </a:r>
                    </a:p>
                    <a:p>
                      <a:r>
                        <a:rPr lang="fr-FR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Interior y exterior de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edificios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ambiente</a:t>
                      </a:r>
                      <a:r>
                        <a:rPr lang="en-US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industrial normal, </a:t>
                      </a:r>
                      <a:r>
                        <a:rPr lang="en-US" sz="160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lejos</a:t>
                      </a:r>
                      <a:r>
                        <a:rPr lang="en-US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la costa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Corrugado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0543">
                <a:tc>
                  <a:txBody>
                    <a:bodyPr/>
                    <a:lstStyle/>
                    <a:p>
                      <a:r>
                        <a:rPr lang="fr-FR" sz="1600" dirty="0"/>
                        <a:t>4529</a:t>
                      </a:r>
                    </a:p>
                    <a:p>
                      <a:r>
                        <a:rPr lang="fr-FR" sz="1600" dirty="0"/>
                        <a:t>4547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« 926 »</a:t>
                      </a:r>
                    </a:p>
                    <a:p>
                      <a:r>
                        <a:rPr lang="fr-FR" sz="1600" dirty="0"/>
                        <a:t>S31254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0,01</a:t>
                      </a:r>
                    </a:p>
                    <a:p>
                      <a:r>
                        <a:rPr lang="fr-FR" sz="1600" dirty="0"/>
                        <a:t>0,01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20,5</a:t>
                      </a:r>
                    </a:p>
                    <a:p>
                      <a:r>
                        <a:rPr lang="fr-FR" sz="1600" dirty="0"/>
                        <a:t>20,0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24,8</a:t>
                      </a:r>
                    </a:p>
                    <a:p>
                      <a:r>
                        <a:rPr lang="fr-FR" sz="1600" dirty="0"/>
                        <a:t>18,0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6,5</a:t>
                      </a:r>
                    </a:p>
                    <a:p>
                      <a:r>
                        <a:rPr lang="fr-FR" sz="1600" dirty="0"/>
                        <a:t>6,1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N, Cu</a:t>
                      </a:r>
                    </a:p>
                    <a:p>
                      <a:r>
                        <a:rPr lang="fr-FR" sz="1600" dirty="0"/>
                        <a:t>N, Cu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/>
                        <a:t>Tuneles</a:t>
                      </a:r>
                      <a:r>
                        <a:rPr lang="fr-FR" sz="1600" dirty="0"/>
                        <a:t> de </a:t>
                      </a:r>
                      <a:r>
                        <a:rPr lang="fr-FR" sz="1600" dirty="0" err="1"/>
                        <a:t>carreteras</a:t>
                      </a:r>
                      <a:r>
                        <a:rPr lang="fr-FR" sz="1600" dirty="0"/>
                        <a:t> y</a:t>
                      </a:r>
                      <a:r>
                        <a:rPr lang="fr-FR" sz="1600" baseline="0" dirty="0"/>
                        <a:t> </a:t>
                      </a:r>
                      <a:r>
                        <a:rPr lang="fr-FR" sz="1600" baseline="0" dirty="0" err="1"/>
                        <a:t>piscinas</a:t>
                      </a:r>
                      <a:r>
                        <a:rPr lang="fr-FR" sz="1600" baseline="0" dirty="0"/>
                        <a:t> </a:t>
                      </a:r>
                      <a:r>
                        <a:rPr lang="fr-FR" sz="1600" baseline="0" dirty="0" err="1"/>
                        <a:t>cubiertas</a:t>
                      </a:r>
                      <a:r>
                        <a:rPr lang="fr-FR" sz="1600" baseline="0" dirty="0"/>
                        <a:t>.</a:t>
                      </a:r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5912">
                <a:tc>
                  <a:txBody>
                    <a:bodyPr/>
                    <a:lstStyle/>
                    <a:p>
                      <a:r>
                        <a:rPr lang="fr-FR" sz="1600" dirty="0"/>
                        <a:t>4362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S32304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0,02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22,5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3,6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0,3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N, Cu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/>
                        <a:t>Corrugado</a:t>
                      </a:r>
                      <a:r>
                        <a:rPr lang="fr-FR" sz="1600" baseline="0" dirty="0"/>
                        <a:t> y </a:t>
                      </a:r>
                      <a:r>
                        <a:rPr lang="fr-FR" sz="1600" baseline="0" dirty="0" err="1"/>
                        <a:t>componentes</a:t>
                      </a:r>
                      <a:r>
                        <a:rPr lang="fr-FR" sz="1600" baseline="0" dirty="0"/>
                        <a:t> </a:t>
                      </a:r>
                      <a:r>
                        <a:rPr lang="fr-FR" sz="1600" baseline="0" dirty="0" err="1"/>
                        <a:t>mecánicos</a:t>
                      </a:r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5912">
                <a:tc>
                  <a:txBody>
                    <a:bodyPr/>
                    <a:lstStyle/>
                    <a:p>
                      <a:r>
                        <a:rPr lang="fr-FR" sz="1600" dirty="0"/>
                        <a:t>4462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S32205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0,02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21,5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4,6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2,8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aseline="0" dirty="0" err="1"/>
                        <a:t>Corrugado</a:t>
                      </a:r>
                      <a:r>
                        <a:rPr lang="fr-FR" sz="1600" baseline="0" dirty="0"/>
                        <a:t> y </a:t>
                      </a:r>
                      <a:r>
                        <a:rPr lang="fr-FR" sz="1600" baseline="0" dirty="0" err="1"/>
                        <a:t>componentes</a:t>
                      </a:r>
                      <a:r>
                        <a:rPr lang="fr-FR" sz="1600" baseline="0" dirty="0"/>
                        <a:t> </a:t>
                      </a:r>
                      <a:r>
                        <a:rPr lang="fr-FR" sz="1600" baseline="0" dirty="0" err="1"/>
                        <a:t>mecánicos</a:t>
                      </a:r>
                      <a:r>
                        <a:rPr lang="fr-FR" sz="1600" baseline="0" dirty="0"/>
                        <a:t> </a:t>
                      </a:r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9797-9C41-4F10-B9F7-025055FFE561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08632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 err="1"/>
              <a:t>Desglose</a:t>
            </a:r>
            <a:r>
              <a:rPr lang="fr-FR" sz="2800" dirty="0"/>
              <a:t> de la </a:t>
            </a:r>
            <a:r>
              <a:rPr lang="fr-FR" sz="2800" dirty="0" err="1"/>
              <a:t>producción</a:t>
            </a:r>
            <a:r>
              <a:rPr lang="fr-FR" sz="2800" dirty="0"/>
              <a:t> </a:t>
            </a:r>
            <a:r>
              <a:rPr lang="fr-FR" sz="2800" dirty="0" err="1"/>
              <a:t>mundial</a:t>
            </a:r>
            <a:r>
              <a:rPr lang="fr-FR" sz="2800" dirty="0"/>
              <a:t> de </a:t>
            </a:r>
            <a:r>
              <a:rPr lang="fr-FR" sz="2800" dirty="0" err="1"/>
              <a:t>aceros</a:t>
            </a:r>
            <a:r>
              <a:rPr lang="fr-FR" sz="2800" dirty="0"/>
              <a:t> </a:t>
            </a:r>
            <a:r>
              <a:rPr lang="fr-FR" sz="2800" dirty="0" err="1"/>
              <a:t>inoxidables</a:t>
            </a:r>
            <a:r>
              <a:rPr lang="fr-FR" sz="2800" dirty="0"/>
              <a:t> </a:t>
            </a:r>
            <a:r>
              <a:rPr lang="fr-FR" sz="2800" dirty="0" err="1"/>
              <a:t>por</a:t>
            </a:r>
            <a:r>
              <a:rPr lang="fr-FR" sz="2800" dirty="0"/>
              <a:t> familias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9797-9C41-4F10-B9F7-025055FFE561}" type="slidenum">
              <a:rPr lang="fr-FR" smtClean="0"/>
              <a:pPr/>
              <a:t>14</a:t>
            </a:fld>
            <a:endParaRPr lang="fr-FR"/>
          </a:p>
        </p:txBody>
      </p:sp>
      <p:pic>
        <p:nvPicPr>
          <p:cNvPr id="6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31497" y="1739869"/>
            <a:ext cx="5863110" cy="5118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348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358775" y="296653"/>
            <a:ext cx="6661497" cy="61206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r-FR" sz="2400" dirty="0" err="1"/>
              <a:t>Desglose</a:t>
            </a:r>
            <a:r>
              <a:rPr lang="fr-FR" sz="2400" dirty="0"/>
              <a:t> de la </a:t>
            </a:r>
            <a:r>
              <a:rPr lang="fr-FR" sz="2400" dirty="0" err="1"/>
              <a:t>producción</a:t>
            </a:r>
            <a:r>
              <a:rPr lang="fr-FR" sz="2400" dirty="0"/>
              <a:t> </a:t>
            </a:r>
            <a:r>
              <a:rPr lang="fr-FR" sz="2400" dirty="0" err="1"/>
              <a:t>mundial</a:t>
            </a:r>
            <a:r>
              <a:rPr lang="fr-FR" sz="2400" dirty="0"/>
              <a:t> </a:t>
            </a:r>
            <a:r>
              <a:rPr lang="fr-FR" sz="2400" dirty="0" err="1"/>
              <a:t>por</a:t>
            </a:r>
            <a:r>
              <a:rPr lang="fr-FR" sz="2400" dirty="0"/>
              <a:t> familia</a:t>
            </a:r>
            <a:r>
              <a:rPr lang="fr-FR" sz="2400" baseline="50000" dirty="0"/>
              <a:t>19</a:t>
            </a:r>
            <a:endParaRPr lang="en-US" sz="2400" baseline="50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3C62368-CE43-4B00-A71D-F99BD269076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8775" y="820093"/>
            <a:ext cx="8439620" cy="500455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1560" y="6012577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Altos </a:t>
            </a:r>
            <a:r>
              <a:rPr lang="fr-FR" sz="1600" dirty="0" err="1"/>
              <a:t>valores</a:t>
            </a:r>
            <a:r>
              <a:rPr lang="fr-FR" sz="1600" dirty="0"/>
              <a:t> </a:t>
            </a:r>
            <a:r>
              <a:rPr lang="fr-FR" sz="1600" dirty="0" err="1"/>
              <a:t>del</a:t>
            </a:r>
            <a:r>
              <a:rPr lang="fr-FR" sz="1600" dirty="0"/>
              <a:t> Ni </a:t>
            </a:r>
            <a:r>
              <a:rPr lang="fr-FR" sz="1600" dirty="0" err="1"/>
              <a:t>favorecen</a:t>
            </a:r>
            <a:r>
              <a:rPr lang="fr-FR" sz="1600" dirty="0"/>
              <a:t> el </a:t>
            </a:r>
            <a:r>
              <a:rPr lang="fr-FR" sz="1600" dirty="0" err="1"/>
              <a:t>reemplazo</a:t>
            </a:r>
            <a:r>
              <a:rPr lang="fr-FR" sz="1600" dirty="0"/>
              <a:t> de </a:t>
            </a:r>
            <a:r>
              <a:rPr lang="fr-FR" sz="1600" dirty="0" err="1"/>
              <a:t>tipos</a:t>
            </a:r>
            <a:r>
              <a:rPr lang="fr-FR" sz="1600" dirty="0"/>
              <a:t> </a:t>
            </a:r>
            <a:r>
              <a:rPr lang="fr-FR" sz="1600" dirty="0" err="1"/>
              <a:t>CrNi</a:t>
            </a:r>
            <a:r>
              <a:rPr lang="fr-FR" sz="1600" dirty="0"/>
              <a:t> </a:t>
            </a:r>
            <a:r>
              <a:rPr lang="fr-FR" sz="1600" dirty="0" err="1"/>
              <a:t>por</a:t>
            </a:r>
            <a:r>
              <a:rPr lang="fr-FR" sz="1600" dirty="0"/>
              <a:t> </a:t>
            </a:r>
            <a:r>
              <a:rPr lang="fr-FR" sz="1600" dirty="0" err="1"/>
              <a:t>tipos</a:t>
            </a:r>
            <a:r>
              <a:rPr lang="fr-FR" sz="1600" dirty="0"/>
              <a:t> </a:t>
            </a:r>
            <a:r>
              <a:rPr lang="fr-FR" sz="1600" dirty="0" err="1"/>
              <a:t>como</a:t>
            </a:r>
            <a:r>
              <a:rPr lang="fr-FR" sz="1600" dirty="0"/>
              <a:t>  Cr-Mn o Cr </a:t>
            </a:r>
          </a:p>
          <a:p>
            <a:r>
              <a:rPr lang="fr-FR" sz="1600" dirty="0"/>
              <a:t>Los </a:t>
            </a:r>
            <a:r>
              <a:rPr lang="fr-FR" sz="1600" dirty="0" err="1"/>
              <a:t>tipos</a:t>
            </a:r>
            <a:r>
              <a:rPr lang="fr-FR" sz="1600" dirty="0"/>
              <a:t> Duplex, </a:t>
            </a:r>
            <a:r>
              <a:rPr lang="fr-FR" sz="1600" dirty="0" err="1"/>
              <a:t>irrelevantes</a:t>
            </a:r>
            <a:r>
              <a:rPr lang="fr-FR" sz="1600" dirty="0"/>
              <a:t> </a:t>
            </a:r>
            <a:r>
              <a:rPr lang="fr-FR" sz="1600" dirty="0" err="1"/>
              <a:t>hoy</a:t>
            </a:r>
            <a:r>
              <a:rPr lang="fr-FR" sz="1600" dirty="0"/>
              <a:t> en </a:t>
            </a:r>
            <a:r>
              <a:rPr lang="fr-FR" sz="1600" dirty="0" err="1"/>
              <a:t>día</a:t>
            </a:r>
            <a:r>
              <a:rPr lang="fr-FR" sz="1600" dirty="0"/>
              <a:t>, se </a:t>
            </a:r>
            <a:r>
              <a:rPr lang="fr-FR" sz="1600" dirty="0" err="1"/>
              <a:t>espera</a:t>
            </a:r>
            <a:r>
              <a:rPr lang="fr-FR" sz="1600" dirty="0"/>
              <a:t> que </a:t>
            </a:r>
            <a:r>
              <a:rPr lang="fr-FR" sz="1600" dirty="0" err="1"/>
              <a:t>crezcan</a:t>
            </a:r>
            <a:r>
              <a:rPr lang="fr-FR" sz="1600" dirty="0"/>
              <a:t> </a:t>
            </a:r>
            <a:r>
              <a:rPr lang="fr-FR" sz="1600" dirty="0" err="1"/>
              <a:t>enormemente</a:t>
            </a:r>
            <a:r>
              <a:rPr lang="fr-FR" sz="1600" dirty="0"/>
              <a:t> en el </a:t>
            </a:r>
            <a:r>
              <a:rPr lang="fr-FR" sz="1600" dirty="0" err="1"/>
              <a:t>futuro</a:t>
            </a:r>
            <a:r>
              <a:rPr lang="fr-FR" sz="1600" dirty="0"/>
              <a:t>.  </a:t>
            </a:r>
          </a:p>
        </p:txBody>
      </p:sp>
      <p:sp>
        <p:nvSpPr>
          <p:cNvPr id="5" name="TextBox 4"/>
          <p:cNvSpPr txBox="1"/>
          <p:nvPr/>
        </p:nvSpPr>
        <p:spPr>
          <a:xfrm rot="1948694">
            <a:off x="7405934" y="365942"/>
            <a:ext cx="1403017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NUEVA </a:t>
            </a:r>
          </a:p>
        </p:txBody>
      </p:sp>
    </p:spTree>
    <p:extLst>
      <p:ext uri="{BB962C8B-B14F-4D97-AF65-F5344CB8AC3E}">
        <p14:creationId xmlns:p14="http://schemas.microsoft.com/office/powerpoint/2010/main" val="3946674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22000" cy="1143000"/>
          </a:xfrm>
        </p:spPr>
        <p:txBody>
          <a:bodyPr>
            <a:noAutofit/>
          </a:bodyPr>
          <a:lstStyle/>
          <a:p>
            <a:r>
              <a:rPr lang="es-ES_tradnl" sz="2800" dirty="0"/>
              <a:t>Producción de acería de acero inoxidable (equivalente en desbaste/lingote) por zona x1.000 toneladas</a:t>
            </a:r>
            <a:br>
              <a:rPr lang="en-GB" sz="2800" dirty="0"/>
            </a:br>
            <a:endParaRPr lang="en-US" sz="1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BB51545-768E-4D26-8328-5A3DE7D9F1F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6368" y="1534137"/>
            <a:ext cx="8291264" cy="5040560"/>
          </a:xfrm>
          <a:prstGeom prst="rect">
            <a:avLst/>
          </a:prstGeom>
        </p:spPr>
      </p:pic>
      <p:sp>
        <p:nvSpPr>
          <p:cNvPr id="4" name="TextBox 4"/>
          <p:cNvSpPr txBox="1"/>
          <p:nvPr/>
        </p:nvSpPr>
        <p:spPr>
          <a:xfrm rot="744490">
            <a:off x="7252584" y="1212695"/>
            <a:ext cx="1559127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ACTUALIZADO 2019  ! </a:t>
            </a:r>
          </a:p>
        </p:txBody>
      </p:sp>
    </p:spTree>
    <p:extLst>
      <p:ext uri="{BB962C8B-B14F-4D97-AF65-F5344CB8AC3E}">
        <p14:creationId xmlns:p14="http://schemas.microsoft.com/office/powerpoint/2010/main" val="37534867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38944" y="180120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2800" dirty="0"/>
              <a:t>Tasa de crecimiento anual de producción de acería de acero inoxidable</a:t>
            </a:r>
            <a:r>
              <a:rPr lang="es-ES_tradnl" sz="2800" baseline="30000" dirty="0"/>
              <a:t>22</a:t>
            </a:r>
            <a:r>
              <a:rPr lang="es-ES_tradnl" sz="2800" dirty="0"/>
              <a:t> (millones de toneladas)</a:t>
            </a:r>
            <a:endParaRPr lang="en-US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1EED14-68A9-4FA4-A453-B7B4BEA79EC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426" y="1628800"/>
            <a:ext cx="8229600" cy="46805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744490">
            <a:off x="5919579" y="1481200"/>
            <a:ext cx="1541627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ACTUALIZADO 2019  ! </a:t>
            </a:r>
          </a:p>
        </p:txBody>
      </p:sp>
    </p:spTree>
    <p:extLst>
      <p:ext uri="{BB962C8B-B14F-4D97-AF65-F5344CB8AC3E}">
        <p14:creationId xmlns:p14="http://schemas.microsoft.com/office/powerpoint/2010/main" val="4846498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38944" y="180120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3600" dirty="0"/>
              <a:t>Consumo aparente del acero inoxidable por zonas</a:t>
            </a:r>
            <a:endParaRPr lang="en-US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70CD212-BA1B-45E6-B0D5-F6CA6F3DDB5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8944" y="1484784"/>
            <a:ext cx="8229600" cy="51750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744490">
            <a:off x="7067716" y="914513"/>
            <a:ext cx="158642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>
                <a:solidFill>
                  <a:srgbClr val="FF0000"/>
                </a:solidFill>
              </a:rPr>
              <a:t>ACTUALIZADO</a:t>
            </a:r>
            <a:r>
              <a:rPr lang="fr-FR" b="1" dirty="0">
                <a:solidFill>
                  <a:srgbClr val="FF0000"/>
                </a:solidFill>
              </a:rPr>
              <a:t> 2019  ! </a:t>
            </a:r>
          </a:p>
        </p:txBody>
      </p:sp>
    </p:spTree>
    <p:extLst>
      <p:ext uri="{BB962C8B-B14F-4D97-AF65-F5344CB8AC3E}">
        <p14:creationId xmlns:p14="http://schemas.microsoft.com/office/powerpoint/2010/main" val="40266665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Referencias</a:t>
            </a:r>
            <a:r>
              <a:rPr lang="fr-BE" dirty="0"/>
              <a:t> </a:t>
            </a:r>
            <a:r>
              <a:rPr lang="fr-BE" dirty="0" err="1"/>
              <a:t>bibliográficas</a:t>
            </a:r>
            <a:r>
              <a:rPr lang="fr-BE" dirty="0"/>
              <a:t> (1/2)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8152"/>
            <a:ext cx="8229600" cy="492514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500" dirty="0">
                <a:hlinkClick r:id="rId2"/>
              </a:rPr>
              <a:t>https://www.worldstainless.org/Files/issf/non-image-files/PDF/TheStainlessSteelFamily.pdf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500" dirty="0"/>
              <a:t>D. </a:t>
            </a:r>
            <a:r>
              <a:rPr lang="en-US" sz="1500" dirty="0" err="1"/>
              <a:t>Peckner</a:t>
            </a:r>
            <a:r>
              <a:rPr lang="en-US" sz="1500" dirty="0"/>
              <a:t> Handbook of Stainless Steels Hardcover – June, 1977 ISBN-13: 978-0070491472 ISBN-10: 007049147X 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1500" dirty="0">
                <a:hlinkClick r:id="rId3"/>
              </a:rPr>
              <a:t>http://www.imoa.info/download_files/stainless-steel/Austenitics.pdf</a:t>
            </a:r>
            <a:r>
              <a:rPr lang="fr-FR" sz="1500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1500" dirty="0"/>
              <a:t>New « 200 </a:t>
            </a:r>
            <a:r>
              <a:rPr lang="fr-FR" sz="1500" dirty="0" err="1"/>
              <a:t>series</a:t>
            </a:r>
            <a:r>
              <a:rPr lang="fr-FR" sz="1500" dirty="0"/>
              <a:t> </a:t>
            </a:r>
            <a:r>
              <a:rPr lang="fr-FR" sz="1500" dirty="0" err="1"/>
              <a:t>steels</a:t>
            </a:r>
            <a:r>
              <a:rPr lang="fr-FR" sz="1500" dirty="0"/>
              <a:t> »: An </a:t>
            </a:r>
            <a:r>
              <a:rPr lang="fr-FR" sz="1500" dirty="0" err="1"/>
              <a:t>opportunity</a:t>
            </a:r>
            <a:r>
              <a:rPr lang="fr-FR" sz="1500" dirty="0"/>
              <a:t> or a </a:t>
            </a:r>
            <a:r>
              <a:rPr lang="fr-FR" sz="1500" dirty="0" err="1"/>
              <a:t>threat</a:t>
            </a:r>
            <a:r>
              <a:rPr lang="fr-FR" sz="1500" dirty="0"/>
              <a:t> to the image of </a:t>
            </a:r>
            <a:r>
              <a:rPr lang="fr-FR" sz="1500" dirty="0" err="1"/>
              <a:t>stainless</a:t>
            </a:r>
            <a:r>
              <a:rPr lang="fr-FR" sz="1500" dirty="0"/>
              <a:t> </a:t>
            </a:r>
            <a:r>
              <a:rPr lang="fr-FR" sz="1500" dirty="0" err="1"/>
              <a:t>steel</a:t>
            </a:r>
            <a:r>
              <a:rPr lang="fr-FR" sz="1500" dirty="0"/>
              <a:t>? </a:t>
            </a:r>
            <a:r>
              <a:rPr lang="fr-FR" sz="1500" dirty="0">
                <a:hlinkClick r:id="rId4"/>
              </a:rPr>
              <a:t>http://www.worldstainless.org/Files/issf/non-image-files/PDF/ISSFNew200seriessteelsAnopportunityorathreat_EN.pdf</a:t>
            </a:r>
            <a:endParaRPr lang="fr-FR" sz="1500" dirty="0"/>
          </a:p>
          <a:p>
            <a:pPr marL="514350" indent="-514350">
              <a:buFont typeface="+mj-lt"/>
              <a:buAutoNum type="arabicPeriod"/>
            </a:pPr>
            <a:r>
              <a:rPr lang="en-US" sz="1500" dirty="0">
                <a:hlinkClick r:id="rId2"/>
              </a:rPr>
              <a:t>http://www.outokumpu.com/en/stainless-steel/about-stainless-steel/stainless-steel-types/pages/default.aspx 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1500" dirty="0"/>
              <a:t>The </a:t>
            </a:r>
            <a:r>
              <a:rPr lang="fr-FR" sz="1500" dirty="0" err="1"/>
              <a:t>ferritic</a:t>
            </a:r>
            <a:r>
              <a:rPr lang="fr-FR" sz="1500" dirty="0"/>
              <a:t> solution </a:t>
            </a:r>
            <a:r>
              <a:rPr lang="fr-FR" sz="1500" dirty="0">
                <a:hlinkClick r:id="rId5"/>
              </a:rPr>
              <a:t>http://www.worldstainless.org/Files/issf/non-image-files/PDF/ISSF_The_Ferritic_Solution_Spanish.pdf</a:t>
            </a:r>
            <a:endParaRPr lang="fr-FR" sz="1500" dirty="0"/>
          </a:p>
          <a:p>
            <a:pPr marL="514350" indent="-514350">
              <a:buFont typeface="+mj-lt"/>
              <a:buAutoNum type="arabicPeriod"/>
            </a:pPr>
            <a:r>
              <a:rPr lang="fr-FR" sz="1500" dirty="0" err="1"/>
              <a:t>Martensitic</a:t>
            </a:r>
            <a:r>
              <a:rPr lang="fr-FR" sz="1500" dirty="0"/>
              <a:t> </a:t>
            </a:r>
            <a:r>
              <a:rPr lang="fr-FR" sz="1500" dirty="0" err="1"/>
              <a:t>stainless</a:t>
            </a:r>
            <a:r>
              <a:rPr lang="fr-FR" sz="1500" dirty="0"/>
              <a:t> </a:t>
            </a:r>
            <a:r>
              <a:rPr lang="fr-FR" sz="1500" dirty="0" err="1"/>
              <a:t>steels</a:t>
            </a:r>
            <a:r>
              <a:rPr lang="fr-FR" sz="1500" dirty="0"/>
              <a:t> </a:t>
            </a:r>
            <a:r>
              <a:rPr lang="fr-FR" sz="1500" dirty="0">
                <a:hlinkClick r:id="rId6"/>
              </a:rPr>
              <a:t>http://www.worldstainless.org/Files/issf/non-image-files/PDF/ISSF_Martensitic_Stainless_Steels.pdf</a:t>
            </a:r>
            <a:endParaRPr lang="fr-FR" sz="1500" dirty="0"/>
          </a:p>
          <a:p>
            <a:pPr marL="514350" indent="-514350">
              <a:buFont typeface="+mj-lt"/>
              <a:buAutoNum type="arabicPeriod"/>
            </a:pPr>
            <a:r>
              <a:rPr lang="fr-FR" sz="1500" dirty="0"/>
              <a:t>Duplex </a:t>
            </a:r>
            <a:r>
              <a:rPr lang="fr-FR" sz="1500" dirty="0" err="1"/>
              <a:t>stainless</a:t>
            </a:r>
            <a:r>
              <a:rPr lang="fr-FR" sz="1500" dirty="0"/>
              <a:t> </a:t>
            </a:r>
            <a:r>
              <a:rPr lang="fr-FR" sz="1500" dirty="0" err="1"/>
              <a:t>steels</a:t>
            </a:r>
            <a:r>
              <a:rPr lang="fr-FR" sz="1500" dirty="0"/>
              <a:t>: </a:t>
            </a:r>
            <a:r>
              <a:rPr lang="fr-FR" sz="1500" dirty="0">
                <a:hlinkClick r:id="rId7"/>
              </a:rPr>
              <a:t>https://www.imoa.info/molybdenum-uses/molybdenum-grade-stainless-steels/architecture/structural-duplex-stainless.php?d=1</a:t>
            </a:r>
            <a:endParaRPr lang="fr-FR" sz="1500" dirty="0"/>
          </a:p>
          <a:p>
            <a:pPr marL="514350" indent="-514350">
              <a:buFont typeface="+mj-lt"/>
              <a:buAutoNum type="arabicPeriod"/>
            </a:pPr>
            <a:r>
              <a:rPr lang="fr-FR" sz="1500" dirty="0">
                <a:hlinkClick r:id="rId8"/>
              </a:rPr>
              <a:t>https://www.nickelinstitute.org/~/Media/Files/TechnicalLiterature/CapabilitiesandLimitationsofArchitecturalMetalsandMetalsforCorrosionResistanceI_14057a_.pdf</a:t>
            </a:r>
            <a:r>
              <a:rPr lang="fr-FR" sz="1500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1500" dirty="0">
                <a:hlinkClick r:id="rId9"/>
              </a:rPr>
              <a:t>https://www.worldstainless.org/Files/issf/non-image-files/PDF/Euro_Inox/Tables_TechnicalProperties_EN.pdf</a:t>
            </a:r>
            <a:r>
              <a:rPr lang="fr-FR" sz="1500" dirty="0"/>
              <a:t> </a:t>
            </a:r>
            <a:endParaRPr lang="fr-FR" sz="1500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sz="1500" dirty="0">
                <a:hlinkClick r:id="rId10"/>
              </a:rPr>
              <a:t>http://www.imoa.info/download_files/stainless-steel/2014-8-Specification-and-Guideline-list.pdf</a:t>
            </a:r>
            <a:r>
              <a:rPr lang="fr-FR" sz="1500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1500" dirty="0">
                <a:hlinkClick r:id="rId11"/>
              </a:rPr>
              <a:t>http://www.bssa.org.uk/topics.php?article=370&amp;featured=1</a:t>
            </a:r>
            <a:r>
              <a:rPr lang="fr-FR" sz="1500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500" dirty="0">
                <a:hlinkClick r:id="rId12"/>
              </a:rPr>
              <a:t>https://www.worldstainless.org/about-stainless/what-is-stainless-steel/standards/</a:t>
            </a:r>
            <a:endParaRPr lang="en-GB" sz="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9797-9C41-4F10-B9F7-025055FFE561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7688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Videos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1050038"/>
              </p:ext>
            </p:extLst>
          </p:nvPr>
        </p:nvGraphicFramePr>
        <p:xfrm>
          <a:off x="457200" y="1600200"/>
          <a:ext cx="8229600" cy="47091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74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4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697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100 </a:t>
                      </a:r>
                      <a:r>
                        <a:rPr lang="fr-BE" dirty="0" err="1"/>
                        <a:t>Años</a:t>
                      </a:r>
                      <a:r>
                        <a:rPr lang="fr-BE" dirty="0"/>
                        <a:t> </a:t>
                      </a:r>
                      <a:r>
                        <a:rPr lang="fr-BE" dirty="0" err="1"/>
                        <a:t>del</a:t>
                      </a:r>
                      <a:r>
                        <a:rPr lang="fr-BE" dirty="0"/>
                        <a:t> </a:t>
                      </a:r>
                      <a:r>
                        <a:rPr lang="fr-BE" dirty="0" err="1"/>
                        <a:t>acero</a:t>
                      </a:r>
                      <a:r>
                        <a:rPr lang="fr-BE" dirty="0"/>
                        <a:t> </a:t>
                      </a:r>
                      <a:r>
                        <a:rPr lang="fr-BE" dirty="0" err="1"/>
                        <a:t>Inoxidable</a:t>
                      </a:r>
                      <a:endParaRPr lang="fr-BE" baseline="0" dirty="0"/>
                    </a:p>
                    <a:p>
                      <a:r>
                        <a:rPr lang="en-GB" strike="noStrike" dirty="0">
                          <a:hlinkClick r:id="rId2"/>
                        </a:rPr>
                        <a:t>http://worldstainless.org/publications/videos</a:t>
                      </a:r>
                      <a:r>
                        <a:rPr lang="en-GB" strike="noStrike" dirty="0"/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97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BE" dirty="0" err="1"/>
                        <a:t>Aleados</a:t>
                      </a:r>
                      <a:r>
                        <a:rPr lang="fr-BE" baseline="0" dirty="0"/>
                        <a:t> para </a:t>
                      </a:r>
                      <a:r>
                        <a:rPr lang="fr-BE" baseline="0" dirty="0" err="1"/>
                        <a:t>una</a:t>
                      </a:r>
                      <a:r>
                        <a:rPr lang="fr-BE" baseline="0" dirty="0"/>
                        <a:t> </a:t>
                      </a:r>
                      <a:r>
                        <a:rPr lang="fr-BE" baseline="0" dirty="0" err="1"/>
                        <a:t>larga</a:t>
                      </a:r>
                      <a:r>
                        <a:rPr lang="fr-BE" baseline="0" dirty="0"/>
                        <a:t> </a:t>
                      </a:r>
                      <a:r>
                        <a:rPr lang="fr-BE" baseline="0" dirty="0" err="1"/>
                        <a:t>durabilidad</a:t>
                      </a:r>
                      <a:endParaRPr lang="fr-BE" baseline="0" dirty="0"/>
                    </a:p>
                    <a:p>
                      <a:r>
                        <a:rPr lang="en-GB" strike="noStrike" dirty="0">
                          <a:hlinkClick r:id="rId2"/>
                        </a:rPr>
                        <a:t>http://worldstainless.org/publications/videos</a:t>
                      </a:r>
                      <a:r>
                        <a:rPr lang="en-GB" strike="noStrike" dirty="0"/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97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BE" baseline="0" dirty="0" err="1"/>
                        <a:t>Autoreparación</a:t>
                      </a:r>
                      <a:r>
                        <a:rPr lang="fr-BE" baseline="0" dirty="0"/>
                        <a:t> para </a:t>
                      </a:r>
                      <a:r>
                        <a:rPr lang="fr-BE" baseline="0" dirty="0" err="1"/>
                        <a:t>una</a:t>
                      </a:r>
                      <a:r>
                        <a:rPr lang="fr-BE" baseline="0" dirty="0"/>
                        <a:t> </a:t>
                      </a:r>
                      <a:r>
                        <a:rPr lang="fr-BE" baseline="0" dirty="0" err="1"/>
                        <a:t>larga</a:t>
                      </a:r>
                      <a:r>
                        <a:rPr lang="fr-BE" baseline="0" dirty="0"/>
                        <a:t> </a:t>
                      </a:r>
                      <a:r>
                        <a:rPr lang="fr-BE" baseline="0" dirty="0" err="1"/>
                        <a:t>duración</a:t>
                      </a:r>
                      <a:endParaRPr lang="fr-BE" baseline="0" dirty="0"/>
                    </a:p>
                    <a:p>
                      <a:r>
                        <a:rPr lang="en-GB" strike="noStrike" dirty="0">
                          <a:hlinkClick r:id="rId2"/>
                        </a:rPr>
                        <a:t>http://worldstainless.org/publications/videos</a:t>
                      </a:r>
                      <a:r>
                        <a:rPr lang="en-GB" strike="noStrike" dirty="0"/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9797-9C41-4F10-B9F7-025055FFE561}" type="slidenum">
              <a:rPr lang="fr-FR" smtClean="0"/>
              <a:pPr/>
              <a:t>2</a:t>
            </a:fld>
            <a:endParaRPr lang="fr-F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00826"/>
            <a:ext cx="2088000" cy="1375615"/>
          </a:xfrm>
          <a:prstGeom prst="rect">
            <a:avLst/>
          </a:prstGeom>
        </p:spPr>
      </p:pic>
      <p:pic>
        <p:nvPicPr>
          <p:cNvPr id="8" name="Picture 2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11560" y="4869160"/>
            <a:ext cx="1800000" cy="986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>
            <a:hlinkClick r:id="rId6"/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11560" y="3415619"/>
            <a:ext cx="1800000" cy="977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73077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Referencias</a:t>
            </a:r>
            <a:r>
              <a:rPr lang="fr-FR" dirty="0"/>
              <a:t> </a:t>
            </a:r>
            <a:r>
              <a:rPr lang="fr-FR" dirty="0" err="1"/>
              <a:t>bibliográficas</a:t>
            </a:r>
            <a:r>
              <a:rPr lang="fr-FR" dirty="0"/>
              <a:t> (2/2)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 startAt="14"/>
            </a:pPr>
            <a:r>
              <a:rPr lang="en-GB" dirty="0"/>
              <a:t>Chemical composition of stainless steel flat products for general purposes to EN 10088-2: </a:t>
            </a:r>
            <a:r>
              <a:rPr lang="fr-FR" dirty="0">
                <a:hlinkClick r:id="rId2"/>
              </a:rPr>
              <a:t>http://www.bssa.org.uk/topics.php?article=44</a:t>
            </a:r>
            <a:r>
              <a:rPr lang="fr-FR" dirty="0"/>
              <a:t> </a:t>
            </a:r>
            <a:endParaRPr lang="en-GB" dirty="0"/>
          </a:p>
          <a:p>
            <a:pPr marL="514350" indent="-514350">
              <a:buFont typeface="+mj-lt"/>
              <a:buAutoNum type="arabicPeriod" startAt="14"/>
            </a:pPr>
            <a:r>
              <a:rPr lang="en-GB" dirty="0"/>
              <a:t>Chemical composition of stainless steel long products for general purposes to EN 10088-3: </a:t>
            </a:r>
            <a:r>
              <a:rPr lang="fr-FR" dirty="0">
                <a:hlinkClick r:id="rId3"/>
              </a:rPr>
              <a:t>http://www.bssa.org.uk/topics.php?article=46</a:t>
            </a:r>
            <a:r>
              <a:rPr lang="fr-FR" dirty="0"/>
              <a:t> </a:t>
            </a:r>
          </a:p>
          <a:p>
            <a:pPr marL="514350" indent="-514350">
              <a:buFont typeface="+mj-lt"/>
              <a:buAutoNum type="arabicPeriod" startAt="14"/>
            </a:pPr>
            <a:r>
              <a:rPr lang="en-US" dirty="0"/>
              <a:t>EN 10088-4:2009 Stainless steels. Technical delivery conditions for sheet/plate and strip of corrosion resisting steels for construction purposes  </a:t>
            </a:r>
            <a:r>
              <a:rPr lang="en-US" dirty="0">
                <a:hlinkClick r:id="rId4"/>
              </a:rPr>
              <a:t>www.worldstainless.org/Files/issf/non-image-files/PDF/Euro_Inox/EN10088-4_EN.pdf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 startAt="14"/>
            </a:pPr>
            <a:r>
              <a:rPr lang="fr-FR" dirty="0"/>
              <a:t>Stainless </a:t>
            </a:r>
            <a:r>
              <a:rPr lang="fr-FR" dirty="0" err="1"/>
              <a:t>steel</a:t>
            </a:r>
            <a:r>
              <a:rPr lang="fr-FR" dirty="0"/>
              <a:t> flat </a:t>
            </a:r>
            <a:r>
              <a:rPr lang="fr-FR" dirty="0" err="1"/>
              <a:t>products</a:t>
            </a:r>
            <a:r>
              <a:rPr lang="fr-FR" dirty="0"/>
              <a:t> for building – the grades in EN 10088-4 </a:t>
            </a:r>
            <a:r>
              <a:rPr lang="fr-FR" dirty="0" err="1"/>
              <a:t>explained</a:t>
            </a:r>
            <a:r>
              <a:rPr lang="fr-FR" dirty="0"/>
              <a:t>: </a:t>
            </a:r>
            <a:r>
              <a:rPr lang="fr-FR" dirty="0">
                <a:hlinkClick r:id="rId5"/>
              </a:rPr>
              <a:t>https://www.worldstainless.org/files/issf/non-image-files/PDF/Euro_Inox/EN10088-4_EN.pdf</a:t>
            </a:r>
            <a:endParaRPr lang="fr-FR" dirty="0"/>
          </a:p>
          <a:p>
            <a:pPr marL="514350" indent="-514350">
              <a:buFont typeface="+mj-lt"/>
              <a:buAutoNum type="arabicPeriod" startAt="14"/>
            </a:pPr>
            <a:r>
              <a:rPr lang="en-US" dirty="0"/>
              <a:t>EN 10088-5: 2009 Stainless steels. Technical delivery conditions for bars, rods, wire, sections and bright products of corrosion resisting steels for construction purposes. </a:t>
            </a:r>
          </a:p>
          <a:p>
            <a:pPr marL="514350" indent="-514350">
              <a:buFont typeface="+mj-lt"/>
              <a:buAutoNum type="arabicPeriod" startAt="14"/>
            </a:pPr>
            <a:r>
              <a:rPr lang="fr-FR" dirty="0"/>
              <a:t>ISSF publication « Stainless Steel in Figures »: </a:t>
            </a:r>
            <a:r>
              <a:rPr lang="fr-FR" dirty="0">
                <a:hlinkClick r:id="rId6"/>
              </a:rPr>
              <a:t>https://www.worldstainless.org/Files/issf/non-image-files/PDF/ISSF_Stainless_Steel_in_Figures_2019_English_public_version.pdf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9797-9C41-4F10-B9F7-025055FFE561}" type="slidenum">
              <a:rPr lang="fr-FR" smtClean="0"/>
              <a:pPr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59387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Gracias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9797-9C41-4F10-B9F7-025055FFE561}" type="slidenum">
              <a:rPr lang="fr-FR" smtClean="0"/>
              <a:pPr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7202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892" y="116632"/>
            <a:ext cx="8229600" cy="1143000"/>
          </a:xfrm>
        </p:spPr>
        <p:txBody>
          <a:bodyPr>
            <a:noAutofit/>
          </a:bodyPr>
          <a:lstStyle/>
          <a:p>
            <a:r>
              <a:rPr lang="de-DE" sz="2800" dirty="0"/>
              <a:t>Los aceros inoxidables son aleaciones férricas que contienen al menos un 10,5% de Cromo</a:t>
            </a:r>
            <a:endParaRPr lang="fr-FR" sz="2800" noProof="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940152" y="4509120"/>
            <a:ext cx="2956561" cy="209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hteck 5"/>
          <p:cNvSpPr>
            <a:spLocks noChangeArrowheads="1"/>
          </p:cNvSpPr>
          <p:nvPr/>
        </p:nvSpPr>
        <p:spPr bwMode="auto">
          <a:xfrm>
            <a:off x="251520" y="5356116"/>
            <a:ext cx="552704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de-DE" sz="2000" dirty="0">
                <a:cs typeface="Times New Roman" pitchFamily="18" charset="0"/>
              </a:rPr>
              <a:t>El incremento en Cromo aumenta la efectividad de la capa pasiva... Pero hay otros importantes factores que tienen influencia en la resistecia a corrosión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de-DE" sz="2000" dirty="0">
                <a:cs typeface="Times New Roman" pitchFamily="18" charset="0"/>
              </a:rPr>
              <a:t>(ver capítulo 5)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95537" y="2409916"/>
            <a:ext cx="4780204" cy="2569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5977377" y="2035129"/>
            <a:ext cx="242874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000" b="1" dirty="0">
                <a:cs typeface="Times New Roman" pitchFamily="18" charset="0"/>
              </a:rPr>
              <a:t>Resistencia a corrosión</a:t>
            </a:r>
          </a:p>
        </p:txBody>
      </p:sp>
      <p:sp>
        <p:nvSpPr>
          <p:cNvPr id="7" name="Pfeil nach rechts 6"/>
          <p:cNvSpPr/>
          <p:nvPr/>
        </p:nvSpPr>
        <p:spPr bwMode="auto">
          <a:xfrm flipV="1">
            <a:off x="5436097" y="2099096"/>
            <a:ext cx="411883" cy="19471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99793" y="1846565"/>
            <a:ext cx="2880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Capa </a:t>
            </a:r>
            <a:r>
              <a:rPr lang="fr-FR" dirty="0" err="1"/>
              <a:t>pasiva</a:t>
            </a:r>
            <a:r>
              <a:rPr lang="fr-FR" dirty="0"/>
              <a:t> </a:t>
            </a:r>
            <a:r>
              <a:rPr lang="fr-FR" dirty="0" err="1"/>
              <a:t>superficial</a:t>
            </a:r>
            <a:endParaRPr lang="fr-FR" dirty="0"/>
          </a:p>
          <a:p>
            <a:pPr algn="ctr"/>
            <a:r>
              <a:rPr lang="fr-FR" dirty="0"/>
              <a:t>~ 2nm </a:t>
            </a:r>
            <a:r>
              <a:rPr lang="fr-FR" dirty="0" err="1"/>
              <a:t>espesor</a:t>
            </a:r>
            <a:endParaRPr lang="fr-FR" dirty="0"/>
          </a:p>
        </p:txBody>
      </p:sp>
      <p:sp>
        <p:nvSpPr>
          <p:cNvPr id="11" name="TextBox 10"/>
          <p:cNvSpPr txBox="1"/>
          <p:nvPr/>
        </p:nvSpPr>
        <p:spPr>
          <a:xfrm>
            <a:off x="35496" y="1846565"/>
            <a:ext cx="2739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 </a:t>
            </a:r>
            <a:r>
              <a:rPr lang="fr-FR" dirty="0" err="1"/>
              <a:t>Óxido</a:t>
            </a:r>
            <a:r>
              <a:rPr lang="fr-FR" dirty="0"/>
              <a:t> </a:t>
            </a:r>
            <a:r>
              <a:rPr lang="fr-FR" dirty="0" err="1"/>
              <a:t>superficial</a:t>
            </a:r>
            <a:r>
              <a:rPr lang="fr-FR" dirty="0"/>
              <a:t> </a:t>
            </a:r>
          </a:p>
          <a:p>
            <a:pPr algn="ctr"/>
            <a:r>
              <a:rPr lang="fr-FR" dirty="0"/>
              <a:t>&gt; 20</a:t>
            </a:r>
            <a:r>
              <a:rPr lang="el-GR" dirty="0"/>
              <a:t>μ</a:t>
            </a:r>
            <a:r>
              <a:rPr lang="fr-FR" dirty="0"/>
              <a:t>m  </a:t>
            </a:r>
            <a:r>
              <a:rPr lang="fr-FR" dirty="0" err="1"/>
              <a:t>espesor</a:t>
            </a:r>
            <a:endParaRPr lang="fr-FR" dirty="0"/>
          </a:p>
        </p:txBody>
      </p:sp>
      <p:sp>
        <p:nvSpPr>
          <p:cNvPr id="12" name="Rechteck 5"/>
          <p:cNvSpPr>
            <a:spLocks noChangeArrowheads="1"/>
          </p:cNvSpPr>
          <p:nvPr/>
        </p:nvSpPr>
        <p:spPr bwMode="auto">
          <a:xfrm>
            <a:off x="5642038" y="2708920"/>
            <a:ext cx="254435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2000" b="1" dirty="0">
                <a:cs typeface="Times New Roman" pitchFamily="18" charset="0"/>
              </a:rPr>
              <a:t>La capa pasiva se forma en pocos minutos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9797-9C41-4F10-B9F7-025055FFE561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469350" y="4509120"/>
            <a:ext cx="187220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&lt; 11 % </a:t>
            </a:r>
            <a:r>
              <a:rPr lang="fr-FR" sz="1600" dirty="0" err="1"/>
              <a:t>cromo</a:t>
            </a:r>
            <a:endParaRPr lang="fr-FR" sz="1600" dirty="0"/>
          </a:p>
        </p:txBody>
      </p:sp>
      <p:sp>
        <p:nvSpPr>
          <p:cNvPr id="16" name="ZoneTexte 15"/>
          <p:cNvSpPr txBox="1"/>
          <p:nvPr/>
        </p:nvSpPr>
        <p:spPr>
          <a:xfrm>
            <a:off x="3175788" y="4509120"/>
            <a:ext cx="187220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&gt; 11 % </a:t>
            </a:r>
            <a:r>
              <a:rPr lang="fr-FR" sz="1600" dirty="0" err="1"/>
              <a:t>cromo</a:t>
            </a:r>
            <a:endParaRPr lang="fr-FR" sz="1600" dirty="0"/>
          </a:p>
        </p:txBody>
      </p:sp>
      <p:sp>
        <p:nvSpPr>
          <p:cNvPr id="17" name="ZoneTexte 16"/>
          <p:cNvSpPr txBox="1"/>
          <p:nvPr/>
        </p:nvSpPr>
        <p:spPr>
          <a:xfrm>
            <a:off x="793386" y="3356992"/>
            <a:ext cx="1224136" cy="584775"/>
          </a:xfrm>
          <a:prstGeom prst="rect">
            <a:avLst/>
          </a:prstGeom>
          <a:gradFill flip="none" rotWithShape="1">
            <a:gsLst>
              <a:gs pos="0">
                <a:srgbClr val="DDDDDD">
                  <a:shade val="30000"/>
                  <a:satMod val="115000"/>
                </a:srgbClr>
              </a:gs>
              <a:gs pos="50000">
                <a:srgbClr val="DDDDDD">
                  <a:shade val="67500"/>
                  <a:satMod val="115000"/>
                </a:srgbClr>
              </a:gs>
              <a:gs pos="100000">
                <a:srgbClr val="DDDDDD">
                  <a:shade val="100000"/>
                  <a:satMod val="115000"/>
                </a:srgbClr>
              </a:gs>
            </a:gsLst>
            <a:lin ang="81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fr-FR" sz="1600" dirty="0" err="1"/>
              <a:t>acero</a:t>
            </a:r>
            <a:r>
              <a:rPr lang="fr-FR" sz="1600" dirty="0"/>
              <a:t> </a:t>
            </a:r>
            <a:r>
              <a:rPr lang="fr-FR" sz="1600" dirty="0" err="1"/>
              <a:t>carbono</a:t>
            </a:r>
            <a:endParaRPr lang="fr-FR" sz="1600" dirty="0"/>
          </a:p>
        </p:txBody>
      </p:sp>
      <p:sp>
        <p:nvSpPr>
          <p:cNvPr id="18" name="ZoneTexte 17"/>
          <p:cNvSpPr txBox="1"/>
          <p:nvPr/>
        </p:nvSpPr>
        <p:spPr>
          <a:xfrm>
            <a:off x="3499824" y="3356992"/>
            <a:ext cx="1224136" cy="584775"/>
          </a:xfrm>
          <a:prstGeom prst="rect">
            <a:avLst/>
          </a:prstGeom>
          <a:gradFill flip="none" rotWithShape="1">
            <a:gsLst>
              <a:gs pos="0">
                <a:srgbClr val="DDDDDD">
                  <a:shade val="30000"/>
                  <a:satMod val="115000"/>
                </a:srgbClr>
              </a:gs>
              <a:gs pos="50000">
                <a:srgbClr val="DDDDDD">
                  <a:shade val="67500"/>
                  <a:satMod val="115000"/>
                </a:srgbClr>
              </a:gs>
              <a:gs pos="100000">
                <a:srgbClr val="DDDDDD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ctr"/>
            <a:r>
              <a:rPr lang="fr-FR" sz="1600" dirty="0" err="1"/>
              <a:t>acero</a:t>
            </a:r>
            <a:r>
              <a:rPr lang="fr-FR" sz="1600" dirty="0"/>
              <a:t> </a:t>
            </a:r>
            <a:r>
              <a:rPr lang="fr-FR" sz="1600" dirty="0" err="1"/>
              <a:t>inoxidable</a:t>
            </a:r>
            <a:endParaRPr lang="fr-FR" sz="1600" dirty="0"/>
          </a:p>
        </p:txBody>
      </p:sp>
      <p:sp>
        <p:nvSpPr>
          <p:cNvPr id="19" name="ZoneTexte 18"/>
          <p:cNvSpPr txBox="1"/>
          <p:nvPr/>
        </p:nvSpPr>
        <p:spPr>
          <a:xfrm>
            <a:off x="6012160" y="4581128"/>
            <a:ext cx="1152128" cy="161583"/>
          </a:xfrm>
          <a:prstGeom prst="rect">
            <a:avLst/>
          </a:prstGeom>
          <a:solidFill>
            <a:srgbClr val="DDDDDD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050" b="1" dirty="0" err="1"/>
              <a:t>resistencia</a:t>
            </a:r>
            <a:r>
              <a:rPr lang="fr-FR" sz="1050" b="1" dirty="0"/>
              <a:t> </a:t>
            </a:r>
            <a:r>
              <a:rPr lang="fr-FR" sz="1050" b="1" dirty="0" err="1"/>
              <a:t>química</a:t>
            </a:r>
            <a:endParaRPr lang="fr-FR" sz="1050" b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7452320" y="6381328"/>
            <a:ext cx="1368152" cy="161583"/>
          </a:xfrm>
          <a:prstGeom prst="rect">
            <a:avLst/>
          </a:prstGeom>
          <a:solidFill>
            <a:srgbClr val="C0C0C0"/>
          </a:solidFill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fr-FR" sz="1050" b="1" dirty="0" err="1"/>
              <a:t>contenido</a:t>
            </a:r>
            <a:r>
              <a:rPr lang="fr-FR" sz="1050" b="1" dirty="0"/>
              <a:t> de </a:t>
            </a:r>
            <a:r>
              <a:rPr lang="fr-FR" sz="1050" b="1" dirty="0" err="1"/>
              <a:t>cromo</a:t>
            </a:r>
            <a:r>
              <a:rPr lang="fr-FR" sz="1050" b="1" dirty="0"/>
              <a:t> (%)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6660232" y="4797152"/>
            <a:ext cx="1800200" cy="161583"/>
          </a:xfrm>
          <a:prstGeom prst="rect">
            <a:avLst/>
          </a:prstGeom>
          <a:solidFill>
            <a:srgbClr val="D7D7D7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050" b="1" dirty="0" err="1">
                <a:solidFill>
                  <a:srgbClr val="C00000"/>
                </a:solidFill>
              </a:rPr>
              <a:t>límite</a:t>
            </a:r>
            <a:r>
              <a:rPr lang="fr-FR" sz="1050" b="1" dirty="0">
                <a:solidFill>
                  <a:srgbClr val="C00000"/>
                </a:solidFill>
              </a:rPr>
              <a:t> de </a:t>
            </a:r>
            <a:r>
              <a:rPr lang="fr-FR" sz="1050" b="1" dirty="0" err="1">
                <a:solidFill>
                  <a:srgbClr val="C00000"/>
                </a:solidFill>
              </a:rPr>
              <a:t>resistencia</a:t>
            </a:r>
            <a:endParaRPr lang="fr-FR" sz="105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208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254" y="47958"/>
            <a:ext cx="8515821" cy="6333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75"/>
          <a:stretch/>
        </p:blipFill>
        <p:spPr bwMode="auto">
          <a:xfrm>
            <a:off x="611560" y="914400"/>
            <a:ext cx="771525" cy="63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82" y="1532036"/>
            <a:ext cx="773484" cy="744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9797-9C41-4F10-B9F7-025055FFE561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519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nl-BE" sz="3200" dirty="0"/>
              <a:t>Aceros Cr-Ni (Austeniticos)</a:t>
            </a:r>
            <a:r>
              <a:rPr lang="nl-BE" sz="3200" baseline="50000" dirty="0"/>
              <a:t>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30243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BE" sz="1600" b="1" u="sng" dirty="0"/>
              <a:t>Propiedades intrínsecas:</a:t>
            </a:r>
            <a:endParaRPr lang="nl-BE" sz="1600" dirty="0"/>
          </a:p>
          <a:p>
            <a:pPr>
              <a:buClr>
                <a:srgbClr val="FF0000"/>
              </a:buClr>
            </a:pPr>
            <a:r>
              <a:rPr lang="nl-BE" sz="1600" dirty="0">
                <a:solidFill>
                  <a:srgbClr val="FF0000"/>
                </a:solidFill>
              </a:rPr>
              <a:t>Muy buena resistencia a corrosión,aumenta en función del contenido en aleantes</a:t>
            </a:r>
          </a:p>
          <a:p>
            <a:pPr>
              <a:buClr>
                <a:srgbClr val="FF0000"/>
              </a:buClr>
            </a:pPr>
            <a:r>
              <a:rPr lang="nl-BE" sz="1600" dirty="0">
                <a:solidFill>
                  <a:srgbClr val="FF0000"/>
                </a:solidFill>
              </a:rPr>
              <a:t>... Pero pueden ser susceptibles de sufir corrosion bajo tensiones (SCC) en ambientes  con temperaturas elevadas y cloruros (piscinas por ejemplo)</a:t>
            </a:r>
          </a:p>
          <a:p>
            <a:endParaRPr lang="nl-BE" sz="1600" dirty="0"/>
          </a:p>
          <a:p>
            <a:r>
              <a:rPr lang="nl-BE" sz="1600" dirty="0">
                <a:solidFill>
                  <a:srgbClr val="A21E9C"/>
                </a:solidFill>
              </a:rPr>
              <a:t>Alta ductilidad y resistencia al impacto a cualquier (incluyendo las muy bajas) temperatura</a:t>
            </a:r>
          </a:p>
          <a:p>
            <a:r>
              <a:rPr lang="nl-BE" sz="1600" dirty="0">
                <a:solidFill>
                  <a:srgbClr val="A21E9C"/>
                </a:solidFill>
              </a:rPr>
              <a:t>La resistencia del material puede ser incrementada por deformación en frio)</a:t>
            </a:r>
          </a:p>
          <a:p>
            <a:r>
              <a:rPr lang="nl-BE" sz="1600" dirty="0">
                <a:solidFill>
                  <a:srgbClr val="A21E9C"/>
                </a:solidFill>
              </a:rPr>
              <a:t>Muy buena resistencia al fuego</a:t>
            </a:r>
          </a:p>
          <a:p>
            <a:endParaRPr lang="nl-BE" sz="1600" dirty="0"/>
          </a:p>
          <a:p>
            <a:pPr>
              <a:buClr>
                <a:schemeClr val="accent6"/>
              </a:buClr>
            </a:pPr>
            <a:r>
              <a:rPr lang="nl-BE" sz="1600" dirty="0">
                <a:solidFill>
                  <a:schemeClr val="accent6"/>
                </a:solidFill>
              </a:rPr>
              <a:t>Muy buena capacidad apra la deformacion tanto en frio como caliente</a:t>
            </a:r>
          </a:p>
          <a:p>
            <a:pPr marL="0" indent="0">
              <a:buClr>
                <a:schemeClr val="accent6"/>
              </a:buClr>
              <a:buNone/>
            </a:pPr>
            <a:r>
              <a:rPr lang="nl-BE" sz="1600" dirty="0">
                <a:solidFill>
                  <a:schemeClr val="accent6"/>
                </a:solidFill>
              </a:rPr>
              <a:t> (ductilidad, elongación)</a:t>
            </a:r>
          </a:p>
          <a:p>
            <a:pPr>
              <a:buClr>
                <a:schemeClr val="accent6"/>
              </a:buClr>
            </a:pPr>
            <a:r>
              <a:rPr lang="nl-BE" sz="1600" dirty="0">
                <a:solidFill>
                  <a:schemeClr val="accent6"/>
                </a:solidFill>
              </a:rPr>
              <a:t>Facilmente soldable (TIG, MIG)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9797-9C41-4F10-B9F7-025055FFE561}" type="slidenum">
              <a:rPr lang="fr-FR" smtClean="0"/>
              <a:t>5</a:t>
            </a:fld>
            <a:endParaRPr lang="fr-F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426674"/>
              </p:ext>
            </p:extLst>
          </p:nvPr>
        </p:nvGraphicFramePr>
        <p:xfrm>
          <a:off x="467544" y="1397000"/>
          <a:ext cx="8028616" cy="1112520"/>
        </p:xfrm>
        <a:graphic>
          <a:graphicData uri="http://schemas.openxmlformats.org/drawingml/2006/table">
            <a:tbl>
              <a:tblPr firstRow="1">
                <a:tableStyleId>{17292A2E-F333-43FB-9621-5CBBE7FDCDCB}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8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nl-BE" u="sng" dirty="0"/>
                        <a:t>Subgrupos</a:t>
                      </a:r>
                      <a:r>
                        <a:rPr lang="nl-BE" dirty="0"/>
                        <a:t>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nl-BE" dirty="0"/>
                        <a:t>Cr-Ni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EN 1.4301/AISI 304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Cr: 18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Ni: 9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nl-BE" sz="1400" dirty="0"/>
                        <a:t>Fe: Balanceado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nl-BE" dirty="0"/>
                        <a:t>Cr-Ni-Mo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EN 1.4401/AISI</a:t>
                      </a:r>
                      <a:r>
                        <a:rPr lang="nl-BE" baseline="0" dirty="0"/>
                        <a:t> 316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Cr: 18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Ni 10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Mo: 2.5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nl-BE" sz="1400" dirty="0"/>
                        <a:t>Fe: Balanceado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528352"/>
              </p:ext>
            </p:extLst>
          </p:nvPr>
        </p:nvGraphicFramePr>
        <p:xfrm>
          <a:off x="467544" y="6309320"/>
          <a:ext cx="7776864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BE" sz="1200" dirty="0"/>
                        <a:t>Código</a:t>
                      </a:r>
                      <a:r>
                        <a:rPr lang="nl-BE" sz="1200" baseline="0" dirty="0"/>
                        <a:t> de color</a:t>
                      </a:r>
                      <a:r>
                        <a:rPr lang="nl-BE" sz="1200" dirty="0"/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nl-BE" sz="1200" dirty="0">
                          <a:solidFill>
                            <a:srgbClr val="FF0000"/>
                          </a:solidFill>
                        </a:rPr>
                        <a:t>Resistecnia a corrosion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nl-BE" sz="1200" dirty="0">
                          <a:solidFill>
                            <a:srgbClr val="A21E9C"/>
                          </a:solidFill>
                        </a:rPr>
                        <a:t>Propiedades mecánicas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nl-BE" sz="1200" dirty="0">
                          <a:solidFill>
                            <a:schemeClr val="accent6"/>
                          </a:solidFill>
                        </a:rPr>
                        <a:t>Fabricación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6372200" y="5373216"/>
            <a:ext cx="2483652" cy="127528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0070C0"/>
                </a:solidFill>
              </a:rPr>
              <a:t>Los </a:t>
            </a:r>
            <a:r>
              <a:rPr lang="fr-FR" dirty="0" err="1">
                <a:solidFill>
                  <a:srgbClr val="0070C0"/>
                </a:solidFill>
              </a:rPr>
              <a:t>más</a:t>
            </a:r>
            <a:r>
              <a:rPr lang="fr-FR" dirty="0">
                <a:solidFill>
                  <a:srgbClr val="0070C0"/>
                </a:solidFill>
              </a:rPr>
              <a:t> </a:t>
            </a:r>
            <a:r>
              <a:rPr lang="fr-FR" dirty="0" err="1">
                <a:solidFill>
                  <a:srgbClr val="0070C0"/>
                </a:solidFill>
              </a:rPr>
              <a:t>conocidos</a:t>
            </a:r>
            <a:r>
              <a:rPr lang="fr-FR" dirty="0">
                <a:solidFill>
                  <a:srgbClr val="0070C0"/>
                </a:solidFill>
              </a:rPr>
              <a:t> y </a:t>
            </a:r>
            <a:r>
              <a:rPr lang="fr-FR" dirty="0" err="1">
                <a:solidFill>
                  <a:srgbClr val="0070C0"/>
                </a:solidFill>
              </a:rPr>
              <a:t>empleados</a:t>
            </a:r>
            <a:r>
              <a:rPr lang="fr-FR" dirty="0">
                <a:solidFill>
                  <a:srgbClr val="0070C0"/>
                </a:solidFill>
              </a:rPr>
              <a:t> en la </a:t>
            </a:r>
            <a:r>
              <a:rPr lang="fr-FR" dirty="0" err="1">
                <a:solidFill>
                  <a:srgbClr val="0070C0"/>
                </a:solidFill>
              </a:rPr>
              <a:t>actualidad</a:t>
            </a: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436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BE" sz="3200" dirty="0"/>
              <a:t>Aceros Cr-Mn (Austeniticos al Manganeso)</a:t>
            </a:r>
            <a:r>
              <a:rPr lang="nl-BE" sz="3200" baseline="50000" dirty="0"/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30243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BE" sz="1600" b="1" u="sng" dirty="0"/>
              <a:t>Propiedades intrínsecas:</a:t>
            </a:r>
            <a:endParaRPr lang="nl-BE" sz="1600" dirty="0"/>
          </a:p>
          <a:p>
            <a:pPr>
              <a:buClr>
                <a:srgbClr val="FF0000"/>
              </a:buClr>
            </a:pPr>
            <a:r>
              <a:rPr lang="nl-BE" sz="1600" dirty="0">
                <a:solidFill>
                  <a:srgbClr val="FF0000"/>
                </a:solidFill>
              </a:rPr>
              <a:t>Menor resistencia a corrosión</a:t>
            </a:r>
          </a:p>
          <a:p>
            <a:pPr>
              <a:buClr>
                <a:srgbClr val="FF0000"/>
              </a:buClr>
            </a:pPr>
            <a:r>
              <a:rPr lang="nl-BE" sz="1600" dirty="0">
                <a:solidFill>
                  <a:srgbClr val="FF0000"/>
                </a:solidFill>
              </a:rPr>
              <a:t>... Y mucho más susceptibles a la corrosión bajo tensiones (SCC) y a las picaduras, especialmente cuando los niveles de Ni y Cr son bajos</a:t>
            </a:r>
          </a:p>
          <a:p>
            <a:endParaRPr lang="nl-BE" sz="1600" dirty="0"/>
          </a:p>
          <a:p>
            <a:r>
              <a:rPr lang="nl-BE" sz="1600" dirty="0">
                <a:solidFill>
                  <a:srgbClr val="A21E9C"/>
                </a:solidFill>
              </a:rPr>
              <a:t>Mayores resistencias</a:t>
            </a:r>
          </a:p>
          <a:p>
            <a:endParaRPr lang="nl-BE" sz="1600" dirty="0"/>
          </a:p>
          <a:p>
            <a:pPr>
              <a:buClr>
                <a:schemeClr val="accent6"/>
              </a:buClr>
            </a:pPr>
            <a:r>
              <a:rPr lang="nl-BE" sz="1600" dirty="0">
                <a:solidFill>
                  <a:schemeClr val="accent6"/>
                </a:solidFill>
              </a:rPr>
              <a:t>Pobre comportamiento frente a la deformación en frio</a:t>
            </a:r>
          </a:p>
          <a:p>
            <a:pPr>
              <a:buClr>
                <a:schemeClr val="accent6"/>
              </a:buClr>
            </a:pPr>
            <a:r>
              <a:rPr lang="nl-BE" sz="1600" dirty="0">
                <a:solidFill>
                  <a:schemeClr val="accent6"/>
                </a:solidFill>
              </a:rPr>
              <a:t>Pobre maquinabilidad</a:t>
            </a:r>
          </a:p>
          <a:p>
            <a:pPr>
              <a:buClr>
                <a:schemeClr val="accent6"/>
              </a:buClr>
            </a:pPr>
            <a:r>
              <a:rPr lang="nl-BE" sz="1600" dirty="0">
                <a:solidFill>
                  <a:schemeClr val="accent6"/>
                </a:solidFill>
              </a:rPr>
              <a:t>Más dificiles de soldar</a:t>
            </a:r>
          </a:p>
          <a:p>
            <a:pPr>
              <a:buClr>
                <a:schemeClr val="accent6"/>
              </a:buClr>
            </a:pPr>
            <a:endParaRPr lang="nl-BE" sz="1600" dirty="0">
              <a:solidFill>
                <a:schemeClr val="accent6"/>
              </a:solidFill>
            </a:endParaRPr>
          </a:p>
          <a:p>
            <a:pPr>
              <a:buClrTx/>
            </a:pPr>
            <a:r>
              <a:rPr lang="nl-BE" sz="1600" dirty="0"/>
              <a:t>Coste inferior a los austeniticos Cr-Ni ... pero superior a los ferriticos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9797-9C41-4F10-B9F7-025055FFE561}" type="slidenum">
              <a:rPr lang="fr-FR" smtClean="0"/>
              <a:t>6</a:t>
            </a:fld>
            <a:endParaRPr lang="fr-F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000980"/>
              </p:ext>
            </p:extLst>
          </p:nvPr>
        </p:nvGraphicFramePr>
        <p:xfrm>
          <a:off x="467544" y="1397000"/>
          <a:ext cx="8280920" cy="889000"/>
        </p:xfrm>
        <a:graphic>
          <a:graphicData uri="http://schemas.openxmlformats.org/drawingml/2006/table">
            <a:tbl>
              <a:tblPr firstRow="1">
                <a:tableStyleId>{17292A2E-F333-43FB-9621-5CBBE7FDCDCB}</a:tableStyleId>
              </a:tblPr>
              <a:tblGrid>
                <a:gridCol w="1595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6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2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99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77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4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r>
                        <a:rPr lang="nl-BE" u="sng" dirty="0"/>
                        <a:t>Tipo Acero</a:t>
                      </a:r>
                      <a:r>
                        <a:rPr lang="nl-BE" u="sng" baseline="0" dirty="0"/>
                        <a:t> más común</a:t>
                      </a:r>
                      <a:r>
                        <a:rPr lang="nl-BE" dirty="0"/>
                        <a:t>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nl-BE" sz="1800" dirty="0"/>
                        <a:t>Cr-Mn-Ni-N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dirty="0"/>
                        <a:t>EN 1.4372/AISI 201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dirty="0"/>
                        <a:t>Cr: 17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nl-BE" sz="1800" dirty="0"/>
                        <a:t>Mn: 7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nl-BE" sz="1800" dirty="0"/>
                        <a:t>Ni: 4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nl-BE" sz="1800" dirty="0"/>
                        <a:t>N:0.15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nl-BE" sz="1400" dirty="0"/>
                        <a:t>Fe: Balanceado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270709"/>
              </p:ext>
            </p:extLst>
          </p:nvPr>
        </p:nvGraphicFramePr>
        <p:xfrm>
          <a:off x="467544" y="6309320"/>
          <a:ext cx="7776864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BE" sz="1200" dirty="0"/>
                        <a:t>Código</a:t>
                      </a:r>
                      <a:r>
                        <a:rPr lang="nl-BE" sz="1200" baseline="0" dirty="0"/>
                        <a:t> de color</a:t>
                      </a:r>
                      <a:r>
                        <a:rPr lang="nl-BE" sz="1200" dirty="0"/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nl-BE" sz="1200" dirty="0">
                          <a:solidFill>
                            <a:srgbClr val="FF0000"/>
                          </a:solidFill>
                        </a:rPr>
                        <a:t>Resistencia</a:t>
                      </a:r>
                      <a:r>
                        <a:rPr lang="nl-BE" sz="1200" baseline="0" dirty="0">
                          <a:solidFill>
                            <a:srgbClr val="FF0000"/>
                          </a:solidFill>
                        </a:rPr>
                        <a:t> a corrosión</a:t>
                      </a:r>
                      <a:endParaRPr lang="nl-BE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nl-BE" sz="1200" dirty="0">
                          <a:solidFill>
                            <a:srgbClr val="A21E9C"/>
                          </a:solidFill>
                        </a:rPr>
                        <a:t>Propiedades mecánicas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nl-BE" sz="1200" dirty="0">
                          <a:solidFill>
                            <a:schemeClr val="accent6"/>
                          </a:solidFill>
                        </a:rPr>
                        <a:t>Fabricación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6588224" y="5445224"/>
            <a:ext cx="2267628" cy="120327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0070C0"/>
                </a:solidFill>
              </a:rPr>
              <a:t>Mayormente</a:t>
            </a:r>
            <a:r>
              <a:rPr lang="fr-FR" dirty="0">
                <a:solidFill>
                  <a:srgbClr val="0070C0"/>
                </a:solidFill>
              </a:rPr>
              <a:t> </a:t>
            </a:r>
            <a:r>
              <a:rPr lang="fr-FR" dirty="0" err="1">
                <a:solidFill>
                  <a:srgbClr val="0070C0"/>
                </a:solidFill>
              </a:rPr>
              <a:t>empleados</a:t>
            </a:r>
            <a:r>
              <a:rPr lang="fr-FR" dirty="0">
                <a:solidFill>
                  <a:srgbClr val="0070C0"/>
                </a:solidFill>
              </a:rPr>
              <a:t> en </a:t>
            </a:r>
            <a:r>
              <a:rPr lang="fr-FR" dirty="0" err="1">
                <a:solidFill>
                  <a:srgbClr val="0070C0"/>
                </a:solidFill>
              </a:rPr>
              <a:t>India</a:t>
            </a:r>
            <a:r>
              <a:rPr lang="fr-FR" dirty="0">
                <a:solidFill>
                  <a:srgbClr val="0070C0"/>
                </a:solidFill>
              </a:rPr>
              <a:t> y China</a:t>
            </a:r>
          </a:p>
        </p:txBody>
      </p:sp>
    </p:spTree>
    <p:extLst>
      <p:ext uri="{BB962C8B-B14F-4D97-AF65-F5344CB8AC3E}">
        <p14:creationId xmlns:p14="http://schemas.microsoft.com/office/powerpoint/2010/main" val="3720549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nl-BE" sz="3200" dirty="0"/>
              <a:t>Aceros con Cr (Ferriticos)</a:t>
            </a:r>
            <a:r>
              <a:rPr lang="nl-BE" sz="3200" baseline="50000" dirty="0"/>
              <a:t>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30243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BE" sz="1600" b="1" u="sng" dirty="0"/>
              <a:t>Propiedades intrínsecas:</a:t>
            </a:r>
            <a:endParaRPr lang="nl-BE" sz="1600" dirty="0"/>
          </a:p>
          <a:p>
            <a:pPr>
              <a:buClr>
                <a:srgbClr val="FF0000"/>
              </a:buClr>
            </a:pPr>
            <a:r>
              <a:rPr lang="nl-BE" sz="1600" u="sng" dirty="0">
                <a:solidFill>
                  <a:srgbClr val="FF0000"/>
                </a:solidFill>
              </a:rPr>
              <a:t>No afectado por la corrosión bajo tensiones (SCC)</a:t>
            </a:r>
          </a:p>
          <a:p>
            <a:endParaRPr lang="nl-BE" sz="1600" dirty="0"/>
          </a:p>
          <a:p>
            <a:r>
              <a:rPr lang="nl-BE" sz="1600" dirty="0">
                <a:solidFill>
                  <a:srgbClr val="A21E9C"/>
                </a:solidFill>
              </a:rPr>
              <a:t>Buena ductilidad (aunque menor que la de los austeniticos)</a:t>
            </a:r>
          </a:p>
          <a:p>
            <a:r>
              <a:rPr lang="nl-BE" sz="1600" dirty="0">
                <a:solidFill>
                  <a:srgbClr val="A21E9C"/>
                </a:solidFill>
              </a:rPr>
              <a:t>No son válidos para su empleo a bajas temperaturas</a:t>
            </a:r>
          </a:p>
          <a:p>
            <a:r>
              <a:rPr lang="nl-BE" sz="1600" dirty="0">
                <a:solidFill>
                  <a:srgbClr val="A21E9C"/>
                </a:solidFill>
              </a:rPr>
              <a:t>Se puede incrementar algo la resistencia por deformación en frío (pero no por tratamiento térmico)</a:t>
            </a:r>
          </a:p>
          <a:p>
            <a:pPr marL="0" indent="0">
              <a:buNone/>
            </a:pPr>
            <a:endParaRPr lang="nl-BE" sz="1600" dirty="0"/>
          </a:p>
          <a:p>
            <a:pPr>
              <a:buClr>
                <a:schemeClr val="accent6"/>
              </a:buClr>
            </a:pPr>
            <a:r>
              <a:rPr lang="nl-BE" sz="1600" dirty="0">
                <a:solidFill>
                  <a:schemeClr val="accent6"/>
                </a:solidFill>
              </a:rPr>
              <a:t>Muy buenas propiedades para la deformación en frio. (menor efecto muelle,menor desgaste de herramientas, pero requiere una operativa diferente de la de los austeniticos)</a:t>
            </a:r>
          </a:p>
          <a:p>
            <a:pPr>
              <a:buClr>
                <a:schemeClr val="accent6"/>
              </a:buClr>
            </a:pPr>
            <a:r>
              <a:rPr lang="nl-BE" sz="1600" u="sng" dirty="0">
                <a:solidFill>
                  <a:schemeClr val="accent6"/>
                </a:solidFill>
              </a:rPr>
              <a:t>Los tipos estabilizados (con Nb y/o Ti ) son facilmente soldables(TIG, MIG)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9797-9C41-4F10-B9F7-025055FFE561}" type="slidenum">
              <a:rPr lang="fr-FR" smtClean="0"/>
              <a:t>7</a:t>
            </a:fld>
            <a:endParaRPr lang="fr-F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773729"/>
              </p:ext>
            </p:extLst>
          </p:nvPr>
        </p:nvGraphicFramePr>
        <p:xfrm>
          <a:off x="467544" y="1397000"/>
          <a:ext cx="8280920" cy="1112520"/>
        </p:xfrm>
        <a:graphic>
          <a:graphicData uri="http://schemas.openxmlformats.org/drawingml/2006/table">
            <a:tbl>
              <a:tblPr firstRow="1">
                <a:tableStyleId>{17292A2E-F333-43FB-9621-5CBBE7FDCDCB}</a:tableStyleId>
              </a:tblPr>
              <a:tblGrid>
                <a:gridCol w="1595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6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2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99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77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83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r>
                        <a:rPr lang="nl-BE" dirty="0"/>
                        <a:t>Subgrupos: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nl-BE" sz="1800" dirty="0"/>
                        <a:t>Cr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dirty="0"/>
                        <a:t>EN 1.4016/AISI 430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dirty="0"/>
                        <a:t>Cr: 17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nl-BE" sz="18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nl-BE" sz="18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nl-BE" sz="18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nl-BE" sz="1600" dirty="0"/>
                        <a:t>Fe: Balanceado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nl-BE" sz="1800" dirty="0"/>
                        <a:t>Cr-Mo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baseline="0" dirty="0"/>
                        <a:t>EN1.4521/AISI 444</a:t>
                      </a:r>
                      <a:endParaRPr lang="nl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dirty="0"/>
                        <a:t>Cr: 18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nl-BE" sz="1800" dirty="0"/>
                        <a:t>Mo: 2</a:t>
                      </a:r>
                    </a:p>
                  </a:txBody>
                  <a:tcPr marL="45720" marR="45720"/>
                </a:tc>
                <a:tc gridSpan="2">
                  <a:txBody>
                    <a:bodyPr/>
                    <a:lstStyle/>
                    <a:p>
                      <a:r>
                        <a:rPr lang="nl-BE" sz="1800" dirty="0"/>
                        <a:t>Ti+Ni: 0.4</a:t>
                      </a: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nl-BE" sz="18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nl-BE" sz="1600" dirty="0"/>
                        <a:t>Fe: Balanceado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656309"/>
              </p:ext>
            </p:extLst>
          </p:nvPr>
        </p:nvGraphicFramePr>
        <p:xfrm>
          <a:off x="467544" y="6309320"/>
          <a:ext cx="7776864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BE" sz="1200" dirty="0"/>
                        <a:t>Codigo</a:t>
                      </a:r>
                      <a:r>
                        <a:rPr lang="nl-BE" sz="1200" baseline="0" dirty="0"/>
                        <a:t> de color</a:t>
                      </a:r>
                      <a:r>
                        <a:rPr lang="nl-BE" sz="1200" dirty="0"/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nl-BE" sz="1200" dirty="0">
                          <a:solidFill>
                            <a:srgbClr val="FF0000"/>
                          </a:solidFill>
                        </a:rPr>
                        <a:t>Resistencia</a:t>
                      </a:r>
                      <a:r>
                        <a:rPr lang="nl-BE" sz="1200" baseline="0" dirty="0">
                          <a:solidFill>
                            <a:srgbClr val="FF0000"/>
                          </a:solidFill>
                        </a:rPr>
                        <a:t> a corrosión</a:t>
                      </a:r>
                      <a:endParaRPr lang="nl-BE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nl-BE" sz="1200" dirty="0">
                          <a:solidFill>
                            <a:srgbClr val="A21E9C"/>
                          </a:solidFill>
                        </a:rPr>
                        <a:t>Propiedades</a:t>
                      </a:r>
                      <a:r>
                        <a:rPr lang="nl-BE" sz="1200" baseline="0" dirty="0">
                          <a:solidFill>
                            <a:srgbClr val="A21E9C"/>
                          </a:solidFill>
                        </a:rPr>
                        <a:t> mecánicas</a:t>
                      </a:r>
                      <a:endParaRPr lang="nl-BE" sz="1200" dirty="0">
                        <a:solidFill>
                          <a:srgbClr val="A21E9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nl-BE" sz="1200" dirty="0">
                          <a:solidFill>
                            <a:schemeClr val="accent6"/>
                          </a:solidFill>
                        </a:rPr>
                        <a:t>Fabricación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6804248" y="5589240"/>
            <a:ext cx="2051604" cy="108012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err="1">
                <a:solidFill>
                  <a:srgbClr val="0070C0"/>
                </a:solidFill>
              </a:rPr>
              <a:t>Ofrecen</a:t>
            </a:r>
            <a:r>
              <a:rPr lang="fr-FR" sz="1050" dirty="0">
                <a:solidFill>
                  <a:srgbClr val="0070C0"/>
                </a:solidFill>
              </a:rPr>
              <a:t> un </a:t>
            </a:r>
            <a:r>
              <a:rPr lang="fr-FR" sz="1050" dirty="0" err="1">
                <a:solidFill>
                  <a:srgbClr val="0070C0"/>
                </a:solidFill>
              </a:rPr>
              <a:t>óptimo</a:t>
            </a:r>
            <a:r>
              <a:rPr lang="fr-FR" sz="1050" dirty="0">
                <a:solidFill>
                  <a:srgbClr val="0070C0"/>
                </a:solidFill>
              </a:rPr>
              <a:t> </a:t>
            </a:r>
            <a:r>
              <a:rPr lang="fr-FR" sz="1050" dirty="0" err="1">
                <a:solidFill>
                  <a:srgbClr val="0070C0"/>
                </a:solidFill>
              </a:rPr>
              <a:t>funcionamiento</a:t>
            </a:r>
            <a:r>
              <a:rPr lang="fr-FR" sz="1050" dirty="0">
                <a:solidFill>
                  <a:srgbClr val="0070C0"/>
                </a:solidFill>
              </a:rPr>
              <a:t>/</a:t>
            </a:r>
            <a:r>
              <a:rPr lang="fr-FR" sz="1050" dirty="0" err="1">
                <a:solidFill>
                  <a:srgbClr val="0070C0"/>
                </a:solidFill>
              </a:rPr>
              <a:t>coste</a:t>
            </a:r>
            <a:r>
              <a:rPr lang="fr-FR" sz="1050" dirty="0">
                <a:solidFill>
                  <a:srgbClr val="0070C0"/>
                </a:solidFill>
              </a:rPr>
              <a:t> en </a:t>
            </a:r>
            <a:r>
              <a:rPr lang="fr-FR" sz="1050" dirty="0" err="1">
                <a:solidFill>
                  <a:srgbClr val="0070C0"/>
                </a:solidFill>
              </a:rPr>
              <a:t>múltiples</a:t>
            </a:r>
            <a:r>
              <a:rPr lang="fr-FR" sz="1050" dirty="0">
                <a:solidFill>
                  <a:srgbClr val="0070C0"/>
                </a:solidFill>
              </a:rPr>
              <a:t> </a:t>
            </a:r>
            <a:r>
              <a:rPr lang="fr-FR" sz="1050" dirty="0" err="1">
                <a:solidFill>
                  <a:srgbClr val="0070C0"/>
                </a:solidFill>
              </a:rPr>
              <a:t>aplicaciones</a:t>
            </a:r>
            <a:r>
              <a:rPr lang="fr-FR" sz="1050" dirty="0">
                <a:solidFill>
                  <a:srgbClr val="0070C0"/>
                </a:solidFill>
              </a:rPr>
              <a:t> y son </a:t>
            </a:r>
            <a:r>
              <a:rPr lang="fr-FR" sz="1050" dirty="0" err="1">
                <a:solidFill>
                  <a:srgbClr val="0070C0"/>
                </a:solidFill>
              </a:rPr>
              <a:t>cada</a:t>
            </a:r>
            <a:r>
              <a:rPr lang="fr-FR" sz="1050" dirty="0">
                <a:solidFill>
                  <a:srgbClr val="0070C0"/>
                </a:solidFill>
              </a:rPr>
              <a:t> </a:t>
            </a:r>
            <a:r>
              <a:rPr lang="fr-FR" sz="1050" dirty="0" err="1">
                <a:solidFill>
                  <a:srgbClr val="0070C0"/>
                </a:solidFill>
              </a:rPr>
              <a:t>vez</a:t>
            </a:r>
            <a:r>
              <a:rPr lang="fr-FR" sz="1050" dirty="0">
                <a:solidFill>
                  <a:srgbClr val="0070C0"/>
                </a:solidFill>
              </a:rPr>
              <a:t> </a:t>
            </a:r>
            <a:r>
              <a:rPr lang="fr-FR" sz="1050" dirty="0" err="1">
                <a:solidFill>
                  <a:srgbClr val="0070C0"/>
                </a:solidFill>
              </a:rPr>
              <a:t>más</a:t>
            </a:r>
            <a:r>
              <a:rPr lang="fr-FR" sz="1050" dirty="0">
                <a:solidFill>
                  <a:srgbClr val="0070C0"/>
                </a:solidFill>
              </a:rPr>
              <a:t> </a:t>
            </a:r>
            <a:r>
              <a:rPr lang="fr-FR" sz="1050" dirty="0" err="1">
                <a:solidFill>
                  <a:srgbClr val="0070C0"/>
                </a:solidFill>
              </a:rPr>
              <a:t>empleados</a:t>
            </a:r>
            <a:endParaRPr lang="fr-FR" sz="105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137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nl-BE" sz="3200" dirty="0"/>
              <a:t>Aceros Cr (Martensiticos)</a:t>
            </a:r>
            <a:r>
              <a:rPr lang="nl-BE" sz="3200" baseline="50000" dirty="0"/>
              <a:t>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212976"/>
            <a:ext cx="8229600" cy="30243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BE" sz="1600" b="1" u="sng" dirty="0"/>
              <a:t>Propiedades intrínsecas:</a:t>
            </a:r>
            <a:endParaRPr lang="nl-BE" sz="1600" dirty="0"/>
          </a:p>
          <a:p>
            <a:pPr>
              <a:buClr>
                <a:srgbClr val="FF0000"/>
              </a:buClr>
            </a:pPr>
            <a:r>
              <a:rPr lang="nl-BE" sz="1600" dirty="0">
                <a:solidFill>
                  <a:srgbClr val="FF0000"/>
                </a:solidFill>
              </a:rPr>
              <a:t>Aceptable a buena resistencia a corrosión, dependiendo de la cantidad de aleantes.</a:t>
            </a:r>
          </a:p>
          <a:p>
            <a:endParaRPr lang="nl-BE" sz="1600" dirty="0"/>
          </a:p>
          <a:p>
            <a:r>
              <a:rPr lang="nl-BE" sz="1600" u="sng" dirty="0">
                <a:solidFill>
                  <a:srgbClr val="A21E9C"/>
                </a:solidFill>
              </a:rPr>
              <a:t>Alta resistencia</a:t>
            </a:r>
            <a:r>
              <a:rPr lang="nl-BE" sz="1600" dirty="0">
                <a:solidFill>
                  <a:srgbClr val="A21E9C"/>
                </a:solidFill>
              </a:rPr>
              <a:t> obtenida por tratamiento térmico (no por deformación en frio). Limitada elongación. </a:t>
            </a:r>
          </a:p>
          <a:p>
            <a:r>
              <a:rPr lang="nl-BE" sz="1600" dirty="0">
                <a:solidFill>
                  <a:srgbClr val="A21E9C"/>
                </a:solidFill>
              </a:rPr>
              <a:t>No recomendable para su uso a muy bajas temperaturas</a:t>
            </a:r>
          </a:p>
          <a:p>
            <a:endParaRPr lang="nl-BE" sz="1600" dirty="0"/>
          </a:p>
          <a:p>
            <a:pPr>
              <a:buClr>
                <a:schemeClr val="accent6"/>
              </a:buClr>
            </a:pPr>
            <a:r>
              <a:rPr lang="nl-BE" sz="1600" dirty="0">
                <a:solidFill>
                  <a:schemeClr val="accent6"/>
                </a:solidFill>
              </a:rPr>
              <a:t>No recomendable para su conformado, generalmente procesados por mecanizado</a:t>
            </a:r>
          </a:p>
          <a:p>
            <a:pPr>
              <a:buClr>
                <a:schemeClr val="accent6"/>
              </a:buClr>
            </a:pPr>
            <a:r>
              <a:rPr lang="nl-BE" sz="1600" dirty="0">
                <a:solidFill>
                  <a:schemeClr val="accent6"/>
                </a:solidFill>
              </a:rPr>
              <a:t>Pueden ser soldados (TIG, MIG),pero requieren generalmente </a:t>
            </a:r>
          </a:p>
          <a:p>
            <a:pPr marL="0" indent="0">
              <a:buClr>
                <a:schemeClr val="accent6"/>
              </a:buClr>
              <a:buNone/>
            </a:pPr>
            <a:r>
              <a:rPr lang="nl-BE" sz="1600" dirty="0">
                <a:solidFill>
                  <a:schemeClr val="accent6"/>
                </a:solidFill>
              </a:rPr>
              <a:t>       de tratamiento posterior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9797-9C41-4F10-B9F7-025055FFE561}" type="slidenum">
              <a:rPr lang="fr-FR" smtClean="0"/>
              <a:t>8</a:t>
            </a:fld>
            <a:endParaRPr lang="fr-F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480705"/>
              </p:ext>
            </p:extLst>
          </p:nvPr>
        </p:nvGraphicFramePr>
        <p:xfrm>
          <a:off x="467544" y="1397000"/>
          <a:ext cx="8187975" cy="1752600"/>
        </p:xfrm>
        <a:graphic>
          <a:graphicData uri="http://schemas.openxmlformats.org/drawingml/2006/table">
            <a:tbl>
              <a:tblPr firstRow="1">
                <a:tableStyleId>{17292A2E-F333-43FB-9621-5CBBE7FDCDCB}</a:tableStyleId>
              </a:tblPr>
              <a:tblGrid>
                <a:gridCol w="1685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7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83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69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92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10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nl-BE" dirty="0"/>
                        <a:t>Subgrupos: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nl-BE" sz="1800" dirty="0"/>
                        <a:t>C-Cr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dirty="0"/>
                        <a:t>EN1.4021/AISI 420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dirty="0"/>
                        <a:t>Cr: 13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nl-BE" sz="1800" dirty="0"/>
                        <a:t>C:0.2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nl-BE" sz="18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nl-BE" sz="1600" dirty="0"/>
                        <a:t>Fe: Balanceado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nl-BE" sz="1800" dirty="0"/>
                        <a:t>C-Cr-Ni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dirty="0"/>
                        <a:t>EN1.4057/AISI431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dirty="0"/>
                        <a:t>Cr: 16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nl-BE" sz="1800" dirty="0"/>
                        <a:t>Ni: 2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nl-BE" sz="1800" dirty="0"/>
                        <a:t>C: 0.2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nl-BE" sz="1600" dirty="0"/>
                        <a:t>Fe: Balanceado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nl-BE" sz="1800" dirty="0"/>
                        <a:t>Endurecidos precipitación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dirty="0"/>
                        <a:t>Typically EN1.4542/AISI630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dirty="0"/>
                        <a:t>Cr: 17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nl-BE" sz="1800" dirty="0"/>
                        <a:t>Ni: 4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nl-BE" sz="1800" dirty="0"/>
                        <a:t>Cu:4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nl-BE" sz="1600" dirty="0"/>
                        <a:t>Fe: Balanceado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226174"/>
              </p:ext>
            </p:extLst>
          </p:nvPr>
        </p:nvGraphicFramePr>
        <p:xfrm>
          <a:off x="467544" y="6309320"/>
          <a:ext cx="7776864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BE" sz="1200" dirty="0"/>
                        <a:t>Código</a:t>
                      </a:r>
                      <a:r>
                        <a:rPr lang="nl-BE" sz="1200" baseline="0" dirty="0"/>
                        <a:t> de color</a:t>
                      </a:r>
                      <a:r>
                        <a:rPr lang="nl-BE" sz="1200" dirty="0"/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nl-BE" sz="1200" dirty="0">
                          <a:solidFill>
                            <a:srgbClr val="FF0000"/>
                          </a:solidFill>
                        </a:rPr>
                        <a:t>Resistencia</a:t>
                      </a:r>
                      <a:r>
                        <a:rPr lang="nl-BE" sz="1200" baseline="0" dirty="0">
                          <a:solidFill>
                            <a:srgbClr val="FF0000"/>
                          </a:solidFill>
                        </a:rPr>
                        <a:t> a corrosión</a:t>
                      </a:r>
                      <a:endParaRPr lang="nl-BE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nl-BE" sz="1200" dirty="0">
                          <a:solidFill>
                            <a:srgbClr val="A21E9C"/>
                          </a:solidFill>
                        </a:rPr>
                        <a:t>Propiedades mecánicas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nl-BE" sz="1200" dirty="0">
                          <a:solidFill>
                            <a:schemeClr val="accent6"/>
                          </a:solidFill>
                        </a:rPr>
                        <a:t>Fabricación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Oval 10"/>
          <p:cNvSpPr/>
          <p:nvPr/>
        </p:nvSpPr>
        <p:spPr>
          <a:xfrm>
            <a:off x="6516216" y="5517232"/>
            <a:ext cx="2339636" cy="113126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rgbClr val="0070C0"/>
                </a:solidFill>
              </a:rPr>
              <a:t>Son </a:t>
            </a:r>
            <a:r>
              <a:rPr lang="fr-FR" sz="1400" dirty="0" err="1">
                <a:solidFill>
                  <a:srgbClr val="0070C0"/>
                </a:solidFill>
              </a:rPr>
              <a:t>usados</a:t>
            </a:r>
            <a:r>
              <a:rPr lang="fr-FR" sz="1400" dirty="0">
                <a:solidFill>
                  <a:srgbClr val="0070C0"/>
                </a:solidFill>
              </a:rPr>
              <a:t> </a:t>
            </a:r>
            <a:r>
              <a:rPr lang="fr-FR" sz="1400" dirty="0" err="1">
                <a:solidFill>
                  <a:srgbClr val="0070C0"/>
                </a:solidFill>
              </a:rPr>
              <a:t>como</a:t>
            </a:r>
            <a:r>
              <a:rPr lang="fr-FR" sz="1400" dirty="0">
                <a:solidFill>
                  <a:srgbClr val="0070C0"/>
                </a:solidFill>
              </a:rPr>
              <a:t> </a:t>
            </a:r>
            <a:r>
              <a:rPr lang="fr-FR" sz="1400" dirty="0" err="1">
                <a:solidFill>
                  <a:srgbClr val="0070C0"/>
                </a:solidFill>
              </a:rPr>
              <a:t>aceros</a:t>
            </a:r>
            <a:r>
              <a:rPr lang="fr-FR" sz="1400" dirty="0">
                <a:solidFill>
                  <a:srgbClr val="0070C0"/>
                </a:solidFill>
              </a:rPr>
              <a:t> de </a:t>
            </a:r>
            <a:r>
              <a:rPr lang="fr-FR" sz="1400" dirty="0" err="1">
                <a:solidFill>
                  <a:srgbClr val="0070C0"/>
                </a:solidFill>
              </a:rPr>
              <a:t>ingeniería</a:t>
            </a:r>
            <a:r>
              <a:rPr lang="fr-FR" sz="1400" dirty="0">
                <a:solidFill>
                  <a:srgbClr val="0070C0"/>
                </a:solidFill>
              </a:rPr>
              <a:t> con </a:t>
            </a:r>
            <a:r>
              <a:rPr lang="fr-FR" sz="1400" dirty="0" err="1">
                <a:solidFill>
                  <a:srgbClr val="0070C0"/>
                </a:solidFill>
              </a:rPr>
              <a:t>resistencia</a:t>
            </a:r>
            <a:r>
              <a:rPr lang="fr-FR" sz="1400" dirty="0">
                <a:solidFill>
                  <a:srgbClr val="0070C0"/>
                </a:solidFill>
              </a:rPr>
              <a:t> a </a:t>
            </a:r>
            <a:r>
              <a:rPr lang="fr-FR" sz="1400" dirty="0" err="1">
                <a:solidFill>
                  <a:srgbClr val="0070C0"/>
                </a:solidFill>
              </a:rPr>
              <a:t>corrosión</a:t>
            </a:r>
            <a:endParaRPr lang="fr-FR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674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nl-BE" sz="3200" dirty="0"/>
              <a:t>Duplex (Austenitico-Ferritico)</a:t>
            </a:r>
            <a:r>
              <a:rPr lang="nl-BE" sz="3200" baseline="50000" dirty="0"/>
              <a:t>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30243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BE" sz="1600" b="1" u="sng" dirty="0"/>
              <a:t>Propiedades intrínsecas:</a:t>
            </a:r>
            <a:endParaRPr lang="nl-BE" sz="1600" dirty="0"/>
          </a:p>
          <a:p>
            <a:pPr>
              <a:buClr>
                <a:srgbClr val="FF0000"/>
              </a:buClr>
            </a:pPr>
            <a:r>
              <a:rPr lang="nl-BE" sz="1600" dirty="0">
                <a:solidFill>
                  <a:srgbClr val="FF0000"/>
                </a:solidFill>
              </a:rPr>
              <a:t>Excelente resistencia a corrosión, se incrementa en función del contenido de aleantes</a:t>
            </a:r>
          </a:p>
          <a:p>
            <a:pPr>
              <a:buClr>
                <a:srgbClr val="FF0000"/>
              </a:buClr>
            </a:pPr>
            <a:r>
              <a:rPr lang="nl-BE" sz="1600" u="sng" dirty="0">
                <a:solidFill>
                  <a:srgbClr val="FF0000"/>
                </a:solidFill>
              </a:rPr>
              <a:t>No afectado por la corrosión bajo tensiones (SCC)</a:t>
            </a:r>
          </a:p>
          <a:p>
            <a:endParaRPr lang="nl-BE" sz="1600" dirty="0"/>
          </a:p>
          <a:p>
            <a:r>
              <a:rPr lang="nl-BE" sz="1600" u="sng" dirty="0">
                <a:solidFill>
                  <a:srgbClr val="A21E9C"/>
                </a:solidFill>
              </a:rPr>
              <a:t>Alta resistencia</a:t>
            </a:r>
            <a:r>
              <a:rPr lang="nl-BE" sz="1600" dirty="0">
                <a:solidFill>
                  <a:srgbClr val="A21E9C"/>
                </a:solidFill>
              </a:rPr>
              <a:t>, buena ductilidad</a:t>
            </a:r>
          </a:p>
          <a:p>
            <a:r>
              <a:rPr lang="nl-BE" sz="1600" dirty="0">
                <a:solidFill>
                  <a:srgbClr val="A21E9C"/>
                </a:solidFill>
              </a:rPr>
              <a:t>Resistencia puede incrementarse mediante deformación en frío (pero no por tratamiento térmico)</a:t>
            </a:r>
          </a:p>
          <a:p>
            <a:endParaRPr lang="nl-BE" sz="1600" dirty="0"/>
          </a:p>
          <a:p>
            <a:pPr>
              <a:buClr>
                <a:schemeClr val="accent6"/>
              </a:buClr>
            </a:pPr>
            <a:r>
              <a:rPr lang="nl-BE" sz="1600" dirty="0">
                <a:solidFill>
                  <a:schemeClr val="accent6"/>
                </a:solidFill>
              </a:rPr>
              <a:t>Buenas propiedades para conformado en frio y en caliente(ductilidad, elongación)</a:t>
            </a:r>
          </a:p>
          <a:p>
            <a:pPr>
              <a:buClr>
                <a:schemeClr val="accent6"/>
              </a:buClr>
            </a:pPr>
            <a:r>
              <a:rPr lang="nl-BE" sz="1600" dirty="0">
                <a:solidFill>
                  <a:schemeClr val="accent6"/>
                </a:solidFill>
              </a:rPr>
              <a:t>Soldable (TIG, MIG)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9797-9C41-4F10-B9F7-025055FFE561}" type="slidenum">
              <a:rPr lang="fr-FR" smtClean="0"/>
              <a:t>9</a:t>
            </a:fld>
            <a:endParaRPr lang="fr-F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874753"/>
              </p:ext>
            </p:extLst>
          </p:nvPr>
        </p:nvGraphicFramePr>
        <p:xfrm>
          <a:off x="467544" y="1397000"/>
          <a:ext cx="8187975" cy="1112520"/>
        </p:xfrm>
        <a:graphic>
          <a:graphicData uri="http://schemas.openxmlformats.org/drawingml/2006/table">
            <a:tbl>
              <a:tblPr firstRow="1">
                <a:tableStyleId>{17292A2E-F333-43FB-9621-5CBBE7FDCDCB}</a:tableStyleId>
              </a:tblPr>
              <a:tblGrid>
                <a:gridCol w="1685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7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83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69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92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10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nl-BE" dirty="0"/>
                        <a:t>Subgrupos: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nl-BE" sz="1800" dirty="0"/>
                        <a:t>Cr-Ni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dirty="0"/>
                        <a:t>EN1.4362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dirty="0"/>
                        <a:t>Cr: 23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nl-BE" sz="1800" dirty="0"/>
                        <a:t>Ni: 4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nl-BE" sz="18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nl-BE" sz="1600" dirty="0"/>
                        <a:t>Fe: Balanceado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nl-BE" sz="1800" dirty="0"/>
                        <a:t>Cr-Ni-Mo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dirty="0"/>
                        <a:t>EN1.4462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dirty="0"/>
                        <a:t>Cr:</a:t>
                      </a:r>
                      <a:r>
                        <a:rPr lang="nl-BE" sz="1800" baseline="0" dirty="0"/>
                        <a:t> 22</a:t>
                      </a:r>
                      <a:endParaRPr lang="nl-BE" sz="18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nl-BE" sz="1800" dirty="0"/>
                        <a:t>Ni: 5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nl-BE" sz="1800" dirty="0"/>
                        <a:t>Mo: 3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nl-BE" sz="1600" dirty="0"/>
                        <a:t>Fe: Balanceado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710652"/>
              </p:ext>
            </p:extLst>
          </p:nvPr>
        </p:nvGraphicFramePr>
        <p:xfrm>
          <a:off x="467544" y="6309320"/>
          <a:ext cx="7776864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BE" sz="1200" dirty="0"/>
                        <a:t>Codigo</a:t>
                      </a:r>
                      <a:r>
                        <a:rPr lang="nl-BE" sz="1200" baseline="0" dirty="0"/>
                        <a:t> de color</a:t>
                      </a:r>
                      <a:r>
                        <a:rPr lang="nl-BE" sz="1200" dirty="0"/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nl-BE" sz="1200" dirty="0">
                          <a:solidFill>
                            <a:srgbClr val="FF0000"/>
                          </a:solidFill>
                        </a:rPr>
                        <a:t>Resistencia</a:t>
                      </a:r>
                      <a:r>
                        <a:rPr lang="nl-BE" sz="1200" baseline="0" dirty="0">
                          <a:solidFill>
                            <a:srgbClr val="FF0000"/>
                          </a:solidFill>
                        </a:rPr>
                        <a:t> a corrosión</a:t>
                      </a:r>
                      <a:endParaRPr lang="nl-BE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nl-BE" sz="1200" dirty="0">
                          <a:solidFill>
                            <a:srgbClr val="A21E9C"/>
                          </a:solidFill>
                        </a:rPr>
                        <a:t>Propiedades mecánicas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nl-BE" sz="1200" dirty="0">
                          <a:solidFill>
                            <a:schemeClr val="accent6"/>
                          </a:solidFill>
                        </a:rPr>
                        <a:t>Fabricación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Oval 10"/>
          <p:cNvSpPr/>
          <p:nvPr/>
        </p:nvSpPr>
        <p:spPr>
          <a:xfrm>
            <a:off x="6516216" y="5445224"/>
            <a:ext cx="2339636" cy="120327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err="1">
                <a:solidFill>
                  <a:srgbClr val="0070C0"/>
                </a:solidFill>
              </a:rPr>
              <a:t>Ofrecen</a:t>
            </a:r>
            <a:r>
              <a:rPr lang="fr-FR" sz="1200" dirty="0">
                <a:solidFill>
                  <a:srgbClr val="0070C0"/>
                </a:solidFill>
              </a:rPr>
              <a:t> la </a:t>
            </a:r>
            <a:r>
              <a:rPr lang="fr-FR" sz="1200" dirty="0" err="1">
                <a:solidFill>
                  <a:srgbClr val="0070C0"/>
                </a:solidFill>
              </a:rPr>
              <a:t>mejor</a:t>
            </a:r>
            <a:r>
              <a:rPr lang="fr-FR" sz="1200" dirty="0">
                <a:solidFill>
                  <a:srgbClr val="0070C0"/>
                </a:solidFill>
              </a:rPr>
              <a:t> </a:t>
            </a:r>
            <a:r>
              <a:rPr lang="fr-FR" sz="1200" dirty="0" err="1">
                <a:solidFill>
                  <a:srgbClr val="0070C0"/>
                </a:solidFill>
              </a:rPr>
              <a:t>combinación</a:t>
            </a:r>
            <a:r>
              <a:rPr lang="fr-FR" sz="1200" dirty="0">
                <a:solidFill>
                  <a:srgbClr val="0070C0"/>
                </a:solidFill>
              </a:rPr>
              <a:t> de </a:t>
            </a:r>
            <a:r>
              <a:rPr lang="fr-FR" sz="1200" dirty="0" err="1">
                <a:solidFill>
                  <a:srgbClr val="0070C0"/>
                </a:solidFill>
              </a:rPr>
              <a:t>resistencia</a:t>
            </a:r>
            <a:r>
              <a:rPr lang="fr-FR" sz="1200" dirty="0">
                <a:solidFill>
                  <a:srgbClr val="0070C0"/>
                </a:solidFill>
              </a:rPr>
              <a:t> a </a:t>
            </a:r>
            <a:r>
              <a:rPr lang="fr-FR" sz="1200" dirty="0" err="1">
                <a:solidFill>
                  <a:srgbClr val="0070C0"/>
                </a:solidFill>
              </a:rPr>
              <a:t>corrosión</a:t>
            </a:r>
            <a:r>
              <a:rPr lang="fr-FR" sz="1200" dirty="0">
                <a:solidFill>
                  <a:srgbClr val="0070C0"/>
                </a:solidFill>
              </a:rPr>
              <a:t> y </a:t>
            </a:r>
            <a:r>
              <a:rPr lang="fr-FR" sz="1200" dirty="0" err="1">
                <a:solidFill>
                  <a:srgbClr val="0070C0"/>
                </a:solidFill>
              </a:rPr>
              <a:t>propiedades</a:t>
            </a:r>
            <a:r>
              <a:rPr lang="fr-FR" sz="1200" dirty="0">
                <a:solidFill>
                  <a:srgbClr val="0070C0"/>
                </a:solidFill>
              </a:rPr>
              <a:t> </a:t>
            </a:r>
            <a:r>
              <a:rPr lang="fr-FR" sz="1200" dirty="0" err="1">
                <a:solidFill>
                  <a:srgbClr val="0070C0"/>
                </a:solidFill>
              </a:rPr>
              <a:t>mecánicas</a:t>
            </a:r>
            <a:endParaRPr lang="fr-FR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125988"/>
      </p:ext>
    </p:extLst>
  </p:cSld>
  <p:clrMapOvr>
    <a:masterClrMapping/>
  </p:clrMapOvr>
</p:sld>
</file>

<file path=ppt/theme/theme1.xml><?xml version="1.0" encoding="utf-8"?>
<a:theme xmlns:a="http://schemas.openxmlformats.org/drawingml/2006/main" name="3_Custom Design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nalisé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thor0 xmlns="881f9a4a-1e84-4363-97d3-af7f29ebd3ad">B. Héritier</Author0>
    <_dlc_DocId xmlns="3dfe030f-86e3-486d-a025-350262647d2a">PRN3XTC2XKQ5-85-306</_dlc_DocId>
    <_dlc_DocIdUrl xmlns="3dfe030f-86e3-486d-a025-350262647d2a">
      <Url>http://extranet.worldstainless.org/LongProducts/_layouts/DocIdRedir.aspx?ID=PRN3XTC2XKQ5-85-306</Url>
      <Description>PRN3XTC2XKQ5-85-306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D0D6FE189C0542B4393D301B5BCBA2" ma:contentTypeVersion="4" ma:contentTypeDescription="Create a new document." ma:contentTypeScope="" ma:versionID="b954f0568ed04812b7344e71fffd295f">
  <xsd:schema xmlns:xsd="http://www.w3.org/2001/XMLSchema" xmlns:xs="http://www.w3.org/2001/XMLSchema" xmlns:p="http://schemas.microsoft.com/office/2006/metadata/properties" xmlns:ns2="3dfe030f-86e3-486d-a025-350262647d2a" xmlns:ns3="881f9a4a-1e84-4363-97d3-af7f29ebd3ad" targetNamespace="http://schemas.microsoft.com/office/2006/metadata/properties" ma:root="true" ma:fieldsID="87fbf3ee06607a0c67a2946c3ff9f335" ns2:_="" ns3:_="">
    <xsd:import namespace="3dfe030f-86e3-486d-a025-350262647d2a"/>
    <xsd:import namespace="881f9a4a-1e84-4363-97d3-af7f29ebd3a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Author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fe030f-86e3-486d-a025-350262647d2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1f9a4a-1e84-4363-97d3-af7f29ebd3ad" elementFormDefault="qualified">
    <xsd:import namespace="http://schemas.microsoft.com/office/2006/documentManagement/types"/>
    <xsd:import namespace="http://schemas.microsoft.com/office/infopath/2007/PartnerControls"/>
    <xsd:element name="Author0" ma:index="11" nillable="true" ma:displayName="Author" ma:description="Author" ma:internalName="Author0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308D03C4-C286-4299-BA39-D9728432ECF2}">
  <ds:schemaRefs>
    <ds:schemaRef ds:uri="http://purl.org/dc/dcmitype/"/>
    <ds:schemaRef ds:uri="http://schemas.microsoft.com/office/2006/documentManagement/types"/>
    <ds:schemaRef ds:uri="http://schemas.microsoft.com/office/infopath/2007/PartnerControls"/>
    <ds:schemaRef ds:uri="3dfe030f-86e3-486d-a025-350262647d2a"/>
    <ds:schemaRef ds:uri="http://purl.org/dc/terms/"/>
    <ds:schemaRef ds:uri="881f9a4a-1e84-4363-97d3-af7f29ebd3ad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B893CFE-C6B8-401E-B00B-CCC95B55C8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fe030f-86e3-486d-a025-350262647d2a"/>
    <ds:schemaRef ds:uri="881f9a4a-1e84-4363-97d3-af7f29ebd3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5015FF5-30F6-4458-BB88-C3440894C925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BCFF7D2-9959-4C6B-AE0F-9C1262F1CB30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Videos</Template>
  <TotalTime>2893</TotalTime>
  <Words>1736</Words>
  <Application>Microsoft Office PowerPoint</Application>
  <PresentationFormat>On-screen Show (4:3)</PresentationFormat>
  <Paragraphs>541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Wingdings</vt:lpstr>
      <vt:lpstr>3_Custom Design</vt:lpstr>
      <vt:lpstr>Material didactico para docentes en  Arquitectura o Ingenieria Civil </vt:lpstr>
      <vt:lpstr>Videos</vt:lpstr>
      <vt:lpstr>Los aceros inoxidables son aleaciones férricas que contienen al menos un 10,5% de Cromo</vt:lpstr>
      <vt:lpstr>PowerPoint Presentation</vt:lpstr>
      <vt:lpstr>Aceros Cr-Ni (Austeniticos)4</vt:lpstr>
      <vt:lpstr>Aceros Cr-Mn (Austeniticos al Manganeso)5</vt:lpstr>
      <vt:lpstr>Aceros con Cr (Ferriticos)6</vt:lpstr>
      <vt:lpstr>Aceros Cr (Martensiticos)7</vt:lpstr>
      <vt:lpstr>Duplex (Austenitico-Ferritico)8</vt:lpstr>
      <vt:lpstr>Propiedades Fisicas9, 10</vt:lpstr>
      <vt:lpstr>Normativa de Aceros inoxidables</vt:lpstr>
      <vt:lpstr>Principales tipos de Acero inoxidable utilizados en Arquitectura y Construcción: EN 10088-4 (chapa/plate/fleje)16, 17</vt:lpstr>
      <vt:lpstr>Principales tipos de Acero inoxidable utilizados en Arquitectura y Construcción: EN 10088-5(barra/alambre/perfiles)18</vt:lpstr>
      <vt:lpstr>Desglose de la producción mundial de aceros inoxidables por familias</vt:lpstr>
      <vt:lpstr>PowerPoint Presentation</vt:lpstr>
      <vt:lpstr>Producción de acería de acero inoxidable (equivalente en desbaste/lingote) por zona x1.000 toneladas </vt:lpstr>
      <vt:lpstr>Tasa de crecimiento anual de producción de acería de acero inoxidable22 (millones de toneladas)</vt:lpstr>
      <vt:lpstr>Consumo aparente del acero inoxidable por zonas</vt:lpstr>
      <vt:lpstr>Referencias bibliográficas (1/2)</vt:lpstr>
      <vt:lpstr>Referencias bibliográficas (2/2)</vt:lpstr>
      <vt:lpstr>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Qué son los aceros inoxidables?</dc:title>
  <dc:creator>Bernard</dc:creator>
  <cp:keywords>acero inoxidable, material didactico, arquitectura, ingenieria civil</cp:keywords>
  <cp:lastModifiedBy>Jo Claes</cp:lastModifiedBy>
  <cp:revision>365</cp:revision>
  <cp:lastPrinted>2016-11-22T14:26:38Z</cp:lastPrinted>
  <dcterms:created xsi:type="dcterms:W3CDTF">2013-06-29T15:24:20Z</dcterms:created>
  <dcterms:modified xsi:type="dcterms:W3CDTF">2020-01-31T09:30:56Z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0x010100D2D0D6FE189C0542B4393D301B5BCBA2</vt:lpwstr>
  </property>
  <property fmtid="{D5CDD505-2E9C-101B-9397-08002B2CF9AE}" pid="3" name="_dlc_DocIdItemGuid">
    <vt:lpwstr>acc4d506-dbb8-4bb8-ade0-6090a512b782</vt:lpwstr>
  </property>
  <property fmtid="{D5CDD505-2E9C-101B-9397-08002B2CF9AE}" pid="4" name="Order">
    <vt:r8>30600</vt:r8>
  </property>
</Properties>
</file>