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Lst>
  <p:notesMasterIdLst>
    <p:notesMasterId r:id="rId33"/>
  </p:notesMasterIdLst>
  <p:sldIdLst>
    <p:sldId id="309" r:id="rId6"/>
    <p:sldId id="341" r:id="rId7"/>
    <p:sldId id="274" r:id="rId8"/>
    <p:sldId id="322" r:id="rId9"/>
    <p:sldId id="323" r:id="rId10"/>
    <p:sldId id="324" r:id="rId11"/>
    <p:sldId id="352" r:id="rId12"/>
    <p:sldId id="353" r:id="rId13"/>
    <p:sldId id="354" r:id="rId14"/>
    <p:sldId id="328" r:id="rId15"/>
    <p:sldId id="329" r:id="rId16"/>
    <p:sldId id="279" r:id="rId17"/>
    <p:sldId id="321" r:id="rId18"/>
    <p:sldId id="334" r:id="rId19"/>
    <p:sldId id="335" r:id="rId20"/>
    <p:sldId id="336" r:id="rId21"/>
    <p:sldId id="337" r:id="rId22"/>
    <p:sldId id="345" r:id="rId23"/>
    <p:sldId id="338" r:id="rId24"/>
    <p:sldId id="340" r:id="rId25"/>
    <p:sldId id="342" r:id="rId26"/>
    <p:sldId id="350" r:id="rId27"/>
    <p:sldId id="351" r:id="rId28"/>
    <p:sldId id="332" r:id="rId29"/>
    <p:sldId id="349" r:id="rId30"/>
    <p:sldId id="331" r:id="rId31"/>
    <p:sldId id="333"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B2E25-18B7-4BFB-B77D-775CA9DC8A65}" v="6" dt="2020-01-31T09:49:57.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9" autoAdjust="0"/>
    <p:restoredTop sz="94383" autoAdjust="0"/>
  </p:normalViewPr>
  <p:slideViewPr>
    <p:cSldViewPr>
      <p:cViewPr varScale="1">
        <p:scale>
          <a:sx n="82" d="100"/>
          <a:sy n="82" d="100"/>
        </p:scale>
        <p:origin x="1522" y="77"/>
      </p:cViewPr>
      <p:guideLst>
        <p:guide orient="horz" pos="2160"/>
        <p:guide pos="2880"/>
      </p:guideLst>
    </p:cSldViewPr>
  </p:slideViewPr>
  <p:notesTextViewPr>
    <p:cViewPr>
      <p:scale>
        <a:sx n="1" d="1"/>
        <a:sy n="1" d="1"/>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15CAD0AD-7855-4254-BED7-DAEAFC8EFEB2}"/>
    <pc:docChg chg="modSld">
      <pc:chgData name="Jo Claes" userId="d64208f3-0076-4064-b6ac-7d8ee9dc279f" providerId="ADAL" clId="{15CAD0AD-7855-4254-BED7-DAEAFC8EFEB2}" dt="2020-01-07T14:18:03.653" v="0"/>
      <pc:docMkLst>
        <pc:docMk/>
      </pc:docMkLst>
      <pc:sldChg chg="modSp">
        <pc:chgData name="Jo Claes" userId="d64208f3-0076-4064-b6ac-7d8ee9dc279f" providerId="ADAL" clId="{15CAD0AD-7855-4254-BED7-DAEAFC8EFEB2}" dt="2020-01-07T14:18:03.653" v="0"/>
        <pc:sldMkLst>
          <pc:docMk/>
          <pc:sldMk cId="1202091140" sldId="331"/>
        </pc:sldMkLst>
        <pc:spChg chg="mod">
          <ac:chgData name="Jo Claes" userId="d64208f3-0076-4064-b6ac-7d8ee9dc279f" providerId="ADAL" clId="{15CAD0AD-7855-4254-BED7-DAEAFC8EFEB2}" dt="2020-01-07T14:18:03.653" v="0"/>
          <ac:spMkLst>
            <pc:docMk/>
            <pc:sldMk cId="1202091140" sldId="331"/>
            <ac:spMk id="3" creationId="{00000000-0000-0000-0000-000000000000}"/>
          </ac:spMkLst>
        </pc:spChg>
      </pc:sldChg>
    </pc:docChg>
  </pc:docChgLst>
  <pc:docChgLst>
    <pc:chgData name="Jo Claes" userId="d64208f3-0076-4064-b6ac-7d8ee9dc279f" providerId="ADAL" clId="{6ABB2E25-18B7-4BFB-B77D-775CA9DC8A65}"/>
    <pc:docChg chg="modSld">
      <pc:chgData name="Jo Claes" userId="d64208f3-0076-4064-b6ac-7d8ee9dc279f" providerId="ADAL" clId="{6ABB2E25-18B7-4BFB-B77D-775CA9DC8A65}" dt="2020-01-31T09:50:09.389" v="11" actId="20577"/>
      <pc:docMkLst>
        <pc:docMk/>
      </pc:docMkLst>
      <pc:sldChg chg="modSp">
        <pc:chgData name="Jo Claes" userId="d64208f3-0076-4064-b6ac-7d8ee9dc279f" providerId="ADAL" clId="{6ABB2E25-18B7-4BFB-B77D-775CA9DC8A65}" dt="2020-01-31T09:50:09.389" v="11" actId="20577"/>
        <pc:sldMkLst>
          <pc:docMk/>
          <pc:sldMk cId="1202091140" sldId="331"/>
        </pc:sldMkLst>
        <pc:spChg chg="mod">
          <ac:chgData name="Jo Claes" userId="d64208f3-0076-4064-b6ac-7d8ee9dc279f" providerId="ADAL" clId="{6ABB2E25-18B7-4BFB-B77D-775CA9DC8A65}" dt="2020-01-31T09:50:09.389" v="11" actId="20577"/>
          <ac:spMkLst>
            <pc:docMk/>
            <pc:sldMk cId="1202091140" sldId="33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C47E7-629B-40FF-A9B6-C48EFEB99100}" type="datetimeFigureOut">
              <a:rPr lang="fr-FR" smtClean="0"/>
              <a:t>31/01/2020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37B04-E346-4859-9CA7-88FF33329E65}" type="slidenum">
              <a:rPr lang="fr-FR" smtClean="0"/>
              <a:t>‹#›</a:t>
            </a:fld>
            <a:endParaRPr lang="fr-FR"/>
          </a:p>
        </p:txBody>
      </p:sp>
    </p:spTree>
    <p:extLst>
      <p:ext uri="{BB962C8B-B14F-4D97-AF65-F5344CB8AC3E}">
        <p14:creationId xmlns:p14="http://schemas.microsoft.com/office/powerpoint/2010/main" val="61972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4B37B04-E346-4859-9CA7-88FF33329E65}" type="slidenum">
              <a:rPr lang="fr-FR" smtClean="0"/>
              <a:t>3</a:t>
            </a:fld>
            <a:endParaRPr lang="fr-FR"/>
          </a:p>
        </p:txBody>
      </p:sp>
    </p:spTree>
    <p:extLst>
      <p:ext uri="{BB962C8B-B14F-4D97-AF65-F5344CB8AC3E}">
        <p14:creationId xmlns:p14="http://schemas.microsoft.com/office/powerpoint/2010/main" val="298446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i="1" dirty="0"/>
          </a:p>
        </p:txBody>
      </p:sp>
      <p:sp>
        <p:nvSpPr>
          <p:cNvPr id="4" name="Slide Number Placeholder 3"/>
          <p:cNvSpPr>
            <a:spLocks noGrp="1"/>
          </p:cNvSpPr>
          <p:nvPr>
            <p:ph type="sldNum" sz="quarter" idx="10"/>
          </p:nvPr>
        </p:nvSpPr>
        <p:spPr/>
        <p:txBody>
          <a:bodyPr/>
          <a:lstStyle/>
          <a:p>
            <a:fld id="{84B37B04-E346-4859-9CA7-88FF33329E65}" type="slidenum">
              <a:rPr lang="fr-FR" smtClean="0"/>
              <a:t>4</a:t>
            </a:fld>
            <a:endParaRPr lang="fr-FR"/>
          </a:p>
        </p:txBody>
      </p:sp>
    </p:spTree>
    <p:extLst>
      <p:ext uri="{BB962C8B-B14F-4D97-AF65-F5344CB8AC3E}">
        <p14:creationId xmlns:p14="http://schemas.microsoft.com/office/powerpoint/2010/main" val="51873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B37B04-E346-4859-9CA7-88FF33329E65}" type="slidenum">
              <a:rPr lang="fr-FR" smtClean="0"/>
              <a:t>6</a:t>
            </a:fld>
            <a:endParaRPr lang="fr-FR"/>
          </a:p>
        </p:txBody>
      </p:sp>
    </p:spTree>
    <p:extLst>
      <p:ext uri="{BB962C8B-B14F-4D97-AF65-F5344CB8AC3E}">
        <p14:creationId xmlns:p14="http://schemas.microsoft.com/office/powerpoint/2010/main" val="183332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70C0"/>
              </a:solidFill>
            </a:endParaRPr>
          </a:p>
        </p:txBody>
      </p:sp>
      <p:sp>
        <p:nvSpPr>
          <p:cNvPr id="4" name="Slide Number Placeholder 3"/>
          <p:cNvSpPr>
            <a:spLocks noGrp="1"/>
          </p:cNvSpPr>
          <p:nvPr>
            <p:ph type="sldNum" sz="quarter" idx="10"/>
          </p:nvPr>
        </p:nvSpPr>
        <p:spPr/>
        <p:txBody>
          <a:bodyPr/>
          <a:lstStyle/>
          <a:p>
            <a:fld id="{84B37B04-E346-4859-9CA7-88FF33329E65}" type="slidenum">
              <a:rPr lang="fr-FR" smtClean="0"/>
              <a:t>10</a:t>
            </a:fld>
            <a:endParaRPr lang="fr-FR"/>
          </a:p>
        </p:txBody>
      </p:sp>
    </p:spTree>
    <p:extLst>
      <p:ext uri="{BB962C8B-B14F-4D97-AF65-F5344CB8AC3E}">
        <p14:creationId xmlns:p14="http://schemas.microsoft.com/office/powerpoint/2010/main" val="68272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8531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FR" sz="1600" b="0" dirty="0" err="1">
                <a:solidFill>
                  <a:schemeClr val="bg1"/>
                </a:solidFill>
              </a:rPr>
              <a:t>Acabados</a:t>
            </a:r>
            <a:r>
              <a:rPr lang="fr-FR" sz="1600" b="0" dirty="0">
                <a:solidFill>
                  <a:schemeClr val="bg1"/>
                </a:solidFill>
              </a:rPr>
              <a:t> </a:t>
            </a:r>
            <a:r>
              <a:rPr lang="fr-FR" sz="1600" b="0" dirty="0" err="1">
                <a:solidFill>
                  <a:schemeClr val="bg1"/>
                </a:solidFill>
              </a:rPr>
              <a:t>superficiales</a:t>
            </a:r>
            <a:endParaRPr lang="fr-FR" sz="1600" b="0" dirty="0">
              <a:solidFill>
                <a:schemeClr val="bg1"/>
              </a:solidFill>
            </a:endParaRPr>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969696"/>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6969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6969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legrand-sgm.fr/" TargetMode="External"/><Relationship Id="rId13" Type="http://schemas.openxmlformats.org/officeDocument/2006/relationships/hyperlink" Target="https://gkd.de/architekturgewebe/" TargetMode="External"/><Relationship Id="rId3" Type="http://schemas.openxmlformats.org/officeDocument/2006/relationships/hyperlink" Target="http://www.ssina.com/download_a_file/special_finishes.pdf" TargetMode="External"/><Relationship Id="rId7" Type="http://schemas.openxmlformats.org/officeDocument/2006/relationships/hyperlink" Target="http://www.worldstainless.org/Files/issf/non-image-files/PDF/Euro_Inox/Electropolishing_SP.pdf" TargetMode="External"/><Relationship Id="rId12" Type="http://schemas.openxmlformats.org/officeDocument/2006/relationships/hyperlink" Target="http://cambridgearchitectural.com/" TargetMode="External"/><Relationship Id="rId2" Type="http://schemas.openxmlformats.org/officeDocument/2006/relationships/hyperlink" Target="http://www.worldstainless.org/Files/issf/non-image-files/PDF/Euro_Inox/Finishes02_SP.pdf" TargetMode="External"/><Relationship Id="rId1" Type="http://schemas.openxmlformats.org/officeDocument/2006/relationships/slideLayout" Target="../slideLayouts/slideLayout2.xml"/><Relationship Id="rId6" Type="http://schemas.openxmlformats.org/officeDocument/2006/relationships/hyperlink" Target="http://www.poligrat.de/home/" TargetMode="External"/><Relationship Id="rId11" Type="http://schemas.openxmlformats.org/officeDocument/2006/relationships/hyperlink" Target="https://www.exyd.com/waterfront-building.html" TargetMode="External"/><Relationship Id="rId5" Type="http://schemas.openxmlformats.org/officeDocument/2006/relationships/hyperlink" Target="http://www.uginox.com/sites/default/files/public/Triptyque%20Lusignan_web.pdf" TargetMode="External"/><Relationship Id="rId15" Type="http://schemas.openxmlformats.org/officeDocument/2006/relationships/hyperlink" Target="http://www.worldstainless.org/Files/issf/non-image-files/PDF/Euro_Inox/RoughnessMeasurement_EN.pdf" TargetMode="External"/><Relationship Id="rId10" Type="http://schemas.openxmlformats.org/officeDocument/2006/relationships/hyperlink" Target="http://cambridgearchitectural.com/projects/ft-lauderdale-hollywood-international-airport-rental-car-center" TargetMode="External"/><Relationship Id="rId4" Type="http://schemas.openxmlformats.org/officeDocument/2006/relationships/hyperlink" Target="http://www.bssa.org.uk/topics.php?article=47" TargetMode="External"/><Relationship Id="rId9" Type="http://schemas.openxmlformats.org/officeDocument/2006/relationships/hyperlink" Target="http://www.worldstainless.org/Files/issf/non-image-files/PDF/Euro_Inox/3D_Finishes_SP.pdf" TargetMode="External"/><Relationship Id="rId14" Type="http://schemas.openxmlformats.org/officeDocument/2006/relationships/hyperlink" Target="http://www.diedrahtweber-architektur.com/de/anwendungen-architekturgewebe/medienfassad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err="1"/>
              <a:t>Material</a:t>
            </a:r>
            <a:r>
              <a:rPr lang="fr-FR" dirty="0"/>
              <a:t> </a:t>
            </a:r>
            <a:r>
              <a:rPr lang="fr-FR" dirty="0" err="1"/>
              <a:t>didáctico</a:t>
            </a:r>
            <a:r>
              <a:rPr lang="fr-FR" dirty="0"/>
              <a:t> para </a:t>
            </a:r>
            <a:r>
              <a:rPr lang="fr-FR" dirty="0" err="1"/>
              <a:t>docentes</a:t>
            </a:r>
            <a:r>
              <a:rPr lang="fr-FR" dirty="0"/>
              <a:t> en  </a:t>
            </a:r>
            <a:r>
              <a:rPr lang="fr-FR" dirty="0" err="1"/>
              <a:t>Arquitectura</a:t>
            </a:r>
            <a:r>
              <a:rPr lang="fr-FR" dirty="0"/>
              <a:t> o </a:t>
            </a:r>
            <a:r>
              <a:rPr lang="fr-FR" dirty="0" err="1"/>
              <a:t>Ingenieria</a:t>
            </a:r>
            <a:r>
              <a:rPr lang="fr-FR" dirty="0"/>
              <a:t> Civil </a:t>
            </a:r>
          </a:p>
        </p:txBody>
      </p:sp>
      <p:sp>
        <p:nvSpPr>
          <p:cNvPr id="3" name="Subtitle 2"/>
          <p:cNvSpPr>
            <a:spLocks noGrp="1"/>
          </p:cNvSpPr>
          <p:nvPr>
            <p:ph type="subTitle" idx="1"/>
          </p:nvPr>
        </p:nvSpPr>
        <p:spPr/>
        <p:txBody>
          <a:bodyPr>
            <a:normAutofit/>
          </a:bodyPr>
          <a:lstStyle/>
          <a:p>
            <a:r>
              <a:rPr lang="fr-FR" sz="4000" b="1" dirty="0" err="1">
                <a:solidFill>
                  <a:srgbClr val="969696"/>
                </a:solidFill>
              </a:rPr>
              <a:t>Capítulo</a:t>
            </a:r>
            <a:r>
              <a:rPr lang="fr-FR" sz="4000" b="1" dirty="0">
                <a:solidFill>
                  <a:srgbClr val="969696"/>
                </a:solidFill>
              </a:rPr>
              <a:t> 8</a:t>
            </a:r>
          </a:p>
          <a:p>
            <a:r>
              <a:rPr lang="fr-FR" sz="4000" b="1" dirty="0" err="1">
                <a:solidFill>
                  <a:srgbClr val="969696"/>
                </a:solidFill>
              </a:rPr>
              <a:t>Acabados</a:t>
            </a:r>
            <a:r>
              <a:rPr lang="fr-FR" sz="4000" b="1" dirty="0">
                <a:solidFill>
                  <a:srgbClr val="969696"/>
                </a:solidFill>
              </a:rPr>
              <a:t> </a:t>
            </a:r>
            <a:r>
              <a:rPr lang="fr-FR" sz="4000" b="1" dirty="0" err="1">
                <a:solidFill>
                  <a:srgbClr val="969696"/>
                </a:solidFill>
              </a:rPr>
              <a:t>superficiales</a:t>
            </a:r>
            <a:endParaRPr lang="fr-FR" sz="4000" b="1" dirty="0">
              <a:solidFill>
                <a:srgbClr val="969696"/>
              </a:solidFill>
            </a:endParaRPr>
          </a:p>
        </p:txBody>
      </p:sp>
      <p:sp>
        <p:nvSpPr>
          <p:cNvPr id="4" name="Slide Number Placeholder 3"/>
          <p:cNvSpPr>
            <a:spLocks noGrp="1"/>
          </p:cNvSpPr>
          <p:nvPr>
            <p:ph type="sldNum" sz="quarter" idx="12"/>
          </p:nvPr>
        </p:nvSpPr>
        <p:spPr/>
        <p:txBody>
          <a:bodyPr/>
          <a:lstStyle/>
          <a:p>
            <a:fld id="{5AF66AA0-E37C-4065-8BE7-D4086C065B53}" type="slidenum">
              <a:rPr lang="fr-BE" smtClean="0"/>
              <a:t>1</a:t>
            </a:fld>
            <a:endParaRPr lang="fr-BE"/>
          </a:p>
        </p:txBody>
      </p:sp>
    </p:spTree>
    <p:extLst>
      <p:ext uri="{BB962C8B-B14F-4D97-AF65-F5344CB8AC3E}">
        <p14:creationId xmlns:p14="http://schemas.microsoft.com/office/powerpoint/2010/main" val="376913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a:t>Acabados</a:t>
            </a:r>
            <a:r>
              <a:rPr lang="fr-FR" dirty="0"/>
              <a:t> </a:t>
            </a:r>
            <a:r>
              <a:rPr lang="fr-FR" dirty="0" err="1"/>
              <a:t>patentados</a:t>
            </a:r>
            <a:r>
              <a:rPr lang="fr-FR" baseline="50000" dirty="0"/>
              <a:t> 4,5</a:t>
            </a:r>
            <a:br>
              <a:rPr lang="fr-FR" sz="4000" dirty="0"/>
            </a:br>
            <a:r>
              <a:rPr lang="fr-FR" sz="2000" dirty="0" err="1"/>
              <a:t>Existen</a:t>
            </a:r>
            <a:r>
              <a:rPr lang="fr-FR" sz="2000" dirty="0"/>
              <a:t> </a:t>
            </a:r>
            <a:r>
              <a:rPr lang="fr-FR" sz="2000" dirty="0" err="1"/>
              <a:t>muchos</a:t>
            </a:r>
            <a:r>
              <a:rPr lang="fr-FR" sz="2000" dirty="0"/>
              <a:t> </a:t>
            </a:r>
            <a:r>
              <a:rPr lang="fr-FR" sz="2000" dirty="0" err="1"/>
              <a:t>acabados</a:t>
            </a:r>
            <a:r>
              <a:rPr lang="fr-FR" sz="2000" dirty="0"/>
              <a:t> </a:t>
            </a:r>
            <a:r>
              <a:rPr lang="fr-FR" sz="2000" dirty="0" err="1"/>
              <a:t>especificos</a:t>
            </a:r>
            <a:r>
              <a:rPr lang="fr-FR" sz="2000" dirty="0"/>
              <a:t> y </a:t>
            </a:r>
            <a:r>
              <a:rPr lang="fr-FR" sz="2000" dirty="0" err="1"/>
              <a:t>adaptados</a:t>
            </a:r>
            <a:r>
              <a:rPr lang="fr-FR" sz="2000" dirty="0"/>
              <a:t> al cliente disponibles gracias a </a:t>
            </a:r>
            <a:r>
              <a:rPr lang="fr-FR" sz="2000" dirty="0" err="1"/>
              <a:t>empresas</a:t>
            </a:r>
            <a:r>
              <a:rPr lang="fr-FR" sz="2000" dirty="0"/>
              <a:t> </a:t>
            </a:r>
            <a:r>
              <a:rPr lang="fr-FR" sz="2000" dirty="0" err="1"/>
              <a:t>especializadas</a:t>
            </a:r>
            <a:r>
              <a:rPr lang="fr-FR" sz="2000" dirty="0"/>
              <a:t> </a:t>
            </a:r>
            <a:br>
              <a:rPr lang="fr-FR" sz="2000" dirty="0"/>
            </a:br>
            <a:r>
              <a:rPr lang="fr-FR" sz="2000" dirty="0" err="1"/>
              <a:t>Algunos</a:t>
            </a:r>
            <a:r>
              <a:rPr lang="fr-FR" sz="2000" dirty="0"/>
              <a:t> </a:t>
            </a:r>
            <a:r>
              <a:rPr lang="fr-FR" sz="2000" dirty="0" err="1"/>
              <a:t>ejemplos</a:t>
            </a:r>
            <a:r>
              <a:rPr lang="fr-FR" sz="2000" dirty="0"/>
              <a:t> se </a:t>
            </a:r>
            <a:r>
              <a:rPr lang="fr-FR" sz="2000" dirty="0" err="1"/>
              <a:t>exponen</a:t>
            </a:r>
            <a:r>
              <a:rPr lang="fr-FR" sz="2000" dirty="0"/>
              <a:t> a </a:t>
            </a:r>
            <a:r>
              <a:rPr lang="fr-FR" sz="2000" dirty="0" err="1"/>
              <a:t>continuación</a:t>
            </a:r>
            <a:r>
              <a:rPr lang="fr-FR" sz="2000" dirty="0"/>
              <a:t>:</a:t>
            </a:r>
            <a:endParaRPr lang="en-GB" sz="4000" dirty="0"/>
          </a:p>
        </p:txBody>
      </p:sp>
      <p:pic>
        <p:nvPicPr>
          <p:cNvPr id="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3789160"/>
            <a:ext cx="2886075"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5229320"/>
            <a:ext cx="2886075"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a:off x="5523531" y="2349000"/>
            <a:ext cx="3152925" cy="3960320"/>
            <a:chOff x="4644009" y="2349000"/>
            <a:chExt cx="3152925" cy="3960320"/>
          </a:xfrm>
        </p:grpSpPr>
        <p:pic>
          <p:nvPicPr>
            <p:cNvPr id="11"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44009" y="2349000"/>
              <a:ext cx="3122547"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48560" y="3789160"/>
              <a:ext cx="3118108" cy="1080000"/>
            </a:xfrm>
            <a:prstGeom prst="rect">
              <a:avLst/>
            </a:prstGeom>
            <a:noFill/>
            <a:ln w="31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659187" y="5229320"/>
              <a:ext cx="3137747"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3" name="Slide Number Placeholder 2"/>
          <p:cNvSpPr>
            <a:spLocks noGrp="1"/>
          </p:cNvSpPr>
          <p:nvPr>
            <p:ph type="sldNum" sz="quarter" idx="12"/>
          </p:nvPr>
        </p:nvSpPr>
        <p:spPr/>
        <p:txBody>
          <a:bodyPr/>
          <a:lstStyle/>
          <a:p>
            <a:fld id="{5AF66AA0-E37C-4065-8BE7-D4086C065B53}" type="slidenum">
              <a:rPr lang="fr-BE" smtClean="0"/>
              <a:t>10</a:t>
            </a:fld>
            <a:endParaRPr lang="fr-BE"/>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427" y="2347446"/>
            <a:ext cx="2887200" cy="1081554"/>
          </a:xfrm>
          <a:prstGeom prst="rect">
            <a:avLst/>
          </a:prstGeom>
          <a:ln>
            <a:solidFill>
              <a:schemeClr val="tx1"/>
            </a:solidFill>
          </a:ln>
        </p:spPr>
      </p:pic>
    </p:spTree>
    <p:extLst>
      <p:ext uri="{BB962C8B-B14F-4D97-AF65-F5344CB8AC3E}">
        <p14:creationId xmlns:p14="http://schemas.microsoft.com/office/powerpoint/2010/main" val="293871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fr-FR" dirty="0" err="1"/>
              <a:t>Electropulido</a:t>
            </a:r>
            <a:r>
              <a:rPr lang="fr-FR" baseline="50000" dirty="0"/>
              <a:t> 6</a:t>
            </a:r>
            <a:endParaRPr lang="en-GB" dirty="0"/>
          </a:p>
        </p:txBody>
      </p:sp>
      <p:pic>
        <p:nvPicPr>
          <p:cNvPr id="8" name="Picture 2"/>
          <p:cNvPicPr>
            <a:picLocks noGrp="1" noChangeAspect="1" noChangeArrowheads="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529388" y="1600200"/>
            <a:ext cx="3907857" cy="2685448"/>
          </a:xfrm>
          <a:ln>
            <a:solidFill>
              <a:schemeClr val="tx1"/>
            </a:solidFill>
          </a:ln>
        </p:spPr>
      </p:pic>
      <p:sp>
        <p:nvSpPr>
          <p:cNvPr id="7" name="Content Placeholder 6"/>
          <p:cNvSpPr>
            <a:spLocks noGrp="1"/>
          </p:cNvSpPr>
          <p:nvPr>
            <p:ph sz="half" idx="2"/>
          </p:nvPr>
        </p:nvSpPr>
        <p:spPr>
          <a:xfrm>
            <a:off x="4648200" y="1600200"/>
            <a:ext cx="4038600" cy="4525963"/>
          </a:xfrm>
        </p:spPr>
        <p:txBody>
          <a:bodyPr>
            <a:normAutofit lnSpcReduction="10000"/>
          </a:bodyPr>
          <a:lstStyle/>
          <a:p>
            <a:pPr marL="0" indent="0">
              <a:buNone/>
            </a:pPr>
            <a:r>
              <a:rPr lang="fr-FR" sz="2000" dirty="0" err="1"/>
              <a:t>Produce</a:t>
            </a:r>
            <a:r>
              <a:rPr lang="fr-FR" sz="2000" dirty="0"/>
              <a:t> </a:t>
            </a:r>
            <a:r>
              <a:rPr lang="fr-FR" sz="2000" dirty="0" err="1"/>
              <a:t>una</a:t>
            </a:r>
            <a:r>
              <a:rPr lang="fr-FR" sz="2000" dirty="0"/>
              <a:t> superficie </a:t>
            </a:r>
            <a:r>
              <a:rPr lang="fr-FR" sz="2000" dirty="0" err="1"/>
              <a:t>reflectante</a:t>
            </a:r>
            <a:r>
              <a:rPr lang="fr-FR" sz="2000" dirty="0"/>
              <a:t> con </a:t>
            </a:r>
            <a:r>
              <a:rPr lang="fr-FR" sz="2000" dirty="0" err="1"/>
              <a:t>brillo</a:t>
            </a:r>
            <a:r>
              <a:rPr lang="fr-FR" sz="2000" dirty="0"/>
              <a:t> </a:t>
            </a:r>
            <a:r>
              <a:rPr lang="fr-FR" sz="2000" dirty="0" err="1"/>
              <a:t>muy</a:t>
            </a:r>
            <a:r>
              <a:rPr lang="fr-FR" sz="2000" dirty="0"/>
              <a:t> </a:t>
            </a:r>
            <a:r>
              <a:rPr lang="fr-FR" sz="2000" dirty="0" err="1"/>
              <a:t>apreciada</a:t>
            </a:r>
            <a:endParaRPr lang="fr-FR" sz="2000" dirty="0"/>
          </a:p>
          <a:p>
            <a:pPr>
              <a:buFont typeface="Wingdings" panose="05000000000000000000" pitchFamily="2" charset="2"/>
              <a:buChar char="§"/>
            </a:pPr>
            <a:r>
              <a:rPr lang="fr-FR" sz="2000" dirty="0" err="1"/>
              <a:t>Proporciona</a:t>
            </a:r>
            <a:r>
              <a:rPr lang="fr-FR" sz="2000" dirty="0"/>
              <a:t> optima </a:t>
            </a:r>
            <a:r>
              <a:rPr lang="fr-FR" sz="2000" dirty="0" err="1"/>
              <a:t>resistencia</a:t>
            </a:r>
            <a:r>
              <a:rPr lang="fr-FR" sz="2000" dirty="0"/>
              <a:t> a corrosion para </a:t>
            </a:r>
            <a:r>
              <a:rPr lang="fr-FR" sz="2000" dirty="0" err="1"/>
              <a:t>cualquier</a:t>
            </a:r>
            <a:r>
              <a:rPr lang="fr-FR" sz="2000" dirty="0"/>
              <a:t> </a:t>
            </a:r>
            <a:r>
              <a:rPr lang="fr-FR" sz="2000" dirty="0" err="1"/>
              <a:t>tipo</a:t>
            </a:r>
            <a:r>
              <a:rPr lang="fr-FR" sz="2000" dirty="0"/>
              <a:t> de </a:t>
            </a:r>
            <a:r>
              <a:rPr lang="fr-FR" sz="2000" dirty="0" err="1"/>
              <a:t>inoxidable</a:t>
            </a:r>
            <a:endParaRPr lang="fr-FR" sz="2000" dirty="0"/>
          </a:p>
          <a:p>
            <a:pPr>
              <a:buFont typeface="Wingdings" panose="05000000000000000000" pitchFamily="2" charset="2"/>
              <a:buChar char="§"/>
            </a:pPr>
            <a:r>
              <a:rPr lang="fr-FR" sz="2000" dirty="0"/>
              <a:t>Facilita la </a:t>
            </a:r>
            <a:r>
              <a:rPr lang="fr-FR" sz="2000" dirty="0" err="1"/>
              <a:t>desinfección</a:t>
            </a:r>
            <a:r>
              <a:rPr lang="fr-FR" sz="2000" dirty="0"/>
              <a:t> y la </a:t>
            </a:r>
            <a:r>
              <a:rPr lang="fr-FR" sz="2000" dirty="0" err="1"/>
              <a:t>limpieza</a:t>
            </a:r>
            <a:endParaRPr lang="fr-FR" sz="2000" dirty="0"/>
          </a:p>
          <a:p>
            <a:pPr>
              <a:buFont typeface="Wingdings" panose="05000000000000000000" pitchFamily="2" charset="2"/>
              <a:buChar char="§"/>
            </a:pPr>
            <a:r>
              <a:rPr lang="fr-FR" sz="2000" dirty="0"/>
              <a:t>Facilita la </a:t>
            </a:r>
            <a:r>
              <a:rPr lang="fr-FR" sz="2000" dirty="0" err="1"/>
              <a:t>limpieza</a:t>
            </a:r>
            <a:r>
              <a:rPr lang="fr-FR" sz="2000" dirty="0"/>
              <a:t> de los graffiti</a:t>
            </a:r>
          </a:p>
          <a:p>
            <a:pPr marL="0" indent="0">
              <a:buNone/>
            </a:pPr>
            <a:endParaRPr lang="fr-FR" sz="2000" dirty="0"/>
          </a:p>
          <a:p>
            <a:pPr marL="0" indent="0">
              <a:buNone/>
            </a:pPr>
            <a:r>
              <a:rPr lang="fr-FR" sz="2000" dirty="0"/>
              <a:t>Sin embargo</a:t>
            </a:r>
          </a:p>
          <a:p>
            <a:pPr>
              <a:buFont typeface="Wingdings" panose="05000000000000000000" pitchFamily="2" charset="2"/>
              <a:buChar char="§"/>
            </a:pPr>
            <a:r>
              <a:rPr lang="fr-FR" sz="2000" dirty="0"/>
              <a:t>Las superficies </a:t>
            </a:r>
            <a:r>
              <a:rPr lang="fr-FR" sz="2000" dirty="0" err="1"/>
              <a:t>irregulares</a:t>
            </a:r>
            <a:r>
              <a:rPr lang="fr-FR" sz="2000" dirty="0"/>
              <a:t> son </a:t>
            </a:r>
            <a:r>
              <a:rPr lang="fr-FR" sz="2000" dirty="0" err="1"/>
              <a:t>más</a:t>
            </a:r>
            <a:r>
              <a:rPr lang="fr-FR" sz="2000" dirty="0"/>
              <a:t> visibles</a:t>
            </a:r>
          </a:p>
          <a:p>
            <a:pPr>
              <a:buFont typeface="Wingdings" panose="05000000000000000000" pitchFamily="2" charset="2"/>
              <a:buChar char="§"/>
            </a:pPr>
            <a:r>
              <a:rPr lang="fr-FR" sz="2000" dirty="0" err="1"/>
              <a:t>Así</a:t>
            </a:r>
            <a:r>
              <a:rPr lang="fr-FR" sz="2000" dirty="0"/>
              <a:t> </a:t>
            </a:r>
            <a:r>
              <a:rPr lang="fr-FR" sz="2000" dirty="0" err="1"/>
              <a:t>como</a:t>
            </a:r>
            <a:r>
              <a:rPr lang="fr-FR" sz="2000" dirty="0"/>
              <a:t> el </a:t>
            </a:r>
            <a:r>
              <a:rPr lang="fr-FR" sz="2000" dirty="0" err="1"/>
              <a:t>daño</a:t>
            </a:r>
            <a:r>
              <a:rPr lang="fr-FR" sz="2000" dirty="0"/>
              <a:t> </a:t>
            </a:r>
            <a:r>
              <a:rPr lang="fr-FR" sz="2000" dirty="0" err="1"/>
              <a:t>producido</a:t>
            </a:r>
            <a:r>
              <a:rPr lang="fr-FR" sz="2000" dirty="0"/>
              <a:t> </a:t>
            </a:r>
            <a:r>
              <a:rPr lang="fr-FR" sz="2000" dirty="0" err="1"/>
              <a:t>por</a:t>
            </a:r>
            <a:r>
              <a:rPr lang="fr-FR" sz="2000" dirty="0"/>
              <a:t> </a:t>
            </a:r>
            <a:r>
              <a:rPr lang="fr-FR" sz="2000" dirty="0" err="1"/>
              <a:t>arañazos</a:t>
            </a:r>
            <a:r>
              <a:rPr lang="fr-FR" sz="2000" dirty="0"/>
              <a:t> y </a:t>
            </a:r>
            <a:r>
              <a:rPr lang="fr-FR" sz="2000" dirty="0" err="1"/>
              <a:t>objetos</a:t>
            </a:r>
            <a:r>
              <a:rPr lang="fr-FR" sz="2000" dirty="0"/>
              <a:t> </a:t>
            </a:r>
            <a:r>
              <a:rPr lang="fr-FR" sz="2000" dirty="0" err="1"/>
              <a:t>mecánicos</a:t>
            </a:r>
            <a:endParaRPr lang="fr-FR" sz="2000" dirty="0"/>
          </a:p>
        </p:txBody>
      </p:sp>
      <p:sp>
        <p:nvSpPr>
          <p:cNvPr id="3" name="Slide Number Placeholder 2"/>
          <p:cNvSpPr>
            <a:spLocks noGrp="1"/>
          </p:cNvSpPr>
          <p:nvPr>
            <p:ph type="sldNum" sz="quarter" idx="12"/>
          </p:nvPr>
        </p:nvSpPr>
        <p:spPr/>
        <p:txBody>
          <a:bodyPr/>
          <a:lstStyle/>
          <a:p>
            <a:fld id="{5AF66AA0-E37C-4065-8BE7-D4086C065B53}" type="slidenum">
              <a:rPr lang="fr-BE" smtClean="0"/>
              <a:t>11</a:t>
            </a:fld>
            <a:endParaRPr lang="fr-BE"/>
          </a:p>
        </p:txBody>
      </p:sp>
    </p:spTree>
    <p:extLst>
      <p:ext uri="{BB962C8B-B14F-4D97-AF65-F5344CB8AC3E}">
        <p14:creationId xmlns:p14="http://schemas.microsoft.com/office/powerpoint/2010/main" val="187626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fontScale="90000"/>
          </a:bodyPr>
          <a:lstStyle/>
          <a:p>
            <a:r>
              <a:rPr lang="fr-FR" dirty="0" err="1"/>
              <a:t>Granallado</a:t>
            </a:r>
            <a:r>
              <a:rPr lang="fr-FR" dirty="0"/>
              <a:t> </a:t>
            </a:r>
            <a:r>
              <a:rPr lang="fr-FR" baseline="30000" dirty="0"/>
              <a:t>8</a:t>
            </a:r>
            <a:br>
              <a:rPr lang="fr-FR" sz="4000" dirty="0"/>
            </a:br>
            <a:r>
              <a:rPr lang="fr-FR" sz="2000" dirty="0"/>
              <a:t>La </a:t>
            </a:r>
            <a:r>
              <a:rPr lang="fr-FR" sz="2000" dirty="0" err="1"/>
              <a:t>apariencia</a:t>
            </a:r>
            <a:r>
              <a:rPr lang="fr-FR" sz="2000" dirty="0"/>
              <a:t> </a:t>
            </a:r>
            <a:r>
              <a:rPr lang="fr-FR" sz="2000" dirty="0" err="1"/>
              <a:t>puede</a:t>
            </a:r>
            <a:r>
              <a:rPr lang="fr-FR" sz="2000" dirty="0"/>
              <a:t> verse </a:t>
            </a:r>
            <a:r>
              <a:rPr lang="fr-FR" sz="2000" dirty="0" err="1"/>
              <a:t>alterada</a:t>
            </a:r>
            <a:r>
              <a:rPr lang="fr-FR" sz="2000" dirty="0"/>
              <a:t> </a:t>
            </a:r>
            <a:r>
              <a:rPr lang="fr-FR" sz="2000" dirty="0" err="1"/>
              <a:t>dependendiendo</a:t>
            </a:r>
            <a:r>
              <a:rPr lang="fr-FR" sz="2000" dirty="0"/>
              <a:t> de los </a:t>
            </a:r>
            <a:r>
              <a:rPr lang="fr-FR" sz="2000" dirty="0" err="1"/>
              <a:t>diferentes</a:t>
            </a:r>
            <a:r>
              <a:rPr lang="fr-FR" sz="2000" dirty="0"/>
              <a:t> </a:t>
            </a:r>
            <a:r>
              <a:rPr lang="fr-FR" sz="2000" dirty="0" err="1"/>
              <a:t>tipos</a:t>
            </a:r>
            <a:r>
              <a:rPr lang="fr-FR" sz="2000" dirty="0"/>
              <a:t> de </a:t>
            </a:r>
            <a:r>
              <a:rPr lang="fr-FR" sz="2000" dirty="0" err="1"/>
              <a:t>granalla</a:t>
            </a:r>
            <a:r>
              <a:rPr lang="fr-FR" sz="2000" dirty="0"/>
              <a:t> </a:t>
            </a:r>
            <a:r>
              <a:rPr lang="fr-FR" sz="2000" dirty="0" err="1"/>
              <a:t>empleados</a:t>
            </a:r>
            <a:br>
              <a:rPr lang="fr-FR" sz="2000" dirty="0"/>
            </a:br>
            <a:r>
              <a:rPr lang="fr-FR" sz="2000" dirty="0"/>
              <a:t> bolas de </a:t>
            </a:r>
            <a:r>
              <a:rPr lang="fr-FR" sz="2000" dirty="0" err="1"/>
              <a:t>vidrio</a:t>
            </a:r>
            <a:r>
              <a:rPr lang="fr-FR" sz="2000" dirty="0"/>
              <a:t> (</a:t>
            </a:r>
            <a:r>
              <a:rPr lang="fr-FR" sz="2000" dirty="0" err="1"/>
              <a:t>arriba</a:t>
            </a:r>
            <a:r>
              <a:rPr lang="fr-FR" sz="2000" dirty="0"/>
              <a:t>) or </a:t>
            </a:r>
            <a:r>
              <a:rPr lang="fr-FR" sz="2000" dirty="0" err="1"/>
              <a:t>vidrio</a:t>
            </a:r>
            <a:r>
              <a:rPr lang="fr-FR" sz="2000" dirty="0"/>
              <a:t> con </a:t>
            </a:r>
            <a:r>
              <a:rPr lang="fr-FR" sz="2000" dirty="0" err="1"/>
              <a:t>aristas</a:t>
            </a:r>
            <a:r>
              <a:rPr lang="fr-FR" sz="2000" dirty="0"/>
              <a:t> (</a:t>
            </a:r>
            <a:r>
              <a:rPr lang="fr-FR" sz="2000" dirty="0" err="1"/>
              <a:t>abajo</a:t>
            </a:r>
            <a:r>
              <a:rPr lang="fr-FR" sz="2000" dirty="0"/>
              <a:t>)</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203158" y="1963554"/>
            <a:ext cx="3368842" cy="128016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203157" y="3429000"/>
            <a:ext cx="3368843" cy="129700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5AF66AA0-E37C-4065-8BE7-D4086C065B53}" type="slidenum">
              <a:rPr lang="fr-BE" smtClean="0"/>
              <a:t>12</a:t>
            </a:fld>
            <a:endParaRPr lang="fr-BE"/>
          </a:p>
        </p:txBody>
      </p:sp>
    </p:spTree>
    <p:extLst>
      <p:ext uri="{BB962C8B-B14F-4D97-AF65-F5344CB8AC3E}">
        <p14:creationId xmlns:p14="http://schemas.microsoft.com/office/powerpoint/2010/main" val="3802693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FR" dirty="0"/>
              <a:t>Los </a:t>
            </a:r>
            <a:r>
              <a:rPr lang="fr-FR" dirty="0" err="1"/>
              <a:t>arquitectos</a:t>
            </a:r>
            <a:r>
              <a:rPr lang="fr-FR" dirty="0"/>
              <a:t> </a:t>
            </a:r>
            <a:r>
              <a:rPr lang="fr-FR" dirty="0" err="1"/>
              <a:t>usan</a:t>
            </a:r>
            <a:r>
              <a:rPr lang="fr-FR" dirty="0"/>
              <a:t> </a:t>
            </a:r>
            <a:r>
              <a:rPr lang="fr-FR" dirty="0" err="1"/>
              <a:t>cada</a:t>
            </a:r>
            <a:r>
              <a:rPr lang="fr-FR" dirty="0"/>
              <a:t> </a:t>
            </a:r>
            <a:r>
              <a:rPr lang="fr-FR" dirty="0" err="1"/>
              <a:t>día</a:t>
            </a:r>
            <a:r>
              <a:rPr lang="fr-FR" dirty="0"/>
              <a:t> la </a:t>
            </a:r>
            <a:r>
              <a:rPr lang="fr-FR" dirty="0" err="1"/>
              <a:t>paleta</a:t>
            </a:r>
            <a:r>
              <a:rPr lang="fr-FR" dirty="0"/>
              <a:t> de </a:t>
            </a:r>
            <a:r>
              <a:rPr lang="fr-FR" dirty="0" err="1"/>
              <a:t>diferentes</a:t>
            </a:r>
            <a:r>
              <a:rPr lang="fr-FR" dirty="0"/>
              <a:t> </a:t>
            </a:r>
            <a:r>
              <a:rPr lang="fr-FR" dirty="0" err="1"/>
              <a:t>acabados</a:t>
            </a:r>
            <a:r>
              <a:rPr lang="fr-FR" dirty="0"/>
              <a:t> disponibles en </a:t>
            </a:r>
            <a:r>
              <a:rPr lang="fr-FR" dirty="0" err="1"/>
              <a:t>acero</a:t>
            </a:r>
            <a:r>
              <a:rPr lang="fr-FR" dirty="0"/>
              <a:t> </a:t>
            </a:r>
            <a:r>
              <a:rPr lang="fr-FR" dirty="0" err="1"/>
              <a:t>inoxidable</a:t>
            </a:r>
            <a:r>
              <a:rPr lang="fr-FR" dirty="0"/>
              <a:t> </a:t>
            </a:r>
            <a:r>
              <a:rPr lang="fr-FR" baseline="50000" dirty="0"/>
              <a:t>7</a:t>
            </a:r>
          </a:p>
        </p:txBody>
      </p:sp>
      <p:sp>
        <p:nvSpPr>
          <p:cNvPr id="2" name="Slide Number Placeholder 1"/>
          <p:cNvSpPr>
            <a:spLocks noGrp="1"/>
          </p:cNvSpPr>
          <p:nvPr>
            <p:ph type="sldNum" sz="quarter" idx="12"/>
          </p:nvPr>
        </p:nvSpPr>
        <p:spPr/>
        <p:txBody>
          <a:bodyPr/>
          <a:lstStyle/>
          <a:p>
            <a:fld id="{5AF66AA0-E37C-4065-8BE7-D4086C065B53}" type="slidenum">
              <a:rPr lang="fr-BE" smtClean="0"/>
              <a:pPr/>
              <a:t>13</a:t>
            </a:fld>
            <a:endParaRPr lang="fr-BE"/>
          </a:p>
        </p:txBody>
      </p:sp>
    </p:spTree>
    <p:extLst>
      <p:ext uri="{BB962C8B-B14F-4D97-AF65-F5344CB8AC3E}">
        <p14:creationId xmlns:p14="http://schemas.microsoft.com/office/powerpoint/2010/main" val="176120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r-FR" dirty="0"/>
              <a:t>2 – </a:t>
            </a:r>
            <a:r>
              <a:rPr lang="fr-FR" dirty="0" err="1"/>
              <a:t>Acabados</a:t>
            </a:r>
            <a:r>
              <a:rPr lang="fr-FR" dirty="0"/>
              <a:t> </a:t>
            </a:r>
            <a:r>
              <a:rPr lang="fr-FR" dirty="0" err="1"/>
              <a:t>Tridimensionales</a:t>
            </a:r>
            <a:r>
              <a:rPr lang="fr-FR" dirty="0"/>
              <a:t> </a:t>
            </a:r>
            <a:r>
              <a:rPr lang="fr-FR" baseline="50000" dirty="0"/>
              <a:t>9</a:t>
            </a:r>
          </a:p>
        </p:txBody>
      </p:sp>
      <p:sp>
        <p:nvSpPr>
          <p:cNvPr id="6" name="Subtitle 5"/>
          <p:cNvSpPr>
            <a:spLocks noGrp="1"/>
          </p:cNvSpPr>
          <p:nvPr>
            <p:ph type="subTitle" idx="1"/>
          </p:nvPr>
        </p:nvSpPr>
        <p:spPr/>
        <p:txBody>
          <a:bodyPr>
            <a:normAutofit/>
          </a:bodyPr>
          <a:lstStyle/>
          <a:p>
            <a:r>
              <a:rPr lang="fr-FR" sz="1800" dirty="0">
                <a:solidFill>
                  <a:schemeClr val="tx1"/>
                </a:solidFill>
              </a:rPr>
              <a:t>Nota: </a:t>
            </a:r>
            <a:r>
              <a:rPr lang="fr-FR" sz="1800" dirty="0" err="1">
                <a:solidFill>
                  <a:schemeClr val="tx1"/>
                </a:solidFill>
              </a:rPr>
              <a:t>Puede</a:t>
            </a:r>
            <a:r>
              <a:rPr lang="fr-FR" sz="1800" dirty="0">
                <a:solidFill>
                  <a:schemeClr val="tx1"/>
                </a:solidFill>
              </a:rPr>
              <a:t> </a:t>
            </a:r>
            <a:r>
              <a:rPr lang="fr-FR" sz="1800" dirty="0" err="1">
                <a:solidFill>
                  <a:schemeClr val="tx1"/>
                </a:solidFill>
              </a:rPr>
              <a:t>conseguirse</a:t>
            </a:r>
            <a:r>
              <a:rPr lang="fr-FR" sz="1800" dirty="0">
                <a:solidFill>
                  <a:schemeClr val="tx1"/>
                </a:solidFill>
              </a:rPr>
              <a:t>  </a:t>
            </a:r>
            <a:r>
              <a:rPr lang="fr-FR" sz="1800" dirty="0" err="1">
                <a:solidFill>
                  <a:schemeClr val="tx1"/>
                </a:solidFill>
              </a:rPr>
              <a:t>mayor</a:t>
            </a:r>
            <a:r>
              <a:rPr lang="fr-FR" sz="1800" dirty="0">
                <a:solidFill>
                  <a:schemeClr val="tx1"/>
                </a:solidFill>
              </a:rPr>
              <a:t> </a:t>
            </a:r>
            <a:r>
              <a:rPr lang="fr-FR" sz="1800" dirty="0" err="1">
                <a:solidFill>
                  <a:schemeClr val="tx1"/>
                </a:solidFill>
              </a:rPr>
              <a:t>profundidad</a:t>
            </a:r>
            <a:r>
              <a:rPr lang="fr-FR" sz="1800" dirty="0">
                <a:solidFill>
                  <a:schemeClr val="tx1"/>
                </a:solidFill>
              </a:rPr>
              <a:t> de </a:t>
            </a:r>
            <a:r>
              <a:rPr lang="fr-FR" sz="1800" dirty="0" err="1">
                <a:solidFill>
                  <a:schemeClr val="tx1"/>
                </a:solidFill>
              </a:rPr>
              <a:t>grabado</a:t>
            </a:r>
            <a:r>
              <a:rPr lang="fr-FR" sz="1800" dirty="0">
                <a:solidFill>
                  <a:schemeClr val="tx1"/>
                </a:solidFill>
              </a:rPr>
              <a:t> que los que se </a:t>
            </a:r>
            <a:r>
              <a:rPr lang="fr-FR" sz="1800" dirty="0" err="1">
                <a:solidFill>
                  <a:schemeClr val="tx1"/>
                </a:solidFill>
              </a:rPr>
              <a:t>puedan</a:t>
            </a:r>
            <a:r>
              <a:rPr lang="fr-FR" sz="1800" dirty="0">
                <a:solidFill>
                  <a:schemeClr val="tx1"/>
                </a:solidFill>
              </a:rPr>
              <a:t> </a:t>
            </a:r>
            <a:r>
              <a:rPr lang="fr-FR" sz="1800" dirty="0" err="1">
                <a:solidFill>
                  <a:schemeClr val="tx1"/>
                </a:solidFill>
              </a:rPr>
              <a:t>obtener</a:t>
            </a:r>
            <a:r>
              <a:rPr lang="fr-FR" sz="1800" dirty="0">
                <a:solidFill>
                  <a:schemeClr val="tx1"/>
                </a:solidFill>
              </a:rPr>
              <a:t> </a:t>
            </a:r>
            <a:r>
              <a:rPr lang="fr-FR" sz="1800" dirty="0" err="1">
                <a:solidFill>
                  <a:schemeClr val="tx1"/>
                </a:solidFill>
              </a:rPr>
              <a:t>por</a:t>
            </a:r>
            <a:r>
              <a:rPr lang="fr-FR" sz="1800" dirty="0">
                <a:solidFill>
                  <a:schemeClr val="tx1"/>
                </a:solidFill>
              </a:rPr>
              <a:t> los </a:t>
            </a:r>
            <a:r>
              <a:rPr lang="fr-FR" sz="1800" dirty="0" err="1">
                <a:solidFill>
                  <a:schemeClr val="tx1"/>
                </a:solidFill>
              </a:rPr>
              <a:t>metodos</a:t>
            </a:r>
            <a:r>
              <a:rPr lang="fr-FR" sz="1800" dirty="0">
                <a:solidFill>
                  <a:schemeClr val="tx1"/>
                </a:solidFill>
              </a:rPr>
              <a:t> </a:t>
            </a:r>
            <a:r>
              <a:rPr lang="fr-FR" sz="1800" dirty="0" err="1">
                <a:solidFill>
                  <a:schemeClr val="tx1"/>
                </a:solidFill>
              </a:rPr>
              <a:t>aqui</a:t>
            </a:r>
            <a:r>
              <a:rPr lang="fr-FR" sz="1800" dirty="0">
                <a:solidFill>
                  <a:schemeClr val="tx1"/>
                </a:solidFill>
              </a:rPr>
              <a:t> </a:t>
            </a:r>
            <a:r>
              <a:rPr lang="fr-FR" sz="1800" dirty="0" err="1">
                <a:solidFill>
                  <a:schemeClr val="tx1"/>
                </a:solidFill>
              </a:rPr>
              <a:t>descritos</a:t>
            </a:r>
            <a:r>
              <a:rPr lang="fr-FR" sz="1800" dirty="0">
                <a:solidFill>
                  <a:schemeClr val="tx1"/>
                </a:solidFill>
              </a:rPr>
              <a:t>. </a:t>
            </a:r>
            <a:r>
              <a:rPr lang="fr-FR" sz="1800" dirty="0" err="1">
                <a:solidFill>
                  <a:schemeClr val="tx1"/>
                </a:solidFill>
              </a:rPr>
              <a:t>Generalmente</a:t>
            </a:r>
            <a:r>
              <a:rPr lang="fr-FR" sz="1800" dirty="0">
                <a:solidFill>
                  <a:schemeClr val="tx1"/>
                </a:solidFill>
              </a:rPr>
              <a:t> son </a:t>
            </a:r>
            <a:r>
              <a:rPr lang="fr-FR" sz="1800" dirty="0" err="1">
                <a:solidFill>
                  <a:schemeClr val="tx1"/>
                </a:solidFill>
              </a:rPr>
              <a:t>lelvados</a:t>
            </a:r>
            <a:r>
              <a:rPr lang="fr-FR" sz="1800" dirty="0">
                <a:solidFill>
                  <a:schemeClr val="tx1"/>
                </a:solidFill>
              </a:rPr>
              <a:t> a </a:t>
            </a:r>
            <a:r>
              <a:rPr lang="fr-FR" sz="1800" dirty="0" err="1">
                <a:solidFill>
                  <a:schemeClr val="tx1"/>
                </a:solidFill>
              </a:rPr>
              <a:t>cabo</a:t>
            </a:r>
            <a:r>
              <a:rPr lang="fr-FR" sz="1800" dirty="0">
                <a:solidFill>
                  <a:schemeClr val="tx1"/>
                </a:solidFill>
              </a:rPr>
              <a:t> en </a:t>
            </a:r>
            <a:r>
              <a:rPr lang="fr-FR" sz="1800" dirty="0" err="1">
                <a:solidFill>
                  <a:schemeClr val="tx1"/>
                </a:solidFill>
              </a:rPr>
              <a:t>maquinas</a:t>
            </a:r>
            <a:r>
              <a:rPr lang="fr-FR" sz="1800" dirty="0">
                <a:solidFill>
                  <a:schemeClr val="tx1"/>
                </a:solidFill>
              </a:rPr>
              <a:t> de control </a:t>
            </a:r>
            <a:r>
              <a:rPr lang="fr-FR" sz="1800" dirty="0" err="1">
                <a:solidFill>
                  <a:schemeClr val="tx1"/>
                </a:solidFill>
              </a:rPr>
              <a:t>numérico</a:t>
            </a:r>
            <a:endParaRPr lang="en-US" sz="1800" dirty="0">
              <a:solidFill>
                <a:schemeClr val="tx1"/>
              </a:solidFill>
            </a:endParaRPr>
          </a:p>
          <a:p>
            <a:endParaRPr lang="fr-FR" dirty="0">
              <a:solidFill>
                <a:schemeClr val="tx1"/>
              </a:solidFill>
            </a:endParaRPr>
          </a:p>
        </p:txBody>
      </p:sp>
      <p:sp>
        <p:nvSpPr>
          <p:cNvPr id="4" name="Slide Number Placeholder 3"/>
          <p:cNvSpPr>
            <a:spLocks noGrp="1"/>
          </p:cNvSpPr>
          <p:nvPr>
            <p:ph type="sldNum" sz="quarter" idx="12"/>
          </p:nvPr>
        </p:nvSpPr>
        <p:spPr/>
        <p:txBody>
          <a:bodyPr/>
          <a:lstStyle/>
          <a:p>
            <a:fld id="{5AF66AA0-E37C-4065-8BE7-D4086C065B53}" type="slidenum">
              <a:rPr lang="fr-BE" smtClean="0"/>
              <a:pPr/>
              <a:t>14</a:t>
            </a:fld>
            <a:endParaRPr lang="fr-BE"/>
          </a:p>
        </p:txBody>
      </p:sp>
    </p:spTree>
    <p:extLst>
      <p:ext uri="{BB962C8B-B14F-4D97-AF65-F5344CB8AC3E}">
        <p14:creationId xmlns:p14="http://schemas.microsoft.com/office/powerpoint/2010/main" val="1968847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fr-FR" dirty="0" err="1"/>
              <a:t>Grabados</a:t>
            </a:r>
            <a:r>
              <a:rPr lang="fr-FR" dirty="0"/>
              <a:t> </a:t>
            </a:r>
            <a:r>
              <a:rPr lang="fr-FR" dirty="0" err="1"/>
              <a:t>Emboss</a:t>
            </a:r>
            <a:r>
              <a:rPr lang="fr-FR" sz="3600" dirty="0"/>
              <a:t> </a:t>
            </a:r>
            <a:r>
              <a:rPr lang="fr-FR" sz="3600" baseline="50000" dirty="0"/>
              <a:t>9</a:t>
            </a:r>
          </a:p>
        </p:txBody>
      </p:sp>
      <p:sp>
        <p:nvSpPr>
          <p:cNvPr id="4" name="Slide Number Placeholder 3"/>
          <p:cNvSpPr>
            <a:spLocks noGrp="1"/>
          </p:cNvSpPr>
          <p:nvPr>
            <p:ph type="sldNum" sz="quarter" idx="12"/>
          </p:nvPr>
        </p:nvSpPr>
        <p:spPr>
          <a:ln>
            <a:noFill/>
          </a:ln>
        </p:spPr>
        <p:txBody>
          <a:bodyPr/>
          <a:lstStyle/>
          <a:p>
            <a:fld id="{5AF66AA0-E37C-4065-8BE7-D4086C065B53}" type="slidenum">
              <a:rPr lang="fr-BE" smtClean="0"/>
              <a:pPr/>
              <a:t>15</a:t>
            </a:fld>
            <a:endParaRPr lang="fr-BE"/>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6304" y="2123488"/>
            <a:ext cx="3772181" cy="1825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41012" y="4303314"/>
            <a:ext cx="3783276" cy="1841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6304" y="4303314"/>
            <a:ext cx="3772181" cy="1841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41012" y="2123488"/>
            <a:ext cx="3783276" cy="1825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476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dirty="0"/>
              <a:t>Formas irregulares</a:t>
            </a:r>
            <a:r>
              <a:rPr lang="fr-FR" sz="3600" baseline="50000" dirty="0"/>
              <a:t>9</a:t>
            </a:r>
            <a:r>
              <a:rPr lang="fr-FR" sz="3600" dirty="0"/>
              <a:t> (</a:t>
            </a:r>
            <a:r>
              <a:rPr lang="fr-FR" sz="3600" dirty="0" err="1"/>
              <a:t>fluid</a:t>
            </a:r>
            <a:r>
              <a:rPr lang="fr-FR" sz="3600" dirty="0"/>
              <a:t> </a:t>
            </a:r>
            <a:r>
              <a:rPr lang="fr-FR" sz="3600" dirty="0" err="1"/>
              <a:t>forming</a:t>
            </a:r>
            <a:r>
              <a:rPr lang="fr-FR" sz="3600" dirty="0"/>
              <a:t>)</a:t>
            </a:r>
          </a:p>
        </p:txBody>
      </p:sp>
      <p:sp>
        <p:nvSpPr>
          <p:cNvPr id="4" name="Slide Number Placeholder 3"/>
          <p:cNvSpPr>
            <a:spLocks noGrp="1"/>
          </p:cNvSpPr>
          <p:nvPr>
            <p:ph type="sldNum" sz="quarter" idx="12"/>
          </p:nvPr>
        </p:nvSpPr>
        <p:spPr/>
        <p:txBody>
          <a:bodyPr/>
          <a:lstStyle/>
          <a:p>
            <a:fld id="{5AF66AA0-E37C-4065-8BE7-D4086C065B53}" type="slidenum">
              <a:rPr lang="fr-BE" smtClean="0"/>
              <a:pPr/>
              <a:t>16</a:t>
            </a:fld>
            <a:endParaRPr lang="fr-BE"/>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84890" y="1467716"/>
            <a:ext cx="3038311" cy="25223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16878" y="4305611"/>
            <a:ext cx="3076701" cy="24822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84890" y="4305611"/>
            <a:ext cx="3038311" cy="24822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16878" y="1467716"/>
            <a:ext cx="3076701" cy="25300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122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a:t>Chapa</a:t>
            </a:r>
            <a:r>
              <a:rPr lang="fr-FR" dirty="0"/>
              <a:t> </a:t>
            </a:r>
            <a:r>
              <a:rPr lang="fr-FR" dirty="0" err="1"/>
              <a:t>perforada</a:t>
            </a:r>
            <a:r>
              <a:rPr lang="fr-FR" sz="3600" dirty="0"/>
              <a:t> </a:t>
            </a:r>
            <a:r>
              <a:rPr lang="fr-FR" sz="3600" baseline="50000" dirty="0"/>
              <a:t>9</a:t>
            </a:r>
          </a:p>
        </p:txBody>
      </p:sp>
      <p:sp>
        <p:nvSpPr>
          <p:cNvPr id="3" name="Slide Number Placeholder 2"/>
          <p:cNvSpPr>
            <a:spLocks noGrp="1"/>
          </p:cNvSpPr>
          <p:nvPr>
            <p:ph type="sldNum" sz="quarter" idx="12"/>
          </p:nvPr>
        </p:nvSpPr>
        <p:spPr/>
        <p:txBody>
          <a:bodyPr/>
          <a:lstStyle/>
          <a:p>
            <a:fld id="{5AF66AA0-E37C-4065-8BE7-D4086C065B53}" type="slidenum">
              <a:rPr lang="fr-BE" smtClean="0"/>
              <a:pPr/>
              <a:t>17</a:t>
            </a:fld>
            <a:endParaRPr lang="fr-BE"/>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4712" y="1319444"/>
            <a:ext cx="3687288" cy="2997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01400" y="1319444"/>
            <a:ext cx="2755075" cy="2997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AutoShape 2" descr="http://www.yq-stainlesssteelmesh.com/Utp/2013753148960.jpg"/>
          <p:cNvSpPr>
            <a:spLocks noChangeAspect="1" noChangeArrowheads="1"/>
          </p:cNvSpPr>
          <p:nvPr/>
        </p:nvSpPr>
        <p:spPr bwMode="auto">
          <a:xfrm>
            <a:off x="155575" y="-1608138"/>
            <a:ext cx="536257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84711" y="4546948"/>
            <a:ext cx="3686679" cy="21224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AutoShape 5" descr="http://2.imimg.com/data2/PS/RT/MY-1643219/perforated-stainless-steel-sheets-250x250.jpg"/>
          <p:cNvSpPr>
            <a:spLocks noChangeAspect="1" noChangeArrowheads="1"/>
          </p:cNvSpPr>
          <p:nvPr/>
        </p:nvSpPr>
        <p:spPr bwMode="auto">
          <a:xfrm>
            <a:off x="155575" y="-1143000"/>
            <a:ext cx="2381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5" name="Picture 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01400" y="4589812"/>
            <a:ext cx="2755075" cy="2079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0650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 y="8336"/>
            <a:ext cx="8229600" cy="814876"/>
          </a:xfrm>
        </p:spPr>
        <p:txBody>
          <a:bodyPr>
            <a:normAutofit fontScale="90000"/>
          </a:bodyPr>
          <a:lstStyle/>
          <a:p>
            <a:r>
              <a:rPr lang="fr-FR" sz="2800" dirty="0" err="1"/>
              <a:t>Paneles</a:t>
            </a:r>
            <a:r>
              <a:rPr lang="fr-FR" sz="2800" dirty="0"/>
              <a:t> de </a:t>
            </a:r>
            <a:r>
              <a:rPr lang="fr-FR" sz="2800" dirty="0" err="1"/>
              <a:t>vidrio</a:t>
            </a:r>
            <a:r>
              <a:rPr lang="fr-FR" sz="2800" dirty="0"/>
              <a:t> </a:t>
            </a:r>
            <a:r>
              <a:rPr lang="fr-FR" sz="2800" dirty="0" err="1"/>
              <a:t>semitransparentes</a:t>
            </a:r>
            <a:r>
              <a:rPr lang="fr-FR" sz="2800" dirty="0"/>
              <a:t> con </a:t>
            </a:r>
            <a:r>
              <a:rPr lang="fr-FR" sz="2800" dirty="0" err="1"/>
              <a:t>chapa</a:t>
            </a:r>
            <a:r>
              <a:rPr lang="fr-FR" sz="2800" dirty="0"/>
              <a:t> </a:t>
            </a:r>
            <a:r>
              <a:rPr lang="fr-FR" sz="2800" dirty="0" err="1"/>
              <a:t>perforada</a:t>
            </a:r>
            <a:r>
              <a:rPr lang="fr-FR" sz="2800" dirty="0"/>
              <a:t> </a:t>
            </a:r>
            <a:r>
              <a:rPr lang="fr-FR" sz="2800" baseline="30000" dirty="0"/>
              <a:t>10</a:t>
            </a:r>
          </a:p>
        </p:txBody>
      </p:sp>
      <p:sp>
        <p:nvSpPr>
          <p:cNvPr id="3" name="Slide Number Placeholder 2"/>
          <p:cNvSpPr>
            <a:spLocks noGrp="1"/>
          </p:cNvSpPr>
          <p:nvPr>
            <p:ph type="sldNum" sz="quarter" idx="12"/>
          </p:nvPr>
        </p:nvSpPr>
        <p:spPr/>
        <p:txBody>
          <a:bodyPr/>
          <a:lstStyle/>
          <a:p>
            <a:fld id="{5AF66AA0-E37C-4065-8BE7-D4086C065B53}" type="slidenum">
              <a:rPr lang="fr-BE" smtClean="0"/>
              <a:t>18</a:t>
            </a:fld>
            <a:endParaRPr lang="fr-BE"/>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3663" r="1288" b="48627"/>
          <a:stretch/>
        </p:blipFill>
        <p:spPr bwMode="auto">
          <a:xfrm>
            <a:off x="4721450" y="1079072"/>
            <a:ext cx="3960000" cy="27856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5413" t="60437" r="6941" b="674"/>
          <a:stretch/>
        </p:blipFill>
        <p:spPr bwMode="auto">
          <a:xfrm>
            <a:off x="4721450" y="3972053"/>
            <a:ext cx="3960000" cy="2436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412776"/>
            <a:ext cx="3263900" cy="3962400"/>
          </a:xfrm>
          <a:prstGeom prst="rect">
            <a:avLst/>
          </a:prstGeom>
        </p:spPr>
      </p:pic>
    </p:spTree>
    <p:extLst>
      <p:ext uri="{BB962C8B-B14F-4D97-AF65-F5344CB8AC3E}">
        <p14:creationId xmlns:p14="http://schemas.microsoft.com/office/powerpoint/2010/main" val="3980771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a:t>Chapa</a:t>
            </a:r>
            <a:r>
              <a:rPr lang="fr-FR" dirty="0"/>
              <a:t> </a:t>
            </a:r>
            <a:r>
              <a:rPr lang="fr-FR" dirty="0" err="1"/>
              <a:t>Expandida</a:t>
            </a:r>
            <a:endParaRPr lang="fr-FR" sz="3600" dirty="0"/>
          </a:p>
        </p:txBody>
      </p:sp>
      <p:sp>
        <p:nvSpPr>
          <p:cNvPr id="3" name="Slide Number Placeholder 2"/>
          <p:cNvSpPr>
            <a:spLocks noGrp="1"/>
          </p:cNvSpPr>
          <p:nvPr>
            <p:ph type="sldNum" sz="quarter" idx="12"/>
          </p:nvPr>
        </p:nvSpPr>
        <p:spPr/>
        <p:txBody>
          <a:bodyPr/>
          <a:lstStyle/>
          <a:p>
            <a:fld id="{5AF66AA0-E37C-4065-8BE7-D4086C065B53}" type="slidenum">
              <a:rPr lang="fr-BE" smtClean="0"/>
              <a:pPr/>
              <a:t>19</a:t>
            </a:fld>
            <a:endParaRPr lang="fr-BE"/>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l="2260" t="3848" r="1911" b="68110"/>
          <a:stretch/>
        </p:blipFill>
        <p:spPr bwMode="auto">
          <a:xfrm>
            <a:off x="2634558" y="1892174"/>
            <a:ext cx="3340729" cy="13942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l="2086" t="71668" r="2086" b="1383"/>
          <a:stretch/>
        </p:blipFill>
        <p:spPr bwMode="auto">
          <a:xfrm>
            <a:off x="2634558" y="5278170"/>
            <a:ext cx="3340730" cy="13399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l="4013" t="38073" r="159" b="34614"/>
          <a:stretch/>
        </p:blipFill>
        <p:spPr bwMode="auto">
          <a:xfrm>
            <a:off x="2634558" y="3603279"/>
            <a:ext cx="3340729" cy="13580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293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Contenidos</a:t>
            </a:r>
            <a:endParaRPr lang="fr-FR" dirty="0"/>
          </a:p>
        </p:txBody>
      </p:sp>
      <p:sp>
        <p:nvSpPr>
          <p:cNvPr id="3" name="Content Placeholder 2"/>
          <p:cNvSpPr>
            <a:spLocks noGrp="1"/>
          </p:cNvSpPr>
          <p:nvPr>
            <p:ph idx="1"/>
          </p:nvPr>
        </p:nvSpPr>
        <p:spPr/>
        <p:txBody>
          <a:bodyPr/>
          <a:lstStyle/>
          <a:p>
            <a:pPr marL="514350" indent="-514350">
              <a:buFont typeface="+mj-lt"/>
              <a:buAutoNum type="arabicPeriod"/>
            </a:pPr>
            <a:r>
              <a:rPr lang="fr-FR" dirty="0" err="1"/>
              <a:t>Acabados</a:t>
            </a:r>
            <a:r>
              <a:rPr lang="fr-FR" dirty="0"/>
              <a:t> en </a:t>
            </a:r>
            <a:r>
              <a:rPr lang="fr-FR" dirty="0" err="1"/>
              <a:t>acero</a:t>
            </a:r>
            <a:r>
              <a:rPr lang="fr-FR" dirty="0"/>
              <a:t> </a:t>
            </a:r>
            <a:r>
              <a:rPr lang="fr-FR" dirty="0" err="1"/>
              <a:t>inoxidable</a:t>
            </a:r>
            <a:endParaRPr lang="fr-FR" dirty="0"/>
          </a:p>
          <a:p>
            <a:pPr marL="514350" indent="-514350">
              <a:buFont typeface="+mj-lt"/>
              <a:buAutoNum type="arabicPeriod"/>
            </a:pPr>
            <a:r>
              <a:rPr lang="fr-FR" dirty="0" err="1"/>
              <a:t>Acabados</a:t>
            </a:r>
            <a:r>
              <a:rPr lang="fr-FR" dirty="0"/>
              <a:t> </a:t>
            </a:r>
            <a:r>
              <a:rPr lang="fr-FR" dirty="0" err="1"/>
              <a:t>tridimensionales</a:t>
            </a:r>
            <a:endParaRPr lang="fr-FR" dirty="0"/>
          </a:p>
          <a:p>
            <a:pPr marL="514350" indent="-514350">
              <a:buFont typeface="+mj-lt"/>
              <a:buAutoNum type="arabicPeriod"/>
            </a:pPr>
            <a:r>
              <a:rPr lang="fr-FR" dirty="0" err="1"/>
              <a:t>Tejidos</a:t>
            </a:r>
            <a:r>
              <a:rPr lang="fr-FR" dirty="0"/>
              <a:t> de malla</a:t>
            </a:r>
          </a:p>
          <a:p>
            <a:pPr marL="514350" indent="-514350">
              <a:buFont typeface="+mj-lt"/>
              <a:buAutoNum type="arabicPeriod"/>
            </a:pPr>
            <a:r>
              <a:rPr lang="fr-FR" dirty="0" err="1"/>
              <a:t>Referencias</a:t>
            </a:r>
            <a:r>
              <a:rPr lang="fr-FR" dirty="0"/>
              <a:t> </a:t>
            </a:r>
            <a:r>
              <a:rPr lang="fr-FR" dirty="0" err="1"/>
              <a:t>bibliográficas</a:t>
            </a:r>
            <a:endParaRPr lang="fr-FR"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2</a:t>
            </a:fld>
            <a:endParaRPr lang="fr-BE"/>
          </a:p>
        </p:txBody>
      </p:sp>
    </p:spTree>
    <p:extLst>
      <p:ext uri="{BB962C8B-B14F-4D97-AF65-F5344CB8AC3E}">
        <p14:creationId xmlns:p14="http://schemas.microsoft.com/office/powerpoint/2010/main" val="271898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400"/>
            <a:ext cx="8229600" cy="634082"/>
          </a:xfrm>
        </p:spPr>
        <p:txBody>
          <a:bodyPr>
            <a:noAutofit/>
          </a:bodyPr>
          <a:lstStyle/>
          <a:p>
            <a:r>
              <a:rPr lang="fr-FR" sz="2800" dirty="0" err="1"/>
              <a:t>Combinación</a:t>
            </a:r>
            <a:r>
              <a:rPr lang="fr-FR" sz="2800" dirty="0"/>
              <a:t> de </a:t>
            </a:r>
            <a:r>
              <a:rPr lang="fr-FR" sz="2800" dirty="0" err="1"/>
              <a:t>técnicas</a:t>
            </a:r>
            <a:r>
              <a:rPr lang="fr-FR" sz="2800" dirty="0"/>
              <a:t> </a:t>
            </a:r>
            <a:r>
              <a:rPr lang="fr-FR" sz="2800" baseline="30000" dirty="0"/>
              <a:t>11</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222" y="1578818"/>
            <a:ext cx="5162550" cy="5162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3284" y="4405360"/>
            <a:ext cx="3669196" cy="23360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79512" y="692696"/>
            <a:ext cx="8568952" cy="707886"/>
          </a:xfrm>
          <a:prstGeom prst="rect">
            <a:avLst/>
          </a:prstGeom>
        </p:spPr>
        <p:txBody>
          <a:bodyPr wrap="square">
            <a:spAutoFit/>
          </a:bodyPr>
          <a:lstStyle/>
          <a:p>
            <a:pPr lvl="0" algn="ctr">
              <a:spcBef>
                <a:spcPct val="0"/>
              </a:spcBef>
            </a:pPr>
            <a:r>
              <a:rPr lang="fr-FR" sz="2000" dirty="0" err="1">
                <a:ea typeface="+mj-ea"/>
                <a:cs typeface="+mj-cs"/>
              </a:rPr>
              <a:t>Edificio</a:t>
            </a:r>
            <a:r>
              <a:rPr lang="fr-FR" sz="2000" dirty="0">
                <a:ea typeface="+mj-ea"/>
                <a:cs typeface="+mj-cs"/>
              </a:rPr>
              <a:t> </a:t>
            </a:r>
            <a:r>
              <a:rPr lang="fr-FR" sz="2000" dirty="0" err="1">
                <a:ea typeface="+mj-ea"/>
                <a:cs typeface="+mj-cs"/>
              </a:rPr>
              <a:t>costero</a:t>
            </a:r>
            <a:r>
              <a:rPr lang="fr-FR" sz="2000" dirty="0">
                <a:ea typeface="+mj-ea"/>
                <a:cs typeface="+mj-cs"/>
              </a:rPr>
              <a:t> en Stockholm :</a:t>
            </a:r>
            <a:r>
              <a:rPr lang="fr-FR" sz="2000" dirty="0" err="1">
                <a:ea typeface="+mj-ea"/>
                <a:cs typeface="+mj-cs"/>
              </a:rPr>
              <a:t>Techo</a:t>
            </a:r>
            <a:r>
              <a:rPr lang="fr-FR" sz="2000" dirty="0">
                <a:ea typeface="+mj-ea"/>
                <a:cs typeface="+mj-cs"/>
              </a:rPr>
              <a:t> de </a:t>
            </a:r>
            <a:r>
              <a:rPr lang="fr-FR" sz="2000" dirty="0" err="1">
                <a:ea typeface="+mj-ea"/>
                <a:cs typeface="+mj-cs"/>
              </a:rPr>
              <a:t>acero</a:t>
            </a:r>
            <a:r>
              <a:rPr lang="fr-FR" sz="2000" dirty="0">
                <a:ea typeface="+mj-ea"/>
                <a:cs typeface="+mj-cs"/>
              </a:rPr>
              <a:t> </a:t>
            </a:r>
            <a:r>
              <a:rPr lang="fr-FR" sz="2000" dirty="0" err="1">
                <a:ea typeface="+mj-ea"/>
                <a:cs typeface="+mj-cs"/>
              </a:rPr>
              <a:t>inoxidable</a:t>
            </a:r>
            <a:r>
              <a:rPr lang="fr-FR" sz="2000" dirty="0">
                <a:ea typeface="+mj-ea"/>
                <a:cs typeface="+mj-cs"/>
              </a:rPr>
              <a:t> </a:t>
            </a:r>
            <a:r>
              <a:rPr lang="fr-FR" sz="2000" dirty="0" err="1">
                <a:ea typeface="+mj-ea"/>
                <a:cs typeface="+mj-cs"/>
              </a:rPr>
              <a:t>coloreado</a:t>
            </a:r>
            <a:r>
              <a:rPr lang="fr-FR" sz="2000" dirty="0">
                <a:ea typeface="+mj-ea"/>
                <a:cs typeface="+mj-cs"/>
              </a:rPr>
              <a:t> y </a:t>
            </a:r>
            <a:r>
              <a:rPr lang="fr-FR" sz="2000" dirty="0" err="1">
                <a:ea typeface="+mj-ea"/>
                <a:cs typeface="+mj-cs"/>
              </a:rPr>
              <a:t>perforado</a:t>
            </a:r>
            <a:r>
              <a:rPr lang="fr-FR" sz="2000" dirty="0">
                <a:ea typeface="+mj-ea"/>
                <a:cs typeface="+mj-cs"/>
              </a:rPr>
              <a:t> que </a:t>
            </a:r>
            <a:r>
              <a:rPr lang="fr-FR" sz="2000" dirty="0" err="1">
                <a:ea typeface="+mj-ea"/>
                <a:cs typeface="+mj-cs"/>
              </a:rPr>
              <a:t>reproduce</a:t>
            </a:r>
            <a:r>
              <a:rPr lang="fr-FR" sz="2000" dirty="0">
                <a:ea typeface="+mj-ea"/>
                <a:cs typeface="+mj-cs"/>
              </a:rPr>
              <a:t> la </a:t>
            </a:r>
            <a:r>
              <a:rPr lang="fr-FR" sz="2000" dirty="0" err="1">
                <a:ea typeface="+mj-ea"/>
                <a:cs typeface="+mj-cs"/>
              </a:rPr>
              <a:t>imagen</a:t>
            </a:r>
            <a:r>
              <a:rPr lang="fr-FR" sz="2000" dirty="0">
                <a:ea typeface="+mj-ea"/>
                <a:cs typeface="+mj-cs"/>
              </a:rPr>
              <a:t> de </a:t>
            </a:r>
            <a:r>
              <a:rPr lang="fr-FR" sz="2000" dirty="0" err="1">
                <a:ea typeface="+mj-ea"/>
                <a:cs typeface="+mj-cs"/>
              </a:rPr>
              <a:t>hielo</a:t>
            </a:r>
            <a:r>
              <a:rPr lang="fr-FR" sz="2000" dirty="0">
                <a:ea typeface="+mj-ea"/>
                <a:cs typeface="+mj-cs"/>
              </a:rPr>
              <a:t> </a:t>
            </a:r>
            <a:r>
              <a:rPr lang="fr-FR" sz="2000" dirty="0" err="1">
                <a:ea typeface="+mj-ea"/>
                <a:cs typeface="+mj-cs"/>
              </a:rPr>
              <a:t>derretido</a:t>
            </a:r>
            <a:r>
              <a:rPr lang="fr-FR" sz="2000" dirty="0">
                <a:ea typeface="+mj-ea"/>
                <a:cs typeface="+mj-cs"/>
              </a:rPr>
              <a:t> de la </a:t>
            </a:r>
            <a:r>
              <a:rPr lang="fr-FR" sz="2000" dirty="0" err="1">
                <a:ea typeface="+mj-ea"/>
                <a:cs typeface="+mj-cs"/>
              </a:rPr>
              <a:t>esquina</a:t>
            </a:r>
            <a:r>
              <a:rPr lang="fr-FR" sz="2000" dirty="0">
                <a:ea typeface="+mj-ea"/>
                <a:cs typeface="+mj-cs"/>
              </a:rPr>
              <a:t> </a:t>
            </a:r>
            <a:r>
              <a:rPr lang="fr-FR" sz="2000" dirty="0" err="1">
                <a:ea typeface="+mj-ea"/>
                <a:cs typeface="+mj-cs"/>
              </a:rPr>
              <a:t>inferior</a:t>
            </a:r>
            <a:r>
              <a:rPr lang="fr-FR" sz="2000" dirty="0">
                <a:ea typeface="+mj-ea"/>
                <a:cs typeface="+mj-cs"/>
              </a:rPr>
              <a:t> </a:t>
            </a:r>
            <a:r>
              <a:rPr lang="fr-FR" sz="2000" dirty="0" err="1">
                <a:ea typeface="+mj-ea"/>
                <a:cs typeface="+mj-cs"/>
              </a:rPr>
              <a:t>derecha</a:t>
            </a:r>
            <a:endParaRPr lang="fr-FR" dirty="0">
              <a:ea typeface="+mj-ea"/>
              <a:cs typeface="+mj-cs"/>
            </a:endParaRPr>
          </a:p>
        </p:txBody>
      </p:sp>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3284" y="2370906"/>
            <a:ext cx="3669196" cy="19922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3C79E971-B6D8-4449-BD44-0CAE9D9A68DB}" type="slidenum">
              <a:rPr lang="fr-FR" smtClean="0"/>
              <a:t>20</a:t>
            </a:fld>
            <a:endParaRPr lang="fr-FR"/>
          </a:p>
        </p:txBody>
      </p:sp>
    </p:spTree>
    <p:extLst>
      <p:ext uri="{BB962C8B-B14F-4D97-AF65-F5344CB8AC3E}">
        <p14:creationId xmlns:p14="http://schemas.microsoft.com/office/powerpoint/2010/main" val="2086434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r-FR" dirty="0"/>
              <a:t>3 – </a:t>
            </a:r>
            <a:r>
              <a:rPr lang="fr-FR" dirty="0" err="1"/>
              <a:t>Tejidos</a:t>
            </a:r>
            <a:r>
              <a:rPr lang="fr-FR" dirty="0"/>
              <a:t> de Malla</a:t>
            </a:r>
          </a:p>
        </p:txBody>
      </p:sp>
      <p:sp>
        <p:nvSpPr>
          <p:cNvPr id="4" name="Slide Number Placeholder 3"/>
          <p:cNvSpPr>
            <a:spLocks noGrp="1"/>
          </p:cNvSpPr>
          <p:nvPr>
            <p:ph type="sldNum" sz="quarter" idx="12"/>
          </p:nvPr>
        </p:nvSpPr>
        <p:spPr/>
        <p:txBody>
          <a:bodyPr/>
          <a:lstStyle/>
          <a:p>
            <a:fld id="{5AF66AA0-E37C-4065-8BE7-D4086C065B53}" type="slidenum">
              <a:rPr lang="fr-BE" smtClean="0"/>
              <a:pPr/>
              <a:t>21</a:t>
            </a:fld>
            <a:endParaRPr lang="fr-BE"/>
          </a:p>
        </p:txBody>
      </p:sp>
    </p:spTree>
    <p:extLst>
      <p:ext uri="{BB962C8B-B14F-4D97-AF65-F5344CB8AC3E}">
        <p14:creationId xmlns:p14="http://schemas.microsoft.com/office/powerpoint/2010/main" val="3485939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Malla </a:t>
            </a:r>
            <a:r>
              <a:rPr lang="fr-FR" sz="3600" dirty="0" err="1"/>
              <a:t>Estandar</a:t>
            </a:r>
            <a:r>
              <a:rPr lang="fr-FR" sz="3600" dirty="0"/>
              <a:t> </a:t>
            </a:r>
            <a:r>
              <a:rPr lang="fr-FR" sz="3600" baseline="50000" dirty="0"/>
              <a:t>12-14</a:t>
            </a:r>
          </a:p>
        </p:txBody>
      </p:sp>
      <p:sp>
        <p:nvSpPr>
          <p:cNvPr id="12" name="Content Placeholder 11"/>
          <p:cNvSpPr>
            <a:spLocks noGrp="1"/>
          </p:cNvSpPr>
          <p:nvPr>
            <p:ph sz="half" idx="2"/>
          </p:nvPr>
        </p:nvSpPr>
        <p:spPr>
          <a:xfrm>
            <a:off x="5436096" y="1600200"/>
            <a:ext cx="3250704" cy="4565104"/>
          </a:xfrm>
        </p:spPr>
        <p:txBody>
          <a:bodyPr>
            <a:normAutofit fontScale="85000" lnSpcReduction="10000"/>
          </a:bodyPr>
          <a:lstStyle/>
          <a:p>
            <a:pPr marL="0" indent="0">
              <a:buNone/>
            </a:pPr>
            <a:r>
              <a:rPr lang="fr-FR" dirty="0"/>
              <a:t>Existe </a:t>
            </a:r>
            <a:r>
              <a:rPr lang="fr-FR" dirty="0" err="1"/>
              <a:t>una</a:t>
            </a:r>
            <a:r>
              <a:rPr lang="fr-FR" dirty="0"/>
              <a:t> </a:t>
            </a:r>
            <a:r>
              <a:rPr lang="fr-FR" dirty="0" err="1"/>
              <a:t>amplia</a:t>
            </a:r>
            <a:r>
              <a:rPr lang="fr-FR" dirty="0"/>
              <a:t> </a:t>
            </a:r>
            <a:r>
              <a:rPr lang="fr-FR" dirty="0" err="1"/>
              <a:t>oferta</a:t>
            </a:r>
            <a:r>
              <a:rPr lang="fr-FR" dirty="0"/>
              <a:t> de </a:t>
            </a:r>
            <a:r>
              <a:rPr lang="fr-FR" dirty="0" err="1"/>
              <a:t>tejidos</a:t>
            </a:r>
            <a:r>
              <a:rPr lang="fr-FR" dirty="0"/>
              <a:t> </a:t>
            </a:r>
            <a:r>
              <a:rPr lang="fr-FR" dirty="0" err="1"/>
              <a:t>metálicos</a:t>
            </a:r>
            <a:r>
              <a:rPr lang="fr-FR" dirty="0"/>
              <a:t> con formas y </a:t>
            </a:r>
            <a:r>
              <a:rPr lang="fr-FR" dirty="0" err="1"/>
              <a:t>patrones</a:t>
            </a:r>
            <a:r>
              <a:rPr lang="fr-FR" dirty="0"/>
              <a:t> </a:t>
            </a:r>
            <a:r>
              <a:rPr lang="fr-FR" dirty="0" err="1"/>
              <a:t>diferentes</a:t>
            </a:r>
            <a:r>
              <a:rPr lang="fr-FR" dirty="0"/>
              <a:t> y en </a:t>
            </a:r>
            <a:r>
              <a:rPr lang="fr-FR" dirty="0" err="1"/>
              <a:t>donde</a:t>
            </a:r>
            <a:r>
              <a:rPr lang="fr-FR" dirty="0"/>
              <a:t> se </a:t>
            </a:r>
            <a:r>
              <a:rPr lang="fr-FR" dirty="0" err="1"/>
              <a:t>puede</a:t>
            </a:r>
            <a:r>
              <a:rPr lang="fr-FR" dirty="0"/>
              <a:t> </a:t>
            </a:r>
            <a:r>
              <a:rPr lang="fr-FR" dirty="0" err="1"/>
              <a:t>ajustar</a:t>
            </a:r>
            <a:r>
              <a:rPr lang="fr-FR" dirty="0"/>
              <a:t>:</a:t>
            </a:r>
          </a:p>
          <a:p>
            <a:endParaRPr lang="fr-FR" dirty="0"/>
          </a:p>
          <a:p>
            <a:r>
              <a:rPr lang="fr-FR" dirty="0" err="1"/>
              <a:t>Rigidez</a:t>
            </a:r>
            <a:endParaRPr lang="fr-FR" dirty="0"/>
          </a:p>
          <a:p>
            <a:r>
              <a:rPr lang="fr-FR" dirty="0" err="1"/>
              <a:t>Luz</a:t>
            </a:r>
            <a:r>
              <a:rPr lang="fr-FR" dirty="0"/>
              <a:t> de malla</a:t>
            </a:r>
          </a:p>
          <a:p>
            <a:r>
              <a:rPr lang="fr-FR" dirty="0" err="1"/>
              <a:t>Difusion</a:t>
            </a:r>
            <a:r>
              <a:rPr lang="fr-FR" dirty="0"/>
              <a:t> de la </a:t>
            </a:r>
            <a:r>
              <a:rPr lang="fr-FR" dirty="0" err="1"/>
              <a:t>luz</a:t>
            </a:r>
            <a:endParaRPr lang="fr-FR" dirty="0"/>
          </a:p>
          <a:p>
            <a:r>
              <a:rPr lang="fr-FR" dirty="0" err="1"/>
              <a:t>Transparencia</a:t>
            </a:r>
            <a:r>
              <a:rPr lang="fr-FR" dirty="0"/>
              <a:t> </a:t>
            </a:r>
            <a:r>
              <a:rPr lang="fr-FR" dirty="0" err="1"/>
              <a:t>acustica</a:t>
            </a:r>
            <a:endParaRPr lang="fr-FR" dirty="0"/>
          </a:p>
          <a:p>
            <a:r>
              <a:rPr lang="fr-FR" dirty="0" err="1"/>
              <a:t>Color</a:t>
            </a:r>
            <a:r>
              <a:rPr lang="fr-FR" dirty="0"/>
              <a:t>…</a:t>
            </a:r>
          </a:p>
          <a:p>
            <a:pPr marL="0" indent="0">
              <a:buNone/>
            </a:pPr>
            <a:endParaRPr lang="fr-FR" dirty="0"/>
          </a:p>
          <a:p>
            <a:pPr marL="0" indent="0">
              <a:buNone/>
            </a:pPr>
            <a:endParaRPr lang="nl-BE"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22</a:t>
            </a:fld>
            <a:endParaRPr lang="fr-BE"/>
          </a:p>
        </p:txBody>
      </p:sp>
      <p:pic>
        <p:nvPicPr>
          <p:cNvPr id="1028" name="Picture 4"/>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784" y="4005304"/>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784" y="1600200"/>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3808" y="1600200"/>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preferRelativeResize="0">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43808" y="4005304"/>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9440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dirty="0" err="1"/>
              <a:t>Ejemplo</a:t>
            </a:r>
            <a:r>
              <a:rPr lang="fr-FR" sz="3200" dirty="0"/>
              <a:t> de </a:t>
            </a:r>
            <a:r>
              <a:rPr lang="fr-FR" sz="3200" dirty="0" err="1"/>
              <a:t>decoración</a:t>
            </a:r>
            <a:r>
              <a:rPr lang="fr-FR" sz="3200" dirty="0"/>
              <a:t> con malla de </a:t>
            </a:r>
            <a:r>
              <a:rPr lang="fr-FR" sz="3200" dirty="0" err="1"/>
              <a:t>acero</a:t>
            </a:r>
            <a:r>
              <a:rPr lang="fr-FR" sz="3200" dirty="0"/>
              <a:t> </a:t>
            </a:r>
            <a:r>
              <a:rPr lang="fr-FR" sz="3200" dirty="0" err="1"/>
              <a:t>inoxidable</a:t>
            </a:r>
            <a:endParaRPr lang="fr-FR" sz="3200"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23</a:t>
            </a:fld>
            <a:endParaRPr lang="fr-BE"/>
          </a:p>
        </p:txBody>
      </p:sp>
      <p:pic>
        <p:nvPicPr>
          <p:cNvPr id="5" name="Picture 4" descr="D:\Mes images\02 professionnel\Batilux\donnees table inter\2_foin\Matières lumières et transparences\scenographie P Lion 4 photo Dominique Azamb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1817616"/>
            <a:ext cx="7560840" cy="4707728"/>
          </a:xfrm>
          <a:prstGeom prst="rect">
            <a:avLst/>
          </a:prstGeom>
          <a:noFill/>
          <a:ln>
            <a:solidFill>
              <a:schemeClr val="tx1"/>
            </a:solidFill>
          </a:ln>
        </p:spPr>
      </p:pic>
    </p:spTree>
    <p:extLst>
      <p:ext uri="{BB962C8B-B14F-4D97-AF65-F5344CB8AC3E}">
        <p14:creationId xmlns:p14="http://schemas.microsoft.com/office/powerpoint/2010/main" val="2784730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fr-FR" sz="2400" dirty="0" err="1"/>
              <a:t>Decoración</a:t>
            </a:r>
            <a:r>
              <a:rPr lang="fr-FR" sz="2400" dirty="0"/>
              <a:t> </a:t>
            </a:r>
            <a:r>
              <a:rPr lang="fr-FR" sz="2400" dirty="0" err="1"/>
              <a:t>exterior</a:t>
            </a:r>
            <a:r>
              <a:rPr lang="fr-FR" sz="2400" dirty="0"/>
              <a:t> con malla de </a:t>
            </a:r>
            <a:r>
              <a:rPr lang="fr-FR" sz="2400" dirty="0" err="1"/>
              <a:t>acero</a:t>
            </a:r>
            <a:r>
              <a:rPr lang="fr-FR" sz="2400" dirty="0"/>
              <a:t> </a:t>
            </a:r>
            <a:r>
              <a:rPr lang="fr-FR" sz="2400" dirty="0" err="1"/>
              <a:t>inoxidable</a:t>
            </a:r>
            <a:endParaRPr lang="fr-FR" sz="2400" dirty="0"/>
          </a:p>
        </p:txBody>
      </p:sp>
      <p:sp>
        <p:nvSpPr>
          <p:cNvPr id="5" name="Text Placeholder 4"/>
          <p:cNvSpPr>
            <a:spLocks noGrp="1"/>
          </p:cNvSpPr>
          <p:nvPr>
            <p:ph type="body" sz="half" idx="2"/>
          </p:nvPr>
        </p:nvSpPr>
        <p:spPr/>
        <p:txBody>
          <a:bodyPr/>
          <a:lstStyle/>
          <a:p>
            <a:pPr algn="just"/>
            <a:r>
              <a:rPr lang="fr-FR" sz="2000" dirty="0"/>
              <a:t>La malla de </a:t>
            </a:r>
            <a:r>
              <a:rPr lang="fr-FR" sz="2000" dirty="0" err="1"/>
              <a:t>acero</a:t>
            </a:r>
            <a:r>
              <a:rPr lang="fr-FR" sz="2000" dirty="0"/>
              <a:t> </a:t>
            </a:r>
            <a:r>
              <a:rPr lang="fr-FR" sz="2000" dirty="0" err="1"/>
              <a:t>inoxidable</a:t>
            </a:r>
            <a:r>
              <a:rPr lang="fr-FR" sz="2000" dirty="0"/>
              <a:t> es </a:t>
            </a:r>
            <a:r>
              <a:rPr lang="fr-FR" sz="2000" dirty="0" err="1"/>
              <a:t>ampliamente</a:t>
            </a:r>
            <a:r>
              <a:rPr lang="fr-FR" sz="2000" dirty="0"/>
              <a:t> </a:t>
            </a:r>
            <a:r>
              <a:rPr lang="fr-FR" sz="2000" dirty="0" err="1"/>
              <a:t>utilizada</a:t>
            </a:r>
            <a:r>
              <a:rPr lang="fr-FR" sz="2000" dirty="0"/>
              <a:t> para </a:t>
            </a:r>
            <a:r>
              <a:rPr lang="fr-FR" sz="2000" dirty="0" err="1"/>
              <a:t>decoración</a:t>
            </a:r>
            <a:r>
              <a:rPr lang="fr-FR" sz="2000" dirty="0"/>
              <a:t>. </a:t>
            </a:r>
            <a:r>
              <a:rPr lang="fr-FR" sz="2000" dirty="0" err="1"/>
              <a:t>Permite</a:t>
            </a:r>
            <a:r>
              <a:rPr lang="fr-FR" sz="2000" dirty="0"/>
              <a:t> </a:t>
            </a:r>
            <a:r>
              <a:rPr lang="fr-FR" sz="2000" dirty="0" err="1"/>
              <a:t>efectos</a:t>
            </a:r>
            <a:r>
              <a:rPr lang="fr-FR" sz="2000" dirty="0"/>
              <a:t> </a:t>
            </a:r>
            <a:r>
              <a:rPr lang="fr-FR" sz="2000" dirty="0" err="1"/>
              <a:t>muy</a:t>
            </a:r>
            <a:r>
              <a:rPr lang="fr-FR" sz="2000" dirty="0"/>
              <a:t> </a:t>
            </a:r>
            <a:r>
              <a:rPr lang="fr-FR" sz="2000" dirty="0" err="1"/>
              <a:t>especiales</a:t>
            </a:r>
            <a:r>
              <a:rPr lang="fr-FR" sz="2000" dirty="0"/>
              <a:t> </a:t>
            </a:r>
            <a:r>
              <a:rPr lang="fr-FR" sz="2000" dirty="0" err="1"/>
              <a:t>combinandolo</a:t>
            </a:r>
            <a:r>
              <a:rPr lang="fr-FR" sz="2000" dirty="0"/>
              <a:t> con </a:t>
            </a:r>
            <a:r>
              <a:rPr lang="fr-FR" sz="2000" dirty="0" err="1"/>
              <a:t>luz</a:t>
            </a:r>
            <a:r>
              <a:rPr lang="fr-FR" sz="2000" dirty="0"/>
              <a:t> (</a:t>
            </a:r>
            <a:r>
              <a:rPr lang="fr-FR" sz="2000" dirty="0" err="1"/>
              <a:t>LEDs</a:t>
            </a:r>
            <a:r>
              <a:rPr lang="fr-FR" sz="2000" dirty="0"/>
              <a:t>) </a:t>
            </a:r>
            <a:r>
              <a:rPr lang="fr-FR" sz="2000" dirty="0" err="1"/>
              <a:t>como</a:t>
            </a:r>
            <a:r>
              <a:rPr lang="fr-FR" sz="2000" dirty="0"/>
              <a:t> se </a:t>
            </a:r>
            <a:r>
              <a:rPr lang="fr-FR" sz="2000" dirty="0" err="1"/>
              <a:t>muestra</a:t>
            </a:r>
            <a:r>
              <a:rPr lang="fr-FR" sz="2000" dirty="0"/>
              <a:t> en las </a:t>
            </a:r>
            <a:r>
              <a:rPr lang="fr-FR" sz="2000" dirty="0" err="1"/>
              <a:t>oficinas</a:t>
            </a:r>
            <a:r>
              <a:rPr lang="fr-FR" sz="2000" dirty="0"/>
              <a:t> centrales de la marca </a:t>
            </a:r>
            <a:r>
              <a:rPr lang="fr-FR" sz="2000" dirty="0" err="1"/>
              <a:t>Swarovski</a:t>
            </a:r>
            <a:endParaRPr lang="fr-FR" sz="2000" dirty="0"/>
          </a:p>
        </p:txBody>
      </p:sp>
      <p:sp>
        <p:nvSpPr>
          <p:cNvPr id="4" name="Slide Number Placeholder 3"/>
          <p:cNvSpPr>
            <a:spLocks noGrp="1"/>
          </p:cNvSpPr>
          <p:nvPr>
            <p:ph type="sldNum" sz="quarter" idx="12"/>
          </p:nvPr>
        </p:nvSpPr>
        <p:spPr/>
        <p:txBody>
          <a:bodyPr/>
          <a:lstStyle/>
          <a:p>
            <a:pPr algn="just"/>
            <a:fld id="{5AF66AA0-E37C-4065-8BE7-D4086C065B53}" type="slidenum">
              <a:rPr lang="fr-BE" sz="1800" smtClean="0"/>
              <a:pPr algn="just"/>
              <a:t>24</a:t>
            </a:fld>
            <a:endParaRPr lang="fr-BE" sz="1800"/>
          </a:p>
        </p:txBody>
      </p:sp>
      <p:pic>
        <p:nvPicPr>
          <p:cNvPr id="1027" name="Picture 3" descr="D:\Mes docs\ISSF_Closed_projects\ISSF_pptes_Hors_Corrosion\photos\Swarovski Projekt Bild 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3968" y="0"/>
            <a:ext cx="4662488"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585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err="1"/>
              <a:t>Tejido</a:t>
            </a:r>
            <a:r>
              <a:rPr lang="fr-FR" sz="3600" dirty="0"/>
              <a:t> de malla con </a:t>
            </a:r>
            <a:r>
              <a:rPr lang="fr-FR" sz="3600" dirty="0" err="1"/>
              <a:t>LEDs</a:t>
            </a:r>
            <a:r>
              <a:rPr lang="fr-FR" sz="3600" dirty="0"/>
              <a:t> </a:t>
            </a:r>
            <a:r>
              <a:rPr lang="fr-FR" sz="3600" baseline="50000" dirty="0"/>
              <a:t>13</a:t>
            </a:r>
          </a:p>
        </p:txBody>
      </p:sp>
      <p:sp>
        <p:nvSpPr>
          <p:cNvPr id="4" name="Slide Number Placeholder 3"/>
          <p:cNvSpPr>
            <a:spLocks noGrp="1"/>
          </p:cNvSpPr>
          <p:nvPr>
            <p:ph type="sldNum" sz="quarter" idx="12"/>
          </p:nvPr>
        </p:nvSpPr>
        <p:spPr/>
        <p:txBody>
          <a:bodyPr/>
          <a:lstStyle/>
          <a:p>
            <a:fld id="{5AF66AA0-E37C-4065-8BE7-D4086C065B53}" type="slidenum">
              <a:rPr lang="fr-BE" smtClean="0"/>
              <a:pPr/>
              <a:t>25</a:t>
            </a:fld>
            <a:endParaRPr lang="fr-BE"/>
          </a:p>
        </p:txBody>
      </p:sp>
      <p:sp>
        <p:nvSpPr>
          <p:cNvPr id="5" name="AutoShape 4" descr="http://www.gkd.de/uploads/pics/GKD_BU03_Atelier_Torce_pic01.jpg"/>
          <p:cNvSpPr>
            <a:spLocks noChangeAspect="1" noChangeArrowheads="1"/>
          </p:cNvSpPr>
          <p:nvPr/>
        </p:nvSpPr>
        <p:spPr bwMode="auto">
          <a:xfrm>
            <a:off x="155575" y="-2438400"/>
            <a:ext cx="7620000" cy="3131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7" y="2231203"/>
            <a:ext cx="3460990" cy="46267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21986" y="2231202"/>
            <a:ext cx="6003354" cy="462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AutoShape 7" descr="http://www.gkd.de/typo3temp/pics/Mediamesh_02_f63dec73ff.jpg"/>
          <p:cNvSpPr>
            <a:spLocks noChangeAspect="1" noChangeArrowheads="1"/>
          </p:cNvSpPr>
          <p:nvPr/>
        </p:nvSpPr>
        <p:spPr bwMode="auto">
          <a:xfrm>
            <a:off x="155575" y="-1157288"/>
            <a:ext cx="1809750" cy="2419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765478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t>4 – </a:t>
            </a:r>
            <a:r>
              <a:rPr lang="fr-BE" sz="3600" dirty="0" err="1"/>
              <a:t>Referencias</a:t>
            </a:r>
            <a:r>
              <a:rPr lang="fr-BE" sz="3600" dirty="0"/>
              <a:t> </a:t>
            </a:r>
            <a:r>
              <a:rPr lang="fr-BE" sz="3600" dirty="0" err="1"/>
              <a:t>bibliográficas</a:t>
            </a:r>
            <a:r>
              <a:rPr lang="fr-BE" sz="3600" dirty="0"/>
              <a:t> y </a:t>
            </a:r>
            <a:r>
              <a:rPr lang="fr-BE" sz="3600" dirty="0" err="1"/>
              <a:t>fuentes</a:t>
            </a:r>
            <a:endParaRPr lang="en-GB" sz="3600" dirty="0"/>
          </a:p>
        </p:txBody>
      </p:sp>
      <p:sp>
        <p:nvSpPr>
          <p:cNvPr id="3" name="Content Placeholder 2"/>
          <p:cNvSpPr>
            <a:spLocks noGrp="1"/>
          </p:cNvSpPr>
          <p:nvPr>
            <p:ph idx="1"/>
          </p:nvPr>
        </p:nvSpPr>
        <p:spPr>
          <a:xfrm>
            <a:off x="395536" y="1600200"/>
            <a:ext cx="8424936" cy="4853136"/>
          </a:xfrm>
        </p:spPr>
        <p:txBody>
          <a:bodyPr>
            <a:noAutofit/>
          </a:bodyPr>
          <a:lstStyle/>
          <a:p>
            <a:pPr marL="514350" indent="-514350">
              <a:buFont typeface="+mj-lt"/>
              <a:buAutoNum type="arabicPeriod"/>
            </a:pPr>
            <a:r>
              <a:rPr lang="fr-FR" sz="1600" dirty="0">
                <a:hlinkClick r:id="rId2"/>
              </a:rPr>
              <a:t>https://www.worldstainless.org/Files/issf/non-image-files/PDF/Euro_Inox/Finishes02_SP.pdf</a:t>
            </a:r>
            <a:endParaRPr lang="fr-FR" sz="1600" dirty="0"/>
          </a:p>
          <a:p>
            <a:pPr marL="514350" indent="-514350">
              <a:buFont typeface="+mj-lt"/>
              <a:buAutoNum type="arabicPeriod"/>
            </a:pPr>
            <a:r>
              <a:rPr lang="fr-FR" sz="1600" dirty="0">
                <a:hlinkClick r:id="rId3"/>
              </a:rPr>
              <a:t>http://www.ssina.com/download_a_file/special_finishes.pdf</a:t>
            </a:r>
            <a:r>
              <a:rPr lang="fr-FR" sz="1600" dirty="0"/>
              <a:t> </a:t>
            </a:r>
          </a:p>
          <a:p>
            <a:pPr marL="514350" indent="-514350">
              <a:buFont typeface="+mj-lt"/>
              <a:buAutoNum type="arabicPeriod"/>
            </a:pPr>
            <a:r>
              <a:rPr lang="fr-FR" sz="1600" dirty="0">
                <a:hlinkClick r:id="rId4"/>
              </a:rPr>
              <a:t>http://www.bssa.org.uk/topics.php?article=47</a:t>
            </a:r>
            <a:r>
              <a:rPr lang="fr-FR" sz="1600" dirty="0"/>
              <a:t> </a:t>
            </a:r>
          </a:p>
          <a:p>
            <a:pPr marL="514350" indent="-514350">
              <a:buFont typeface="+mj-lt"/>
              <a:buAutoNum type="arabicPeriod"/>
            </a:pPr>
            <a:r>
              <a:rPr lang="en-US" sz="1600" dirty="0">
                <a:hlinkClick r:id="rId5"/>
              </a:rPr>
              <a:t>www.uginox.com/sites/default/files/public/Triptyque%20Lusignan_web.pdf</a:t>
            </a:r>
            <a:endParaRPr lang="en-US" sz="1600" dirty="0"/>
          </a:p>
          <a:p>
            <a:pPr marL="514350" indent="-514350">
              <a:buFont typeface="+mj-lt"/>
              <a:buAutoNum type="arabicPeriod"/>
            </a:pPr>
            <a:r>
              <a:rPr lang="fr-FR" sz="1600" dirty="0">
                <a:hlinkClick r:id="rId6"/>
              </a:rPr>
              <a:t>http://www.poligrat.de/home/</a:t>
            </a:r>
            <a:endParaRPr lang="fr-FR" sz="1600" dirty="0"/>
          </a:p>
          <a:p>
            <a:pPr marL="514350" indent="-514350">
              <a:buFont typeface="+mj-lt"/>
              <a:buAutoNum type="arabicPeriod"/>
            </a:pPr>
            <a:r>
              <a:rPr lang="fr-FR" sz="1600" dirty="0">
                <a:hlinkClick r:id="rId7"/>
              </a:rPr>
              <a:t>https://www.worldstainless.org/Files/issf/non-image-files/PDF/Euro_Inox/Electropolishing_SP.pdf</a:t>
            </a:r>
            <a:endParaRPr lang="fr-FR" sz="1600" dirty="0"/>
          </a:p>
          <a:p>
            <a:pPr marL="514350" indent="-514350">
              <a:buFont typeface="+mj-lt"/>
              <a:buAutoNum type="arabicPeriod"/>
            </a:pPr>
            <a:r>
              <a:rPr lang="fr-FR" sz="1600" dirty="0">
                <a:hlinkClick r:id="rId8"/>
              </a:rPr>
              <a:t>http://www.legrand-sgm.fr/</a:t>
            </a:r>
            <a:r>
              <a:rPr lang="fr-FR" sz="1600" dirty="0"/>
              <a:t> </a:t>
            </a:r>
          </a:p>
          <a:p>
            <a:pPr marL="514350" indent="-514350">
              <a:buFont typeface="+mj-lt"/>
              <a:buAutoNum type="arabicPeriod"/>
            </a:pPr>
            <a:r>
              <a:rPr lang="fr-FR" sz="1600" dirty="0">
                <a:hlinkClick r:id="rId9"/>
              </a:rPr>
              <a:t>https://www.worldstainless.org/Files/issf/non-image-files/PDF/Euro_Inox/3D_Finishes_SP.pdf</a:t>
            </a:r>
            <a:endParaRPr lang="fr-FR" sz="1600" dirty="0"/>
          </a:p>
          <a:p>
            <a:pPr marL="514350" indent="-514350">
              <a:buFont typeface="+mj-lt"/>
              <a:buAutoNum type="arabicPeriod"/>
            </a:pPr>
            <a:r>
              <a:rPr lang="fr-FR" sz="1600" dirty="0">
                <a:hlinkClick r:id="rId10"/>
              </a:rPr>
              <a:t>https://cambridgearchitectural.com/projects/ft-lauderdale-hollywood-international-airport-rental-car-center</a:t>
            </a:r>
          </a:p>
          <a:p>
            <a:pPr marL="514350" indent="-514350">
              <a:buFont typeface="+mj-lt"/>
              <a:buAutoNum type="arabicPeriod"/>
            </a:pPr>
            <a:r>
              <a:rPr lang="fr-FR" sz="1600" dirty="0">
                <a:hlinkClick r:id="rId11"/>
              </a:rPr>
              <a:t>https://www.exyd.com/waterfront-building.html</a:t>
            </a:r>
            <a:endParaRPr lang="fr-FR" sz="1600" dirty="0"/>
          </a:p>
          <a:p>
            <a:pPr marL="514350" indent="-514350">
              <a:buFont typeface="+mj-lt"/>
              <a:buAutoNum type="arabicPeriod"/>
            </a:pPr>
            <a:r>
              <a:rPr lang="fr-FR" sz="1600" dirty="0">
                <a:hlinkClick r:id="rId12"/>
              </a:rPr>
              <a:t>http://cambridgearchitectural.com</a:t>
            </a:r>
            <a:endParaRPr lang="fr-FR" sz="1600" dirty="0"/>
          </a:p>
          <a:p>
            <a:pPr marL="514350" indent="-514350">
              <a:buFont typeface="+mj-lt"/>
              <a:buAutoNum type="arabicPeriod"/>
            </a:pPr>
            <a:r>
              <a:rPr lang="fr-FR" sz="1600" dirty="0">
                <a:hlinkClick r:id="rId13"/>
              </a:rPr>
              <a:t>https://gkd.de/architekturgewebe/</a:t>
            </a:r>
            <a:r>
              <a:rPr lang="fr-FR" sz="1600" dirty="0"/>
              <a:t> </a:t>
            </a:r>
          </a:p>
          <a:p>
            <a:pPr marL="514350" indent="-514350">
              <a:buFont typeface="+mj-lt"/>
              <a:buAutoNum type="arabicPeriod"/>
            </a:pPr>
            <a:r>
              <a:rPr lang="fr-FR" sz="1600" dirty="0">
                <a:hlinkClick r:id="rId14"/>
              </a:rPr>
              <a:t>http://www.diedrahtweber-architektur.com/de/anwendungen-architekturgewebe/medienfassade/</a:t>
            </a:r>
            <a:endParaRPr lang="fr-FR" sz="1600" dirty="0"/>
          </a:p>
          <a:p>
            <a:pPr marL="514350" indent="-514350">
              <a:buFont typeface="+mj-lt"/>
              <a:buAutoNum type="arabicPeriod"/>
            </a:pPr>
            <a:r>
              <a:rPr lang="fr-FR" sz="1600" dirty="0">
                <a:hlinkClick r:id="rId15"/>
              </a:rPr>
              <a:t>https://www.worldstainless.org/Files/issf/non-image-files/PDF/Euro_Inox/RoughnessMeasurement_EN.pdf</a:t>
            </a:r>
            <a:endParaRPr lang="fr-FR" sz="1600" b="1" dirty="0">
              <a:solidFill>
                <a:srgbClr val="FF0000"/>
              </a:solidFill>
            </a:endParaRPr>
          </a:p>
        </p:txBody>
      </p:sp>
      <p:sp>
        <p:nvSpPr>
          <p:cNvPr id="4" name="Slide Number Placeholder 3"/>
          <p:cNvSpPr>
            <a:spLocks noGrp="1"/>
          </p:cNvSpPr>
          <p:nvPr>
            <p:ph type="sldNum" sz="quarter" idx="12"/>
          </p:nvPr>
        </p:nvSpPr>
        <p:spPr/>
        <p:txBody>
          <a:bodyPr/>
          <a:lstStyle/>
          <a:p>
            <a:fld id="{5AF66AA0-E37C-4065-8BE7-D4086C065B53}" type="slidenum">
              <a:rPr lang="fr-BE" smtClean="0"/>
              <a:pPr/>
              <a:t>26</a:t>
            </a:fld>
            <a:endParaRPr lang="fr-BE"/>
          </a:p>
        </p:txBody>
      </p:sp>
    </p:spTree>
    <p:extLst>
      <p:ext uri="{BB962C8B-B14F-4D97-AF65-F5344CB8AC3E}">
        <p14:creationId xmlns:p14="http://schemas.microsoft.com/office/powerpoint/2010/main" val="1202091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Gracias</a:t>
            </a:r>
          </a:p>
        </p:txBody>
      </p:sp>
      <p:sp>
        <p:nvSpPr>
          <p:cNvPr id="3" name="Slide Number Placeholder 2"/>
          <p:cNvSpPr>
            <a:spLocks noGrp="1"/>
          </p:cNvSpPr>
          <p:nvPr>
            <p:ph type="sldNum" sz="quarter" idx="12"/>
          </p:nvPr>
        </p:nvSpPr>
        <p:spPr/>
        <p:txBody>
          <a:bodyPr/>
          <a:lstStyle/>
          <a:p>
            <a:fld id="{5AF66AA0-E37C-4065-8BE7-D4086C065B53}" type="slidenum">
              <a:rPr lang="fr-BE" smtClean="0"/>
              <a:pPr/>
              <a:t>27</a:t>
            </a:fld>
            <a:endParaRPr lang="fr-BE"/>
          </a:p>
        </p:txBody>
      </p:sp>
    </p:spTree>
    <p:extLst>
      <p:ext uri="{BB962C8B-B14F-4D97-AF65-F5344CB8AC3E}">
        <p14:creationId xmlns:p14="http://schemas.microsoft.com/office/powerpoint/2010/main" val="150125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 </a:t>
            </a:r>
            <a:r>
              <a:rPr lang="fr-FR" dirty="0" err="1"/>
              <a:t>Acabados</a:t>
            </a:r>
            <a:r>
              <a:rPr lang="fr-FR" dirty="0"/>
              <a:t> en </a:t>
            </a:r>
            <a:r>
              <a:rPr lang="fr-FR" dirty="0" err="1"/>
              <a:t>acero</a:t>
            </a:r>
            <a:r>
              <a:rPr lang="fr-FR" dirty="0"/>
              <a:t> </a:t>
            </a:r>
            <a:r>
              <a:rPr lang="fr-FR" dirty="0" err="1"/>
              <a:t>inoxidable</a:t>
            </a:r>
            <a:r>
              <a:rPr lang="fr-FR" dirty="0"/>
              <a:t> </a:t>
            </a:r>
            <a:r>
              <a:rPr lang="fr-FR" baseline="50000" dirty="0"/>
              <a:t>1,2</a:t>
            </a:r>
          </a:p>
        </p:txBody>
      </p:sp>
      <p:sp>
        <p:nvSpPr>
          <p:cNvPr id="6" name="Content Placeholder 5"/>
          <p:cNvSpPr>
            <a:spLocks noGrp="1"/>
          </p:cNvSpPr>
          <p:nvPr>
            <p:ph idx="1"/>
          </p:nvPr>
        </p:nvSpPr>
        <p:spPr/>
        <p:txBody>
          <a:bodyPr>
            <a:normAutofit fontScale="92500" lnSpcReduction="20000"/>
          </a:bodyPr>
          <a:lstStyle/>
          <a:p>
            <a:r>
              <a:rPr lang="fr-BE" dirty="0" err="1"/>
              <a:t>Acabados</a:t>
            </a:r>
            <a:r>
              <a:rPr lang="fr-BE" dirty="0"/>
              <a:t> de </a:t>
            </a:r>
            <a:r>
              <a:rPr lang="fr-BE" dirty="0" err="1"/>
              <a:t>fábrica</a:t>
            </a:r>
            <a:endParaRPr lang="fr-BE" dirty="0"/>
          </a:p>
          <a:p>
            <a:r>
              <a:rPr lang="fr-BE" dirty="0" err="1"/>
              <a:t>Acabados</a:t>
            </a:r>
            <a:r>
              <a:rPr lang="fr-BE" dirty="0"/>
              <a:t> </a:t>
            </a:r>
            <a:r>
              <a:rPr lang="fr-BE" dirty="0" err="1"/>
              <a:t>pulidos</a:t>
            </a:r>
            <a:r>
              <a:rPr lang="fr-BE" dirty="0"/>
              <a:t> </a:t>
            </a:r>
            <a:r>
              <a:rPr lang="fr-BE" dirty="0" err="1"/>
              <a:t>mecánicos</a:t>
            </a:r>
            <a:r>
              <a:rPr lang="fr-BE" dirty="0"/>
              <a:t> y </a:t>
            </a:r>
            <a:r>
              <a:rPr lang="fr-BE" dirty="0" err="1"/>
              <a:t>cepillados</a:t>
            </a:r>
            <a:endParaRPr lang="fr-BE" dirty="0"/>
          </a:p>
          <a:p>
            <a:r>
              <a:rPr lang="fr-BE" dirty="0" err="1"/>
              <a:t>Acabados</a:t>
            </a:r>
            <a:r>
              <a:rPr lang="fr-BE" dirty="0"/>
              <a:t> </a:t>
            </a:r>
            <a:r>
              <a:rPr lang="fr-BE" dirty="0" err="1"/>
              <a:t>grabados</a:t>
            </a:r>
            <a:endParaRPr lang="fr-BE" dirty="0"/>
          </a:p>
          <a:p>
            <a:r>
              <a:rPr lang="fr-BE" dirty="0" err="1"/>
              <a:t>Acabados</a:t>
            </a:r>
            <a:r>
              <a:rPr lang="fr-BE" dirty="0"/>
              <a:t> </a:t>
            </a:r>
            <a:r>
              <a:rPr lang="fr-BE" dirty="0" err="1"/>
              <a:t>granallados</a:t>
            </a:r>
            <a:endParaRPr lang="fr-BE" dirty="0"/>
          </a:p>
          <a:p>
            <a:r>
              <a:rPr lang="fr-BE" dirty="0" err="1"/>
              <a:t>Acabados</a:t>
            </a:r>
            <a:r>
              <a:rPr lang="fr-BE" dirty="0"/>
              <a:t> </a:t>
            </a:r>
            <a:r>
              <a:rPr lang="fr-BE" dirty="0" err="1"/>
              <a:t>electro-pulios</a:t>
            </a:r>
            <a:endParaRPr lang="fr-BE" dirty="0"/>
          </a:p>
          <a:p>
            <a:r>
              <a:rPr lang="fr-BE" dirty="0" err="1"/>
              <a:t>Acabados</a:t>
            </a:r>
            <a:r>
              <a:rPr lang="fr-BE" dirty="0"/>
              <a:t> </a:t>
            </a:r>
            <a:r>
              <a:rPr lang="fr-BE" dirty="0" err="1"/>
              <a:t>coloreados</a:t>
            </a:r>
            <a:r>
              <a:rPr lang="fr-BE" dirty="0"/>
              <a:t> </a:t>
            </a:r>
          </a:p>
          <a:p>
            <a:r>
              <a:rPr lang="fr-BE" dirty="0" err="1"/>
              <a:t>Acabados</a:t>
            </a:r>
            <a:r>
              <a:rPr lang="fr-BE" dirty="0"/>
              <a:t> </a:t>
            </a:r>
            <a:r>
              <a:rPr lang="fr-BE" dirty="0" err="1"/>
              <a:t>coloreado</a:t>
            </a:r>
            <a:r>
              <a:rPr lang="fr-BE" dirty="0"/>
              <a:t> </a:t>
            </a:r>
            <a:r>
              <a:rPr lang="fr-BE" dirty="0" err="1"/>
              <a:t>electrolítico</a:t>
            </a:r>
            <a:endParaRPr lang="fr-BE" dirty="0"/>
          </a:p>
          <a:p>
            <a:r>
              <a:rPr lang="fr-BE" dirty="0" err="1"/>
              <a:t>Acabados</a:t>
            </a:r>
            <a:r>
              <a:rPr lang="fr-BE" dirty="0"/>
              <a:t> </a:t>
            </a:r>
            <a:r>
              <a:rPr lang="fr-BE" dirty="0" err="1"/>
              <a:t>coloreados</a:t>
            </a:r>
            <a:r>
              <a:rPr lang="fr-BE" dirty="0"/>
              <a:t> </a:t>
            </a:r>
            <a:r>
              <a:rPr lang="fr-BE" dirty="0" err="1"/>
              <a:t>electrolítico</a:t>
            </a:r>
            <a:r>
              <a:rPr lang="fr-BE" dirty="0"/>
              <a:t> y </a:t>
            </a:r>
            <a:r>
              <a:rPr lang="fr-BE" dirty="0" err="1"/>
              <a:t>grabados</a:t>
            </a:r>
            <a:endParaRPr lang="fr-BE" dirty="0"/>
          </a:p>
          <a:p>
            <a:r>
              <a:rPr lang="fr-BE" dirty="0" err="1"/>
              <a:t>Acabados</a:t>
            </a:r>
            <a:r>
              <a:rPr lang="fr-BE" dirty="0"/>
              <a:t> con </a:t>
            </a:r>
            <a:r>
              <a:rPr lang="fr-BE" dirty="0" err="1"/>
              <a:t>recubrimiento</a:t>
            </a:r>
            <a:r>
              <a:rPr lang="fr-BE" dirty="0"/>
              <a:t> </a:t>
            </a:r>
            <a:r>
              <a:rPr lang="fr-BE" dirty="0" err="1"/>
              <a:t>orgánico</a:t>
            </a:r>
            <a:endParaRPr lang="fr-BE" dirty="0"/>
          </a:p>
          <a:p>
            <a:r>
              <a:rPr lang="fr-BE" dirty="0" err="1"/>
              <a:t>Acabados</a:t>
            </a:r>
            <a:r>
              <a:rPr lang="fr-BE" dirty="0"/>
              <a:t> </a:t>
            </a:r>
            <a:r>
              <a:rPr lang="fr-BE" dirty="0" err="1"/>
              <a:t>especificos</a:t>
            </a:r>
            <a:r>
              <a:rPr lang="fr-BE" dirty="0"/>
              <a:t> para </a:t>
            </a:r>
            <a:r>
              <a:rPr lang="fr-BE" dirty="0" err="1"/>
              <a:t>decoración</a:t>
            </a:r>
            <a:endParaRPr lang="fr-BE" dirty="0"/>
          </a:p>
          <a:p>
            <a:endParaRPr lang="fr-BE"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3</a:t>
            </a:fld>
            <a:endParaRPr lang="fr-BE"/>
          </a:p>
        </p:txBody>
      </p:sp>
      <p:sp>
        <p:nvSpPr>
          <p:cNvPr id="3" name="Oval 2"/>
          <p:cNvSpPr/>
          <p:nvPr/>
        </p:nvSpPr>
        <p:spPr>
          <a:xfrm>
            <a:off x="6732240" y="5517232"/>
            <a:ext cx="2160240" cy="1224136"/>
          </a:xfrm>
          <a:prstGeom prst="ellipse">
            <a:avLst/>
          </a:prstGeom>
          <a:solidFill>
            <a:schemeClr val="lt1">
              <a:alpha val="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600" dirty="0" err="1">
                <a:solidFill>
                  <a:srgbClr val="C00000"/>
                </a:solidFill>
              </a:rPr>
              <a:t>Multitud</a:t>
            </a:r>
            <a:r>
              <a:rPr lang="fr-FR" sz="1600" dirty="0">
                <a:solidFill>
                  <a:srgbClr val="C00000"/>
                </a:solidFill>
              </a:rPr>
              <a:t> de </a:t>
            </a:r>
            <a:r>
              <a:rPr lang="fr-FR" sz="1600" dirty="0" err="1">
                <a:solidFill>
                  <a:srgbClr val="C00000"/>
                </a:solidFill>
              </a:rPr>
              <a:t>acabados</a:t>
            </a:r>
            <a:r>
              <a:rPr lang="fr-FR" sz="1600" dirty="0">
                <a:solidFill>
                  <a:srgbClr val="C00000"/>
                </a:solidFill>
              </a:rPr>
              <a:t> disponibles</a:t>
            </a:r>
          </a:p>
        </p:txBody>
      </p:sp>
    </p:spTree>
    <p:extLst>
      <p:ext uri="{BB962C8B-B14F-4D97-AF65-F5344CB8AC3E}">
        <p14:creationId xmlns:p14="http://schemas.microsoft.com/office/powerpoint/2010/main" val="33631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1230"/>
            <a:ext cx="8219256" cy="1143000"/>
          </a:xfrm>
        </p:spPr>
        <p:txBody>
          <a:bodyPr>
            <a:normAutofit/>
          </a:bodyPr>
          <a:lstStyle/>
          <a:p>
            <a:r>
              <a:rPr lang="fr-FR" sz="3200" dirty="0" err="1"/>
              <a:t>Acabados</a:t>
            </a:r>
            <a:r>
              <a:rPr lang="fr-FR" sz="3200" dirty="0"/>
              <a:t> en frio Ex-</a:t>
            </a:r>
            <a:r>
              <a:rPr lang="fr-FR" sz="3200" dirty="0" err="1"/>
              <a:t>mill</a:t>
            </a:r>
            <a:r>
              <a:rPr lang="fr-FR" sz="3200" dirty="0"/>
              <a:t> </a:t>
            </a:r>
            <a:r>
              <a:rPr lang="fr-FR" sz="3200" baseline="30000" dirty="0"/>
              <a:t>1,3</a:t>
            </a:r>
            <a:br>
              <a:rPr lang="fr-FR" sz="3200" dirty="0"/>
            </a:br>
            <a:r>
              <a:rPr lang="en-US" sz="1600" dirty="0"/>
              <a:t>EN 10088-2 </a:t>
            </a:r>
            <a:r>
              <a:rPr lang="en-US" sz="1600" dirty="0" err="1"/>
              <a:t>acabados</a:t>
            </a:r>
            <a:r>
              <a:rPr lang="en-US" sz="1600" dirty="0"/>
              <a:t> </a:t>
            </a:r>
            <a:r>
              <a:rPr lang="en-US" sz="1600" dirty="0" err="1"/>
              <a:t>en</a:t>
            </a:r>
            <a:r>
              <a:rPr lang="en-US" sz="1600" dirty="0"/>
              <a:t> </a:t>
            </a:r>
            <a:r>
              <a:rPr lang="en-US" sz="1600" dirty="0" err="1"/>
              <a:t>frio</a:t>
            </a:r>
            <a:r>
              <a:rPr lang="en-US" sz="1600" dirty="0"/>
              <a:t> </a:t>
            </a:r>
            <a:r>
              <a:rPr lang="en-US" sz="1600" dirty="0" err="1"/>
              <a:t>tabla</a:t>
            </a:r>
            <a:r>
              <a:rPr lang="en-US" sz="1600" dirty="0"/>
              <a:t> 6 , con </a:t>
            </a:r>
            <a:r>
              <a:rPr lang="en-US" sz="1600" dirty="0" err="1"/>
              <a:t>referencia</a:t>
            </a:r>
            <a:r>
              <a:rPr lang="en-US" sz="1600" dirty="0"/>
              <a:t> </a:t>
            </a:r>
            <a:r>
              <a:rPr lang="en-US" sz="1600" dirty="0" err="1"/>
              <a:t>orientativa</a:t>
            </a:r>
            <a:r>
              <a:rPr lang="en-US" sz="1600" dirty="0"/>
              <a:t> a </a:t>
            </a:r>
            <a:r>
              <a:rPr lang="en-US" sz="1600" dirty="0" err="1"/>
              <a:t>los</a:t>
            </a:r>
            <a:r>
              <a:rPr lang="en-US" sz="1600" dirty="0"/>
              <a:t> </a:t>
            </a:r>
            <a:r>
              <a:rPr lang="en-US" sz="1600" dirty="0" err="1"/>
              <a:t>valores</a:t>
            </a:r>
            <a:r>
              <a:rPr lang="en-US" sz="1600" dirty="0"/>
              <a:t> de Ra </a:t>
            </a:r>
            <a:r>
              <a:rPr lang="en-US" sz="1600" dirty="0" err="1"/>
              <a:t>tipicos</a:t>
            </a:r>
            <a:endParaRPr lang="en-GB" sz="1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44951214"/>
              </p:ext>
            </p:extLst>
          </p:nvPr>
        </p:nvGraphicFramePr>
        <p:xfrm>
          <a:off x="457200" y="1556792"/>
          <a:ext cx="8229600" cy="4109696"/>
        </p:xfrm>
        <a:graphic>
          <a:graphicData uri="http://schemas.openxmlformats.org/drawingml/2006/table">
            <a:tbl>
              <a:tblPr firstRow="1" bandRow="1">
                <a:tableStyleId>{B301B821-A1FF-4177-AEE7-76D212191A09}</a:tableStyleId>
              </a:tblPr>
              <a:tblGrid>
                <a:gridCol w="94644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1234480">
                  <a:extLst>
                    <a:ext uri="{9D8B030D-6E8A-4147-A177-3AD203B41FA5}">
                      <a16:colId xmlns:a16="http://schemas.microsoft.com/office/drawing/2014/main" val="20003"/>
                    </a:ext>
                  </a:extLst>
                </a:gridCol>
              </a:tblGrid>
              <a:tr h="370840">
                <a:tc>
                  <a:txBody>
                    <a:bodyPr/>
                    <a:lstStyle/>
                    <a:p>
                      <a:pPr algn="ctr"/>
                      <a:r>
                        <a:rPr lang="fr-FR" sz="1200" dirty="0" err="1"/>
                        <a:t>Simbol</a:t>
                      </a:r>
                      <a:r>
                        <a:rPr lang="fr-FR" sz="1200" dirty="0"/>
                        <a:t> o</a:t>
                      </a:r>
                      <a:endParaRPr lang="fr-FR" sz="1200" dirty="0">
                        <a:solidFill>
                          <a:srgbClr val="0070C0"/>
                        </a:solidFill>
                      </a:endParaRPr>
                    </a:p>
                  </a:txBody>
                  <a:tcPr marL="5396" marR="5396" marT="5396" marB="5396" anchor="ctr"/>
                </a:tc>
                <a:tc>
                  <a:txBody>
                    <a:bodyPr/>
                    <a:lstStyle/>
                    <a:p>
                      <a:pPr algn="just"/>
                      <a:r>
                        <a:rPr lang="fr-FR" sz="1200" dirty="0" err="1">
                          <a:solidFill>
                            <a:schemeClr val="lt1"/>
                          </a:solidFill>
                        </a:rPr>
                        <a:t>Routing</a:t>
                      </a:r>
                      <a:r>
                        <a:rPr lang="fr-FR" sz="1200" baseline="0" dirty="0">
                          <a:solidFill>
                            <a:schemeClr val="lt1"/>
                          </a:solidFill>
                        </a:rPr>
                        <a:t> de </a:t>
                      </a:r>
                      <a:r>
                        <a:rPr lang="fr-FR" sz="1200" baseline="0" dirty="0" err="1">
                          <a:solidFill>
                            <a:schemeClr val="lt1"/>
                          </a:solidFill>
                        </a:rPr>
                        <a:t>proceso</a:t>
                      </a:r>
                      <a:endParaRPr lang="fr-FR" sz="1200" dirty="0">
                        <a:solidFill>
                          <a:srgbClr val="0070C0"/>
                        </a:solidFill>
                      </a:endParaRPr>
                    </a:p>
                  </a:txBody>
                  <a:tcPr marL="5396" marR="5396" marT="5396" marB="5396" anchor="ctr"/>
                </a:tc>
                <a:tc>
                  <a:txBody>
                    <a:bodyPr/>
                    <a:lstStyle/>
                    <a:p>
                      <a:pPr algn="ctr"/>
                      <a:r>
                        <a:rPr lang="fr-FR" sz="1200" dirty="0"/>
                        <a:t>Notas</a:t>
                      </a:r>
                      <a:endParaRPr lang="fr-FR" sz="1200" dirty="0">
                        <a:solidFill>
                          <a:srgbClr val="0070C0"/>
                        </a:solidFill>
                      </a:endParaRPr>
                    </a:p>
                  </a:txBody>
                  <a:tcPr marL="5396" marR="5396" marT="5396" marB="5396" anchor="ctr"/>
                </a:tc>
                <a:tc>
                  <a:txBody>
                    <a:bodyPr/>
                    <a:lstStyle/>
                    <a:p>
                      <a:pPr algn="ctr"/>
                      <a:r>
                        <a:rPr lang="fr-FR" sz="1200" dirty="0" err="1"/>
                        <a:t>Tipica</a:t>
                      </a:r>
                      <a:r>
                        <a:rPr lang="fr-FR" sz="1200" dirty="0"/>
                        <a:t>(Ra)</a:t>
                      </a:r>
                    </a:p>
                    <a:p>
                      <a:pPr algn="ctr"/>
                      <a:r>
                        <a:rPr lang="fr-FR" sz="1200" dirty="0"/>
                        <a:t> </a:t>
                      </a:r>
                      <a:r>
                        <a:rPr lang="el-GR" sz="1200" dirty="0"/>
                        <a:t>μ</a:t>
                      </a:r>
                      <a:r>
                        <a:rPr lang="fr-FR" sz="1200" dirty="0"/>
                        <a:t>m</a:t>
                      </a:r>
                      <a:endParaRPr lang="fr-FR" sz="1200" dirty="0">
                        <a:solidFill>
                          <a:srgbClr val="0070C0"/>
                        </a:solidFill>
                      </a:endParaRPr>
                    </a:p>
                  </a:txBody>
                  <a:tcPr marL="5396" marR="5396" marT="5396" marB="5396" anchor="ctr"/>
                </a:tc>
                <a:extLst>
                  <a:ext uri="{0D108BD9-81ED-4DB2-BD59-A6C34878D82A}">
                    <a16:rowId xmlns:a16="http://schemas.microsoft.com/office/drawing/2014/main" val="10000"/>
                  </a:ext>
                </a:extLst>
              </a:tr>
              <a:tr h="370840">
                <a:tc>
                  <a:txBody>
                    <a:bodyPr/>
                    <a:lstStyle/>
                    <a:p>
                      <a:pPr algn="ctr"/>
                      <a:r>
                        <a:rPr lang="fr-FR" sz="1200" dirty="0"/>
                        <a:t>2B </a:t>
                      </a:r>
                      <a:endParaRPr lang="fr-FR" sz="1200" dirty="0">
                        <a:solidFill>
                          <a:srgbClr val="0070C0"/>
                        </a:solidFill>
                      </a:endParaRPr>
                    </a:p>
                  </a:txBody>
                  <a:tcPr marL="5396" marR="5396" marT="5396" marB="5396" anchor="ctr"/>
                </a:tc>
                <a:tc>
                  <a:txBody>
                    <a:bodyPr/>
                    <a:lstStyle/>
                    <a:p>
                      <a:r>
                        <a:rPr lang="en-US" sz="1200" dirty="0" err="1"/>
                        <a:t>Laminado</a:t>
                      </a:r>
                      <a:r>
                        <a:rPr lang="en-US" sz="1200" dirty="0"/>
                        <a:t> </a:t>
                      </a:r>
                      <a:r>
                        <a:rPr lang="en-US" sz="1200" dirty="0" err="1"/>
                        <a:t>e</a:t>
                      </a:r>
                      <a:r>
                        <a:rPr lang="en-US" sz="1200" baseline="0" dirty="0" err="1"/>
                        <a:t>n</a:t>
                      </a:r>
                      <a:r>
                        <a:rPr lang="en-US" sz="1200" baseline="0" dirty="0"/>
                        <a:t> </a:t>
                      </a:r>
                      <a:r>
                        <a:rPr lang="en-US" sz="1200" baseline="0" dirty="0" err="1"/>
                        <a:t>frio</a:t>
                      </a:r>
                      <a:r>
                        <a:rPr lang="en-US" sz="1200" baseline="0" dirty="0"/>
                        <a:t>, </a:t>
                      </a:r>
                      <a:r>
                        <a:rPr lang="en-US" sz="1200" baseline="0" dirty="0" err="1"/>
                        <a:t>traamiento</a:t>
                      </a:r>
                      <a:r>
                        <a:rPr lang="en-US" sz="1200" baseline="0" dirty="0"/>
                        <a:t> </a:t>
                      </a:r>
                      <a:r>
                        <a:rPr lang="en-US" sz="1200" baseline="0" dirty="0" err="1"/>
                        <a:t>termico</a:t>
                      </a:r>
                      <a:r>
                        <a:rPr lang="en-US" sz="1200" baseline="0" dirty="0"/>
                        <a:t>, </a:t>
                      </a:r>
                      <a:r>
                        <a:rPr lang="en-US" sz="1200" baseline="0" dirty="0" err="1"/>
                        <a:t>decapado</a:t>
                      </a:r>
                      <a:r>
                        <a:rPr lang="en-US" sz="1200" baseline="0" dirty="0"/>
                        <a:t>, </a:t>
                      </a:r>
                      <a:r>
                        <a:rPr lang="en-US" sz="1200" baseline="0" dirty="0" err="1"/>
                        <a:t>skinpasado</a:t>
                      </a:r>
                      <a:r>
                        <a:rPr lang="en-US" sz="1200" dirty="0"/>
                        <a:t> </a:t>
                      </a:r>
                      <a:endParaRPr lang="en-US" sz="1200" dirty="0">
                        <a:solidFill>
                          <a:srgbClr val="0070C0"/>
                        </a:solidFill>
                      </a:endParaRPr>
                    </a:p>
                  </a:txBody>
                  <a:tcPr marL="5396" marR="5396" marT="5396" marB="5396" anchor="ctr"/>
                </a:tc>
                <a:tc>
                  <a:txBody>
                    <a:bodyPr/>
                    <a:lstStyle/>
                    <a:p>
                      <a:r>
                        <a:rPr lang="en-US" sz="1200" dirty="0" err="1"/>
                        <a:t>Es</a:t>
                      </a:r>
                      <a:r>
                        <a:rPr lang="en-US" sz="1200" dirty="0"/>
                        <a:t> el </a:t>
                      </a:r>
                      <a:r>
                        <a:rPr lang="en-US" sz="1200" dirty="0" err="1"/>
                        <a:t>acabado</a:t>
                      </a:r>
                      <a:r>
                        <a:rPr lang="en-US" sz="1200" dirty="0"/>
                        <a:t> </a:t>
                      </a:r>
                      <a:r>
                        <a:rPr lang="en-US" sz="1200" dirty="0" err="1"/>
                        <a:t>más</a:t>
                      </a:r>
                      <a:r>
                        <a:rPr lang="en-US" sz="1200" dirty="0"/>
                        <a:t> </a:t>
                      </a:r>
                      <a:r>
                        <a:rPr lang="en-US" sz="1200" dirty="0" err="1"/>
                        <a:t>común</a:t>
                      </a:r>
                      <a:r>
                        <a:rPr lang="en-US" sz="1200" dirty="0"/>
                        <a:t> de </a:t>
                      </a:r>
                      <a:r>
                        <a:rPr lang="en-US" sz="1200" dirty="0" err="1"/>
                        <a:t>los</a:t>
                      </a:r>
                      <a:r>
                        <a:rPr lang="en-US" sz="1200" dirty="0"/>
                        <a:t> </a:t>
                      </a:r>
                      <a:r>
                        <a:rPr lang="en-US" sz="1200" dirty="0" err="1"/>
                        <a:t>laminados</a:t>
                      </a:r>
                      <a:r>
                        <a:rPr lang="en-US" sz="1200" dirty="0"/>
                        <a:t> </a:t>
                      </a:r>
                      <a:r>
                        <a:rPr lang="en-US" sz="1200" dirty="0" err="1"/>
                        <a:t>en</a:t>
                      </a:r>
                      <a:r>
                        <a:rPr lang="en-US" sz="1200" dirty="0"/>
                        <a:t> </a:t>
                      </a:r>
                      <a:r>
                        <a:rPr lang="en-US" sz="1200" dirty="0" err="1"/>
                        <a:t>frío</a:t>
                      </a:r>
                      <a:r>
                        <a:rPr lang="en-US" sz="1200" dirty="0"/>
                        <a:t>. No </a:t>
                      </a:r>
                      <a:r>
                        <a:rPr lang="en-US" sz="1200" dirty="0" err="1"/>
                        <a:t>refleja</a:t>
                      </a:r>
                      <a:r>
                        <a:rPr lang="en-US" sz="1200" dirty="0"/>
                        <a:t>,</a:t>
                      </a:r>
                      <a:r>
                        <a:rPr lang="en-US" sz="1200" baseline="0" dirty="0"/>
                        <a:t> </a:t>
                      </a:r>
                      <a:r>
                        <a:rPr lang="en-US" sz="1200" baseline="0" dirty="0" err="1"/>
                        <a:t>acabado</a:t>
                      </a:r>
                      <a:r>
                        <a:rPr lang="en-US" sz="1200" baseline="0" dirty="0"/>
                        <a:t> </a:t>
                      </a:r>
                      <a:r>
                        <a:rPr lang="en-US" sz="1200" baseline="0" dirty="0" err="1"/>
                        <a:t>liso</a:t>
                      </a:r>
                      <a:r>
                        <a:rPr lang="en-US" sz="1200" baseline="0" dirty="0"/>
                        <a:t> con </a:t>
                      </a:r>
                      <a:r>
                        <a:rPr lang="en-US" sz="1200" baseline="0" dirty="0" err="1"/>
                        <a:t>buena</a:t>
                      </a:r>
                      <a:r>
                        <a:rPr lang="en-US" sz="1200" baseline="0" dirty="0"/>
                        <a:t> </a:t>
                      </a:r>
                      <a:r>
                        <a:rPr lang="en-US" sz="1200" baseline="0" dirty="0" err="1"/>
                        <a:t>rigidez</a:t>
                      </a:r>
                      <a:r>
                        <a:rPr lang="en-US" sz="1200" baseline="0" dirty="0"/>
                        <a:t>. El </a:t>
                      </a:r>
                      <a:r>
                        <a:rPr lang="en-US" sz="1200" baseline="0" dirty="0" err="1"/>
                        <a:t>espesor</a:t>
                      </a:r>
                      <a:r>
                        <a:rPr lang="en-US" sz="1200" baseline="0" dirty="0"/>
                        <a:t> </a:t>
                      </a:r>
                      <a:r>
                        <a:rPr lang="en-US" sz="1200" baseline="0" dirty="0" err="1"/>
                        <a:t>está</a:t>
                      </a:r>
                      <a:r>
                        <a:rPr lang="en-US" sz="1200" baseline="0" dirty="0"/>
                        <a:t> </a:t>
                      </a:r>
                      <a:r>
                        <a:rPr lang="en-US" sz="1200" baseline="0" dirty="0" err="1"/>
                        <a:t>limitado</a:t>
                      </a:r>
                      <a:r>
                        <a:rPr lang="en-US" sz="1200" baseline="0" dirty="0"/>
                        <a:t> </a:t>
                      </a:r>
                      <a:r>
                        <a:rPr lang="en-US" sz="1200" baseline="0" dirty="0" err="1"/>
                        <a:t>por</a:t>
                      </a:r>
                      <a:r>
                        <a:rPr lang="en-US" sz="1200" baseline="0" dirty="0"/>
                        <a:t> la </a:t>
                      </a:r>
                      <a:r>
                        <a:rPr lang="en-US" sz="1200" baseline="0" dirty="0" err="1"/>
                        <a:t>capacidad</a:t>
                      </a:r>
                      <a:r>
                        <a:rPr lang="en-US" sz="1200" baseline="0" dirty="0"/>
                        <a:t> de </a:t>
                      </a:r>
                      <a:r>
                        <a:rPr lang="en-US" sz="1200" baseline="0" dirty="0" err="1"/>
                        <a:t>skinpasado</a:t>
                      </a:r>
                      <a:r>
                        <a:rPr lang="en-US" sz="1200" baseline="0" dirty="0"/>
                        <a:t> de </a:t>
                      </a:r>
                      <a:r>
                        <a:rPr lang="en-US" sz="1200" baseline="0" dirty="0" err="1"/>
                        <a:t>cada</a:t>
                      </a:r>
                      <a:r>
                        <a:rPr lang="en-US" sz="1200" baseline="0" dirty="0"/>
                        <a:t> </a:t>
                      </a:r>
                      <a:r>
                        <a:rPr lang="en-US" sz="1200" baseline="0" dirty="0" err="1"/>
                        <a:t>fabricante</a:t>
                      </a:r>
                      <a:r>
                        <a:rPr lang="en-US" sz="1200" baseline="0" dirty="0"/>
                        <a:t>.</a:t>
                      </a:r>
                      <a:endParaRPr lang="en-US" sz="1200" dirty="0">
                        <a:solidFill>
                          <a:srgbClr val="0070C0"/>
                        </a:solidFill>
                      </a:endParaRPr>
                    </a:p>
                  </a:txBody>
                  <a:tcPr marL="5396" marR="5396" marT="5396" marB="5396" anchor="ctr"/>
                </a:tc>
                <a:tc>
                  <a:txBody>
                    <a:bodyPr/>
                    <a:lstStyle/>
                    <a:p>
                      <a:pPr algn="ctr"/>
                      <a:r>
                        <a:rPr lang="fr-FR" sz="1200" dirty="0"/>
                        <a:t>0.1-0.5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1"/>
                  </a:ext>
                </a:extLst>
              </a:tr>
              <a:tr h="370840">
                <a:tc>
                  <a:txBody>
                    <a:bodyPr/>
                    <a:lstStyle/>
                    <a:p>
                      <a:pPr algn="ctr"/>
                      <a:r>
                        <a:rPr lang="fr-FR" sz="1200" dirty="0"/>
                        <a:t>2C </a:t>
                      </a:r>
                      <a:endParaRPr lang="fr-FR" sz="1200" dirty="0">
                        <a:solidFill>
                          <a:srgbClr val="0070C0"/>
                        </a:solidFill>
                      </a:endParaRPr>
                    </a:p>
                  </a:txBody>
                  <a:tcPr marL="5396" marR="5396" marT="5396" marB="5396" anchor="ctr"/>
                </a:tc>
                <a:tc>
                  <a:txBody>
                    <a:bodyPr/>
                    <a:lstStyle/>
                    <a:p>
                      <a:r>
                        <a:rPr lang="en-US" sz="1200" dirty="0" err="1"/>
                        <a:t>Laminado</a:t>
                      </a:r>
                      <a:r>
                        <a:rPr lang="en-US" sz="1200" dirty="0"/>
                        <a:t> </a:t>
                      </a:r>
                      <a:r>
                        <a:rPr lang="en-US" sz="1200" dirty="0" err="1"/>
                        <a:t>en</a:t>
                      </a:r>
                      <a:r>
                        <a:rPr lang="en-US" sz="1200" dirty="0"/>
                        <a:t> </a:t>
                      </a:r>
                      <a:r>
                        <a:rPr lang="en-US" sz="1200" dirty="0" err="1"/>
                        <a:t>frío</a:t>
                      </a:r>
                      <a:r>
                        <a:rPr lang="en-US" sz="1200" dirty="0"/>
                        <a:t>, </a:t>
                      </a:r>
                      <a:r>
                        <a:rPr lang="en-US" sz="1200" dirty="0" err="1"/>
                        <a:t>tratamiento</a:t>
                      </a:r>
                      <a:r>
                        <a:rPr lang="en-US" sz="1200" dirty="0"/>
                        <a:t> </a:t>
                      </a:r>
                      <a:r>
                        <a:rPr lang="en-US" sz="1200" dirty="0" err="1"/>
                        <a:t>térmico</a:t>
                      </a:r>
                      <a:r>
                        <a:rPr lang="en-US" sz="1200" dirty="0"/>
                        <a:t> sin </a:t>
                      </a:r>
                      <a:r>
                        <a:rPr lang="en-US" sz="1200" dirty="0" err="1"/>
                        <a:t>descascarillar</a:t>
                      </a:r>
                      <a:endParaRPr lang="en-US" sz="1200" dirty="0">
                        <a:solidFill>
                          <a:srgbClr val="0070C0"/>
                        </a:solidFill>
                      </a:endParaRPr>
                    </a:p>
                  </a:txBody>
                  <a:tcPr marL="5396" marR="5396" marT="5396" marB="5396" anchor="ctr"/>
                </a:tc>
                <a:tc>
                  <a:txBody>
                    <a:bodyPr/>
                    <a:lstStyle/>
                    <a:p>
                      <a:r>
                        <a:rPr lang="en-US" sz="1200" dirty="0" err="1"/>
                        <a:t>Rugoso</a:t>
                      </a:r>
                      <a:r>
                        <a:rPr lang="en-US" sz="1200" dirty="0"/>
                        <a:t> con cascarilla del </a:t>
                      </a:r>
                      <a:r>
                        <a:rPr lang="en-US" sz="1200" dirty="0" err="1"/>
                        <a:t>tratamiento</a:t>
                      </a:r>
                      <a:r>
                        <a:rPr lang="en-US" sz="1200" dirty="0"/>
                        <a:t> </a:t>
                      </a:r>
                      <a:r>
                        <a:rPr lang="en-US" sz="1200" dirty="0" err="1"/>
                        <a:t>térmico</a:t>
                      </a:r>
                      <a:r>
                        <a:rPr lang="en-US" sz="1200" dirty="0"/>
                        <a:t>, </a:t>
                      </a:r>
                      <a:r>
                        <a:rPr lang="en-US" sz="1200" dirty="0" err="1"/>
                        <a:t>válido</a:t>
                      </a:r>
                      <a:r>
                        <a:rPr lang="en-US" sz="1200" dirty="0"/>
                        <a:t> para </a:t>
                      </a:r>
                      <a:r>
                        <a:rPr lang="en-US" sz="1200" dirty="0" err="1"/>
                        <a:t>partes</a:t>
                      </a:r>
                      <a:r>
                        <a:rPr lang="en-US" sz="1200" dirty="0"/>
                        <a:t> que van a </a:t>
                      </a:r>
                      <a:r>
                        <a:rPr lang="en-US" sz="1200" dirty="0" err="1"/>
                        <a:t>ser</a:t>
                      </a:r>
                      <a:r>
                        <a:rPr lang="en-US" sz="1200" dirty="0"/>
                        <a:t> </a:t>
                      </a:r>
                      <a:r>
                        <a:rPr lang="en-US" sz="1200" dirty="0" err="1"/>
                        <a:t>mecanizadas</a:t>
                      </a:r>
                      <a:r>
                        <a:rPr lang="en-US" sz="1200" dirty="0"/>
                        <a:t>, </a:t>
                      </a:r>
                      <a:r>
                        <a:rPr lang="en-US" sz="1200" dirty="0" err="1"/>
                        <a:t>descascarilladas</a:t>
                      </a:r>
                      <a:r>
                        <a:rPr lang="en-US" sz="1200" dirty="0"/>
                        <a:t> </a:t>
                      </a:r>
                      <a:r>
                        <a:rPr lang="en-US" sz="1200" dirty="0" err="1"/>
                        <a:t>en</a:t>
                      </a:r>
                      <a:r>
                        <a:rPr lang="en-US" sz="1200" dirty="0"/>
                        <a:t> </a:t>
                      </a:r>
                      <a:r>
                        <a:rPr lang="en-US" sz="1200" dirty="0" err="1"/>
                        <a:t>procesos</a:t>
                      </a:r>
                      <a:r>
                        <a:rPr lang="en-US" sz="1200" dirty="0"/>
                        <a:t> </a:t>
                      </a:r>
                      <a:r>
                        <a:rPr lang="en-US" sz="1200" dirty="0" err="1"/>
                        <a:t>posteriores</a:t>
                      </a:r>
                      <a:r>
                        <a:rPr lang="en-US" sz="1200" dirty="0"/>
                        <a:t> o </a:t>
                      </a:r>
                      <a:r>
                        <a:rPr lang="en-US" sz="1200" dirty="0" err="1"/>
                        <a:t>aquellas</a:t>
                      </a:r>
                      <a:r>
                        <a:rPr lang="en-US" sz="1200" dirty="0"/>
                        <a:t> </a:t>
                      </a:r>
                      <a:r>
                        <a:rPr lang="en-US" sz="1200" dirty="0" err="1"/>
                        <a:t>empleadas</a:t>
                      </a:r>
                      <a:r>
                        <a:rPr lang="en-US" sz="1200" baseline="0" dirty="0"/>
                        <a:t> </a:t>
                      </a:r>
                      <a:r>
                        <a:rPr lang="en-US" sz="1200" baseline="0" dirty="0" err="1"/>
                        <a:t>en</a:t>
                      </a:r>
                      <a:r>
                        <a:rPr lang="en-US" sz="1200" baseline="0" dirty="0"/>
                        <a:t> </a:t>
                      </a:r>
                      <a:r>
                        <a:rPr lang="en-US" sz="1200" baseline="0" dirty="0" err="1"/>
                        <a:t>aplciaciones</a:t>
                      </a:r>
                      <a:r>
                        <a:rPr lang="en-US" sz="1200" baseline="0" dirty="0"/>
                        <a:t> que </a:t>
                      </a:r>
                      <a:r>
                        <a:rPr lang="en-US" sz="1200" baseline="0" dirty="0" err="1"/>
                        <a:t>conlleven</a:t>
                      </a:r>
                      <a:r>
                        <a:rPr lang="en-US" sz="1200" baseline="0" dirty="0"/>
                        <a:t> </a:t>
                      </a:r>
                      <a:r>
                        <a:rPr lang="en-US" sz="1200" baseline="0" dirty="0" err="1"/>
                        <a:t>resistencia</a:t>
                      </a:r>
                      <a:r>
                        <a:rPr lang="en-US" sz="1200" baseline="0" dirty="0"/>
                        <a:t> al </a:t>
                      </a:r>
                      <a:r>
                        <a:rPr lang="en-US" sz="1200" baseline="0" dirty="0" err="1"/>
                        <a:t>calor</a:t>
                      </a:r>
                      <a:endParaRPr lang="en-US" sz="1200" dirty="0">
                        <a:solidFill>
                          <a:srgbClr val="0070C0"/>
                        </a:solidFill>
                      </a:endParaRPr>
                    </a:p>
                  </a:txBody>
                  <a:tcPr marL="5396" marR="5396" marT="5396" marB="5396" anchor="ctr"/>
                </a:tc>
                <a:tc>
                  <a:txBody>
                    <a:bodyPr/>
                    <a:lstStyle/>
                    <a:p>
                      <a:pPr algn="ctr"/>
                      <a:r>
                        <a:rPr lang="fr-BE" sz="1800" dirty="0"/>
                        <a:t>-</a:t>
                      </a:r>
                      <a:endParaRPr lang="en-GB" sz="1800" dirty="0"/>
                    </a:p>
                  </a:txBody>
                  <a:tcPr/>
                </a:tc>
                <a:extLst>
                  <a:ext uri="{0D108BD9-81ED-4DB2-BD59-A6C34878D82A}">
                    <a16:rowId xmlns:a16="http://schemas.microsoft.com/office/drawing/2014/main" val="10002"/>
                  </a:ext>
                </a:extLst>
              </a:tr>
              <a:tr h="370840">
                <a:tc>
                  <a:txBody>
                    <a:bodyPr/>
                    <a:lstStyle/>
                    <a:p>
                      <a:pPr algn="ctr"/>
                      <a:r>
                        <a:rPr lang="fr-FR" sz="1200" dirty="0"/>
                        <a:t>2D </a:t>
                      </a:r>
                      <a:endParaRPr lang="fr-FR" sz="1200" dirty="0">
                        <a:solidFill>
                          <a:srgbClr val="0070C0"/>
                        </a:solidFill>
                      </a:endParaRPr>
                    </a:p>
                  </a:txBody>
                  <a:tcPr marL="5396" marR="5396" marT="5396" marB="5396" anchor="ctr"/>
                </a:tc>
                <a:tc>
                  <a:txBody>
                    <a:bodyPr/>
                    <a:lstStyle/>
                    <a:p>
                      <a:r>
                        <a:rPr lang="en-US" sz="1200" dirty="0" err="1"/>
                        <a:t>Laminado</a:t>
                      </a:r>
                      <a:r>
                        <a:rPr lang="en-US" sz="1200" dirty="0"/>
                        <a:t> </a:t>
                      </a:r>
                      <a:r>
                        <a:rPr lang="en-US" sz="1200" dirty="0" err="1"/>
                        <a:t>en</a:t>
                      </a:r>
                      <a:r>
                        <a:rPr lang="en-US" sz="1200" dirty="0"/>
                        <a:t> </a:t>
                      </a:r>
                      <a:r>
                        <a:rPr lang="en-US" sz="1200" dirty="0" err="1"/>
                        <a:t>frío</a:t>
                      </a:r>
                      <a:r>
                        <a:rPr lang="en-US" sz="1200" dirty="0"/>
                        <a:t>, </a:t>
                      </a:r>
                      <a:r>
                        <a:rPr lang="en-US" sz="1200" dirty="0" err="1"/>
                        <a:t>tratamiento</a:t>
                      </a:r>
                      <a:r>
                        <a:rPr lang="en-US" sz="1200" dirty="0"/>
                        <a:t> </a:t>
                      </a:r>
                      <a:r>
                        <a:rPr lang="en-US" sz="1200" dirty="0" err="1"/>
                        <a:t>térmico</a:t>
                      </a:r>
                      <a:r>
                        <a:rPr lang="en-US" sz="1200" dirty="0"/>
                        <a:t>, </a:t>
                      </a:r>
                      <a:r>
                        <a:rPr lang="en-US" sz="1200" dirty="0" err="1"/>
                        <a:t>decapado</a:t>
                      </a:r>
                      <a:r>
                        <a:rPr lang="en-US" sz="1200" dirty="0"/>
                        <a:t> </a:t>
                      </a:r>
                      <a:endParaRPr lang="en-US" sz="1200" dirty="0">
                        <a:solidFill>
                          <a:srgbClr val="0070C0"/>
                        </a:solidFill>
                      </a:endParaRPr>
                    </a:p>
                  </a:txBody>
                  <a:tcPr marL="5396" marR="5396" marT="5396" marB="5396" anchor="ctr"/>
                </a:tc>
                <a:tc>
                  <a:txBody>
                    <a:bodyPr/>
                    <a:lstStyle/>
                    <a:p>
                      <a:r>
                        <a:rPr lang="en-US" sz="1200" dirty="0" err="1"/>
                        <a:t>Caracteristico</a:t>
                      </a:r>
                      <a:r>
                        <a:rPr lang="en-US" sz="1200" dirty="0"/>
                        <a:t> de </a:t>
                      </a:r>
                      <a:r>
                        <a:rPr lang="en-US" sz="1200" dirty="0" err="1"/>
                        <a:t>chapa</a:t>
                      </a:r>
                      <a:r>
                        <a:rPr lang="en-US" sz="1200" dirty="0"/>
                        <a:t> </a:t>
                      </a:r>
                      <a:r>
                        <a:rPr lang="en-US" sz="1200" dirty="0" err="1"/>
                        <a:t>gruesa</a:t>
                      </a:r>
                      <a:r>
                        <a:rPr lang="en-US" sz="1200" dirty="0"/>
                        <a:t>.</a:t>
                      </a:r>
                      <a:r>
                        <a:rPr lang="en-US" sz="1200" baseline="0" dirty="0"/>
                        <a:t> La </a:t>
                      </a:r>
                      <a:r>
                        <a:rPr lang="en-US" sz="1200" baseline="0" dirty="0" err="1"/>
                        <a:t>rugosidad</a:t>
                      </a:r>
                      <a:r>
                        <a:rPr lang="en-US" sz="1200" baseline="0" dirty="0"/>
                        <a:t> no </a:t>
                      </a:r>
                      <a:r>
                        <a:rPr lang="en-US" sz="1200" baseline="0" dirty="0" err="1"/>
                        <a:t>es</a:t>
                      </a:r>
                      <a:r>
                        <a:rPr lang="en-US" sz="1200" baseline="0" dirty="0"/>
                        <a:t> tan </a:t>
                      </a:r>
                      <a:r>
                        <a:rPr lang="en-US" sz="1200" baseline="0" dirty="0" err="1"/>
                        <a:t>buena</a:t>
                      </a:r>
                      <a:r>
                        <a:rPr lang="en-US" sz="1200" baseline="0" dirty="0"/>
                        <a:t> </a:t>
                      </a:r>
                      <a:r>
                        <a:rPr lang="en-US" sz="1200" baseline="0" dirty="0" err="1"/>
                        <a:t>como</a:t>
                      </a:r>
                      <a:r>
                        <a:rPr lang="en-US" sz="1200" baseline="0" dirty="0"/>
                        <a:t> </a:t>
                      </a:r>
                      <a:r>
                        <a:rPr lang="en-US" sz="1200" baseline="0" dirty="0" err="1"/>
                        <a:t>en</a:t>
                      </a:r>
                      <a:r>
                        <a:rPr lang="en-US" sz="1200" baseline="0" dirty="0"/>
                        <a:t> un 2B, </a:t>
                      </a:r>
                      <a:r>
                        <a:rPr lang="en-US" sz="1200" baseline="0" dirty="0" err="1"/>
                        <a:t>pero</a:t>
                      </a:r>
                      <a:r>
                        <a:rPr lang="en-US" sz="1200" baseline="0" dirty="0"/>
                        <a:t> </a:t>
                      </a:r>
                      <a:r>
                        <a:rPr lang="en-US" sz="1200" baseline="0" dirty="0" err="1"/>
                        <a:t>adecuada</a:t>
                      </a:r>
                      <a:r>
                        <a:rPr lang="en-US" sz="1200" baseline="0" dirty="0"/>
                        <a:t> para </a:t>
                      </a:r>
                      <a:r>
                        <a:rPr lang="en-US" sz="1200" baseline="0" dirty="0" err="1"/>
                        <a:t>muchas</a:t>
                      </a:r>
                      <a:r>
                        <a:rPr lang="en-US" sz="1200" baseline="0" dirty="0"/>
                        <a:t> </a:t>
                      </a:r>
                      <a:r>
                        <a:rPr lang="en-US" sz="1200" baseline="0" dirty="0" err="1"/>
                        <a:t>aplicaciones</a:t>
                      </a:r>
                      <a:r>
                        <a:rPr lang="en-US" sz="1200" baseline="0" dirty="0"/>
                        <a:t>.</a:t>
                      </a:r>
                      <a:r>
                        <a:rPr lang="en-US" sz="1200" dirty="0"/>
                        <a:t> </a:t>
                      </a:r>
                      <a:endParaRPr lang="en-US" sz="1200" dirty="0">
                        <a:solidFill>
                          <a:srgbClr val="0070C0"/>
                        </a:solidFill>
                      </a:endParaRPr>
                    </a:p>
                  </a:txBody>
                  <a:tcPr marL="5396" marR="5396" marT="5396" marB="5396" anchor="ctr"/>
                </a:tc>
                <a:tc>
                  <a:txBody>
                    <a:bodyPr/>
                    <a:lstStyle/>
                    <a:p>
                      <a:pPr algn="ctr"/>
                      <a:r>
                        <a:rPr lang="fr-FR" sz="1200" dirty="0"/>
                        <a:t>0.4-1.0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3"/>
                  </a:ext>
                </a:extLst>
              </a:tr>
              <a:tr h="370840">
                <a:tc>
                  <a:txBody>
                    <a:bodyPr/>
                    <a:lstStyle/>
                    <a:p>
                      <a:pPr algn="ctr"/>
                      <a:r>
                        <a:rPr lang="fr-FR" sz="1200" dirty="0"/>
                        <a:t>2E </a:t>
                      </a:r>
                      <a:endParaRPr lang="fr-FR" sz="1200" dirty="0">
                        <a:solidFill>
                          <a:srgbClr val="0070C0"/>
                        </a:solidFill>
                      </a:endParaRPr>
                    </a:p>
                  </a:txBody>
                  <a:tcPr marL="5396" marR="5396" marT="5396" marB="5396" anchor="ctr"/>
                </a:tc>
                <a:tc>
                  <a:txBody>
                    <a:bodyPr/>
                    <a:lstStyle/>
                    <a:p>
                      <a:r>
                        <a:rPr lang="en-US" sz="1200" dirty="0" err="1"/>
                        <a:t>Laminado</a:t>
                      </a:r>
                      <a:r>
                        <a:rPr lang="en-US" sz="1200" dirty="0"/>
                        <a:t> </a:t>
                      </a:r>
                      <a:r>
                        <a:rPr lang="en-US" sz="1200" dirty="0" err="1"/>
                        <a:t>en</a:t>
                      </a:r>
                      <a:r>
                        <a:rPr lang="en-US" sz="1200" dirty="0"/>
                        <a:t> </a:t>
                      </a:r>
                      <a:r>
                        <a:rPr lang="en-US" sz="1200" dirty="0" err="1"/>
                        <a:t>frío</a:t>
                      </a:r>
                      <a:r>
                        <a:rPr lang="en-US" sz="1200" dirty="0"/>
                        <a:t>, </a:t>
                      </a:r>
                      <a:r>
                        <a:rPr lang="en-US" sz="1200" dirty="0" err="1"/>
                        <a:t>tratamiento</a:t>
                      </a:r>
                      <a:r>
                        <a:rPr lang="en-US" sz="1200" dirty="0"/>
                        <a:t> </a:t>
                      </a:r>
                      <a:r>
                        <a:rPr lang="en-US" sz="1200" dirty="0" err="1"/>
                        <a:t>térmico</a:t>
                      </a:r>
                      <a:r>
                        <a:rPr lang="en-US" sz="1200" dirty="0"/>
                        <a:t>, </a:t>
                      </a:r>
                      <a:r>
                        <a:rPr lang="en-US" sz="1200" dirty="0" err="1"/>
                        <a:t>decapado</a:t>
                      </a:r>
                      <a:r>
                        <a:rPr lang="en-US" sz="1200" dirty="0"/>
                        <a:t> </a:t>
                      </a:r>
                      <a:r>
                        <a:rPr lang="en-US" sz="1200" dirty="0" err="1"/>
                        <a:t>mecánico</a:t>
                      </a:r>
                      <a:r>
                        <a:rPr lang="en-US" sz="1200" dirty="0"/>
                        <a:t> </a:t>
                      </a:r>
                      <a:endParaRPr lang="en-US" sz="1200" dirty="0">
                        <a:solidFill>
                          <a:srgbClr val="0070C0"/>
                        </a:solidFill>
                      </a:endParaRPr>
                    </a:p>
                  </a:txBody>
                  <a:tcPr marL="5396" marR="5396" marT="5396" marB="5396" anchor="ctr"/>
                </a:tc>
                <a:tc>
                  <a:txBody>
                    <a:bodyPr/>
                    <a:lstStyle/>
                    <a:p>
                      <a:r>
                        <a:rPr lang="en-US" sz="1200" dirty="0" err="1"/>
                        <a:t>Rugoso</a:t>
                      </a:r>
                      <a:r>
                        <a:rPr lang="en-US" sz="1200" dirty="0"/>
                        <a:t> y mate .</a:t>
                      </a:r>
                      <a:r>
                        <a:rPr lang="en-US" sz="1200" baseline="0" dirty="0"/>
                        <a:t> </a:t>
                      </a:r>
                      <a:r>
                        <a:rPr lang="en-US" sz="1200" baseline="0" dirty="0" err="1"/>
                        <a:t>Generalmente</a:t>
                      </a:r>
                      <a:r>
                        <a:rPr lang="en-US" sz="1200" baseline="0" dirty="0"/>
                        <a:t> </a:t>
                      </a:r>
                      <a:r>
                        <a:rPr lang="en-US" sz="1200" baseline="0" dirty="0" err="1"/>
                        <a:t>aplicado</a:t>
                      </a:r>
                      <a:r>
                        <a:rPr lang="en-US" sz="1200" baseline="0" dirty="0"/>
                        <a:t> </a:t>
                      </a:r>
                      <a:r>
                        <a:rPr lang="en-US" sz="1200" baseline="0" dirty="0" err="1"/>
                        <a:t>en</a:t>
                      </a:r>
                      <a:r>
                        <a:rPr lang="en-US" sz="1200" baseline="0" dirty="0"/>
                        <a:t> </a:t>
                      </a:r>
                      <a:r>
                        <a:rPr lang="en-US" sz="1200" baseline="0" dirty="0" err="1"/>
                        <a:t>aceros</a:t>
                      </a:r>
                      <a:r>
                        <a:rPr lang="en-US" sz="1200" baseline="0" dirty="0"/>
                        <a:t> </a:t>
                      </a:r>
                      <a:r>
                        <a:rPr lang="en-US" sz="1200" baseline="0" dirty="0" err="1"/>
                        <a:t>cuya</a:t>
                      </a:r>
                      <a:r>
                        <a:rPr lang="en-US" sz="1200" baseline="0" dirty="0"/>
                        <a:t> cascarilla </a:t>
                      </a:r>
                      <a:r>
                        <a:rPr lang="en-US" sz="1200" baseline="0" dirty="0" err="1"/>
                        <a:t>es</a:t>
                      </a:r>
                      <a:r>
                        <a:rPr lang="en-US" sz="1200" baseline="0" dirty="0"/>
                        <a:t> </a:t>
                      </a:r>
                      <a:r>
                        <a:rPr lang="en-US" sz="1200" baseline="0" dirty="0" err="1"/>
                        <a:t>muy</a:t>
                      </a:r>
                      <a:r>
                        <a:rPr lang="en-US" sz="1200" baseline="0" dirty="0"/>
                        <a:t> </a:t>
                      </a:r>
                      <a:r>
                        <a:rPr lang="en-US" sz="1200" baseline="0" dirty="0" err="1"/>
                        <a:t>resistente</a:t>
                      </a:r>
                      <a:r>
                        <a:rPr lang="en-US" sz="1200" baseline="0" dirty="0"/>
                        <a:t> a </a:t>
                      </a:r>
                      <a:r>
                        <a:rPr lang="en-US" sz="1200" baseline="0" dirty="0" err="1"/>
                        <a:t>los</a:t>
                      </a:r>
                      <a:r>
                        <a:rPr lang="en-US" sz="1200" baseline="0" dirty="0"/>
                        <a:t> </a:t>
                      </a:r>
                      <a:r>
                        <a:rPr lang="en-US" sz="1200" baseline="0" dirty="0" err="1"/>
                        <a:t>liquidos</a:t>
                      </a:r>
                      <a:r>
                        <a:rPr lang="en-US" sz="1200" baseline="0" dirty="0"/>
                        <a:t> </a:t>
                      </a:r>
                      <a:r>
                        <a:rPr lang="en-US" sz="1200" baseline="0" dirty="0" err="1"/>
                        <a:t>decapantes</a:t>
                      </a:r>
                      <a:r>
                        <a:rPr lang="en-US" sz="1200" baseline="0" dirty="0"/>
                        <a:t>.</a:t>
                      </a:r>
                      <a:r>
                        <a:rPr lang="en-US" sz="1200" dirty="0"/>
                        <a:t> </a:t>
                      </a:r>
                      <a:endParaRPr lang="en-US" sz="1200" dirty="0">
                        <a:solidFill>
                          <a:srgbClr val="0070C0"/>
                        </a:solidFill>
                      </a:endParaRPr>
                    </a:p>
                  </a:txBody>
                  <a:tcPr marL="5396" marR="5396" marT="5396" marB="5396" anchor="ctr"/>
                </a:tc>
                <a:tc>
                  <a:txBody>
                    <a:bodyPr/>
                    <a:lstStyle/>
                    <a:p>
                      <a:pPr algn="ctr"/>
                      <a:r>
                        <a:rPr lang="fr-FR" sz="1200" dirty="0"/>
                        <a:t>-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4"/>
                  </a:ext>
                </a:extLst>
              </a:tr>
              <a:tr h="370840">
                <a:tc>
                  <a:txBody>
                    <a:bodyPr/>
                    <a:lstStyle/>
                    <a:p>
                      <a:pPr algn="ctr"/>
                      <a:r>
                        <a:rPr lang="fr-FR" sz="1200" dirty="0"/>
                        <a:t>2H </a:t>
                      </a:r>
                      <a:endParaRPr lang="fr-FR" sz="1200" dirty="0">
                        <a:solidFill>
                          <a:srgbClr val="0070C0"/>
                        </a:solidFill>
                      </a:endParaRPr>
                    </a:p>
                  </a:txBody>
                  <a:tcPr marL="5396" marR="5396" marT="5396" marB="5396" anchor="ctr"/>
                </a:tc>
                <a:tc>
                  <a:txBody>
                    <a:bodyPr/>
                    <a:lstStyle/>
                    <a:p>
                      <a:r>
                        <a:rPr lang="fr-FR" sz="1200" dirty="0" err="1"/>
                        <a:t>Laminado</a:t>
                      </a:r>
                      <a:r>
                        <a:rPr lang="fr-FR" sz="1200" dirty="0"/>
                        <a:t> en </a:t>
                      </a:r>
                      <a:r>
                        <a:rPr lang="fr-FR" sz="1200" dirty="0" err="1"/>
                        <a:t>frío</a:t>
                      </a:r>
                      <a:r>
                        <a:rPr lang="fr-FR" sz="1200" dirty="0"/>
                        <a:t>, </a:t>
                      </a:r>
                      <a:r>
                        <a:rPr lang="fr-FR" sz="1200" dirty="0" err="1"/>
                        <a:t>endurecido</a:t>
                      </a:r>
                      <a:r>
                        <a:rPr lang="fr-FR" sz="1200" dirty="0"/>
                        <a:t> </a:t>
                      </a:r>
                      <a:r>
                        <a:rPr lang="fr-FR" sz="1200" dirty="0" err="1"/>
                        <a:t>por</a:t>
                      </a:r>
                      <a:r>
                        <a:rPr lang="fr-FR" sz="1200" dirty="0"/>
                        <a:t> </a:t>
                      </a:r>
                      <a:r>
                        <a:rPr lang="fr-FR" sz="1200" dirty="0" err="1"/>
                        <a:t>deformación</a:t>
                      </a:r>
                      <a:r>
                        <a:rPr lang="fr-FR" sz="1200" dirty="0"/>
                        <a:t>. </a:t>
                      </a:r>
                      <a:endParaRPr lang="fr-FR" sz="1200" dirty="0">
                        <a:solidFill>
                          <a:srgbClr val="0070C0"/>
                        </a:solidFill>
                      </a:endParaRPr>
                    </a:p>
                  </a:txBody>
                  <a:tcPr marL="5396" marR="5396" marT="5396" marB="5396" anchor="ctr"/>
                </a:tc>
                <a:tc>
                  <a:txBody>
                    <a:bodyPr/>
                    <a:lstStyle/>
                    <a:p>
                      <a:r>
                        <a:rPr lang="en-US" sz="1200" dirty="0"/>
                        <a:t>El </a:t>
                      </a:r>
                      <a:r>
                        <a:rPr lang="en-US" sz="1200" dirty="0" err="1"/>
                        <a:t>empleo</a:t>
                      </a:r>
                      <a:r>
                        <a:rPr lang="en-US" sz="1200" dirty="0"/>
                        <a:t> de </a:t>
                      </a:r>
                      <a:r>
                        <a:rPr lang="en-US" sz="1200" dirty="0" err="1"/>
                        <a:t>rodillos</a:t>
                      </a:r>
                      <a:r>
                        <a:rPr lang="en-US" sz="1200" dirty="0"/>
                        <a:t> de </a:t>
                      </a:r>
                      <a:r>
                        <a:rPr lang="en-US" sz="1200" dirty="0" err="1"/>
                        <a:t>alta</a:t>
                      </a:r>
                      <a:r>
                        <a:rPr lang="en-US" sz="1200" dirty="0"/>
                        <a:t> </a:t>
                      </a:r>
                      <a:r>
                        <a:rPr lang="en-US" sz="1200" dirty="0" err="1"/>
                        <a:t>reduccion</a:t>
                      </a:r>
                      <a:r>
                        <a:rPr lang="en-US" sz="1200" dirty="0"/>
                        <a:t> “Temper” </a:t>
                      </a:r>
                      <a:r>
                        <a:rPr lang="en-US" sz="1200" dirty="0" err="1"/>
                        <a:t>en</a:t>
                      </a:r>
                      <a:r>
                        <a:rPr lang="en-US" sz="1200" dirty="0"/>
                        <a:t> </a:t>
                      </a:r>
                      <a:r>
                        <a:rPr lang="en-US" sz="1200" dirty="0" err="1"/>
                        <a:t>austeniticos</a:t>
                      </a:r>
                      <a:r>
                        <a:rPr lang="en-US" sz="1200" dirty="0"/>
                        <a:t>, </a:t>
                      </a:r>
                      <a:r>
                        <a:rPr lang="en-US" sz="1200" dirty="0" err="1"/>
                        <a:t>mejora</a:t>
                      </a:r>
                      <a:r>
                        <a:rPr lang="en-US" sz="1200" dirty="0"/>
                        <a:t> las </a:t>
                      </a:r>
                      <a:r>
                        <a:rPr lang="en-US" sz="1200" dirty="0" err="1"/>
                        <a:t>propiedades</a:t>
                      </a:r>
                      <a:r>
                        <a:rPr lang="en-US" sz="1200" baseline="0" dirty="0"/>
                        <a:t> </a:t>
                      </a:r>
                      <a:r>
                        <a:rPr lang="en-US" sz="1200" baseline="0" dirty="0" err="1"/>
                        <a:t>mecánicas</a:t>
                      </a:r>
                      <a:r>
                        <a:rPr lang="en-US" sz="1200" baseline="0" dirty="0"/>
                        <a:t>. La </a:t>
                      </a:r>
                      <a:r>
                        <a:rPr lang="en-US" sz="1200" baseline="0" dirty="0" err="1"/>
                        <a:t>superficie</a:t>
                      </a:r>
                      <a:r>
                        <a:rPr lang="en-US" sz="1200" baseline="0" dirty="0"/>
                        <a:t> </a:t>
                      </a:r>
                      <a:r>
                        <a:rPr lang="en-US" sz="1200" baseline="0" dirty="0" err="1"/>
                        <a:t>es</a:t>
                      </a:r>
                      <a:r>
                        <a:rPr lang="en-US" sz="1200" baseline="0" dirty="0"/>
                        <a:t> </a:t>
                      </a:r>
                      <a:r>
                        <a:rPr lang="en-US" sz="1200" baseline="0" dirty="0" err="1"/>
                        <a:t>semejante</a:t>
                      </a:r>
                      <a:r>
                        <a:rPr lang="en-US" sz="1200" baseline="0" dirty="0"/>
                        <a:t> al 2B </a:t>
                      </a:r>
                      <a:r>
                        <a:rPr lang="en-US" sz="1200" baseline="0" dirty="0" err="1"/>
                        <a:t>en</a:t>
                      </a:r>
                      <a:r>
                        <a:rPr lang="en-US" sz="1200" baseline="0" dirty="0"/>
                        <a:t> </a:t>
                      </a:r>
                      <a:r>
                        <a:rPr lang="en-US" sz="1200" baseline="0" dirty="0" err="1"/>
                        <a:t>cuanto</a:t>
                      </a:r>
                      <a:r>
                        <a:rPr lang="en-US" sz="1200" baseline="0" dirty="0"/>
                        <a:t> a </a:t>
                      </a:r>
                      <a:r>
                        <a:rPr lang="en-US" sz="1200" baseline="0" dirty="0" err="1"/>
                        <a:t>sugosidad</a:t>
                      </a:r>
                      <a:r>
                        <a:rPr lang="en-US" sz="1200" baseline="0" dirty="0"/>
                        <a:t>.</a:t>
                      </a:r>
                      <a:r>
                        <a:rPr lang="en-US" sz="1200" dirty="0"/>
                        <a:t> </a:t>
                      </a:r>
                      <a:endParaRPr lang="en-US" sz="1200" dirty="0">
                        <a:solidFill>
                          <a:srgbClr val="0070C0"/>
                        </a:solidFill>
                      </a:endParaRPr>
                    </a:p>
                  </a:txBody>
                  <a:tcPr marL="5396" marR="5396" marT="5396" marB="5396" anchor="ctr"/>
                </a:tc>
                <a:tc>
                  <a:txBody>
                    <a:bodyPr/>
                    <a:lstStyle/>
                    <a:p>
                      <a:pPr algn="ctr"/>
                      <a:r>
                        <a:rPr lang="fr-FR" sz="1200" dirty="0"/>
                        <a:t>-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5"/>
                  </a:ext>
                </a:extLst>
              </a:tr>
              <a:tr h="370840">
                <a:tc>
                  <a:txBody>
                    <a:bodyPr/>
                    <a:lstStyle/>
                    <a:p>
                      <a:pPr algn="ctr"/>
                      <a:r>
                        <a:rPr lang="fr-FR" sz="1200" dirty="0"/>
                        <a:t>2R </a:t>
                      </a:r>
                      <a:endParaRPr lang="fr-FR" sz="1200" dirty="0">
                        <a:solidFill>
                          <a:srgbClr val="0070C0"/>
                        </a:solidFill>
                      </a:endParaRPr>
                    </a:p>
                  </a:txBody>
                  <a:tcPr marL="5396" marR="5396" marT="5396" marB="5396" anchor="ctr"/>
                </a:tc>
                <a:tc>
                  <a:txBody>
                    <a:bodyPr/>
                    <a:lstStyle/>
                    <a:p>
                      <a:r>
                        <a:rPr lang="fr-FR" sz="1200" dirty="0" err="1"/>
                        <a:t>Laminado</a:t>
                      </a:r>
                      <a:r>
                        <a:rPr lang="fr-FR" sz="1200" dirty="0"/>
                        <a:t> en </a:t>
                      </a:r>
                      <a:r>
                        <a:rPr lang="fr-FR" sz="1200" dirty="0" err="1"/>
                        <a:t>frío</a:t>
                      </a:r>
                      <a:r>
                        <a:rPr lang="fr-FR" sz="1200" dirty="0"/>
                        <a:t>, </a:t>
                      </a:r>
                      <a:r>
                        <a:rPr lang="fr-FR" sz="1200" dirty="0" err="1"/>
                        <a:t>recocido</a:t>
                      </a:r>
                      <a:r>
                        <a:rPr lang="fr-FR" sz="1200" dirty="0"/>
                        <a:t> brillante. </a:t>
                      </a:r>
                      <a:endParaRPr lang="fr-FR" sz="1200" dirty="0">
                        <a:solidFill>
                          <a:srgbClr val="0070C0"/>
                        </a:solidFill>
                      </a:endParaRPr>
                    </a:p>
                  </a:txBody>
                  <a:tcPr marL="5396" marR="5396" marT="5396" marB="5396" anchor="ctr"/>
                </a:tc>
                <a:tc>
                  <a:txBody>
                    <a:bodyPr/>
                    <a:lstStyle/>
                    <a:p>
                      <a:r>
                        <a:rPr lang="en-US" sz="1200" dirty="0" err="1"/>
                        <a:t>Acabado</a:t>
                      </a:r>
                      <a:r>
                        <a:rPr lang="en-US" sz="1200" dirty="0"/>
                        <a:t> </a:t>
                      </a:r>
                      <a:r>
                        <a:rPr lang="en-US" sz="1200" dirty="0" err="1"/>
                        <a:t>espejo</a:t>
                      </a:r>
                      <a:r>
                        <a:rPr lang="en-US" sz="1200" dirty="0"/>
                        <a:t> de </a:t>
                      </a:r>
                      <a:r>
                        <a:rPr lang="en-US" sz="1200" dirty="0" err="1"/>
                        <a:t>alta</a:t>
                      </a:r>
                      <a:r>
                        <a:rPr lang="en-US" sz="1200" dirty="0"/>
                        <a:t> </a:t>
                      </a:r>
                      <a:r>
                        <a:rPr lang="en-US" sz="1200" dirty="0" err="1"/>
                        <a:t>reflectividad</a:t>
                      </a:r>
                      <a:r>
                        <a:rPr lang="en-US" sz="1200" dirty="0"/>
                        <a:t>, </a:t>
                      </a:r>
                      <a:r>
                        <a:rPr lang="en-US" sz="1200" dirty="0" err="1"/>
                        <a:t>muy</a:t>
                      </a:r>
                      <a:r>
                        <a:rPr lang="en-US" sz="1200" dirty="0"/>
                        <a:t> </a:t>
                      </a:r>
                      <a:r>
                        <a:rPr lang="en-US" sz="1200" dirty="0" err="1"/>
                        <a:t>liso</a:t>
                      </a:r>
                      <a:r>
                        <a:rPr lang="en-US" sz="1200" dirty="0"/>
                        <a:t>.</a:t>
                      </a:r>
                      <a:r>
                        <a:rPr lang="en-US" sz="1200" baseline="0" dirty="0"/>
                        <a:t> Se </a:t>
                      </a:r>
                      <a:r>
                        <a:rPr lang="en-US" sz="1200" baseline="0" dirty="0" err="1"/>
                        <a:t>suministra</a:t>
                      </a:r>
                      <a:r>
                        <a:rPr lang="en-US" sz="1200" baseline="0" dirty="0"/>
                        <a:t> </a:t>
                      </a:r>
                      <a:r>
                        <a:rPr lang="en-US" sz="1200" baseline="0" dirty="0" err="1"/>
                        <a:t>generalmente</a:t>
                      </a:r>
                      <a:r>
                        <a:rPr lang="en-US" sz="1200" baseline="0" dirty="0"/>
                        <a:t> con </a:t>
                      </a:r>
                      <a:r>
                        <a:rPr lang="en-US" sz="1200" baseline="0" dirty="0" err="1"/>
                        <a:t>plastico</a:t>
                      </a:r>
                      <a:r>
                        <a:rPr lang="en-US" sz="1200" baseline="0" dirty="0"/>
                        <a:t> protector .</a:t>
                      </a:r>
                      <a:r>
                        <a:rPr lang="en-US" sz="1200" dirty="0"/>
                        <a:t> Las</a:t>
                      </a:r>
                      <a:r>
                        <a:rPr lang="en-US" sz="1200" baseline="0" dirty="0"/>
                        <a:t> </a:t>
                      </a:r>
                      <a:r>
                        <a:rPr lang="en-US" sz="1200" baseline="0" dirty="0" err="1"/>
                        <a:t>piezas</a:t>
                      </a:r>
                      <a:r>
                        <a:rPr lang="en-US" sz="1200" baseline="0" dirty="0"/>
                        <a:t> </a:t>
                      </a:r>
                      <a:r>
                        <a:rPr lang="en-US" sz="1200" baseline="0" dirty="0" err="1"/>
                        <a:t>fabricadas</a:t>
                      </a:r>
                      <a:r>
                        <a:rPr lang="en-US" sz="1200" baseline="0" dirty="0"/>
                        <a:t> se </a:t>
                      </a:r>
                      <a:r>
                        <a:rPr lang="en-US" sz="1200" baseline="0" dirty="0" err="1"/>
                        <a:t>ponen</a:t>
                      </a:r>
                      <a:r>
                        <a:rPr lang="en-US" sz="1200" baseline="0" dirty="0"/>
                        <a:t> </a:t>
                      </a:r>
                      <a:r>
                        <a:rPr lang="en-US" sz="1200" baseline="0" dirty="0" err="1"/>
                        <a:t>en</a:t>
                      </a:r>
                      <a:r>
                        <a:rPr lang="en-US" sz="1200" baseline="0" dirty="0"/>
                        <a:t> </a:t>
                      </a:r>
                      <a:r>
                        <a:rPr lang="en-US" sz="1200" baseline="0" dirty="0" err="1"/>
                        <a:t>servicio</a:t>
                      </a:r>
                      <a:r>
                        <a:rPr lang="en-US" sz="1200" baseline="0" dirty="0"/>
                        <a:t> sin </a:t>
                      </a:r>
                      <a:r>
                        <a:rPr lang="en-US" sz="1200" baseline="0" dirty="0" err="1"/>
                        <a:t>procesos</a:t>
                      </a:r>
                      <a:r>
                        <a:rPr lang="en-US" sz="1200" baseline="0" dirty="0"/>
                        <a:t>  de </a:t>
                      </a:r>
                      <a:r>
                        <a:rPr lang="en-US" sz="1200" baseline="0" dirty="0" err="1"/>
                        <a:t>acabado</a:t>
                      </a:r>
                      <a:r>
                        <a:rPr lang="en-US" sz="1200" baseline="0" dirty="0"/>
                        <a:t> posterior.</a:t>
                      </a:r>
                      <a:r>
                        <a:rPr lang="en-US" sz="1200" dirty="0"/>
                        <a:t> </a:t>
                      </a:r>
                      <a:endParaRPr lang="en-US" sz="1200" dirty="0">
                        <a:solidFill>
                          <a:srgbClr val="0070C0"/>
                        </a:solidFill>
                      </a:endParaRPr>
                    </a:p>
                  </a:txBody>
                  <a:tcPr marL="5396" marR="5396" marT="5396" marB="5396" anchor="ctr"/>
                </a:tc>
                <a:tc>
                  <a:txBody>
                    <a:bodyPr/>
                    <a:lstStyle/>
                    <a:p>
                      <a:pPr algn="ctr"/>
                      <a:r>
                        <a:rPr lang="fr-FR" sz="1200" dirty="0"/>
                        <a:t>.05-0.1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6"/>
                  </a:ext>
                </a:extLst>
              </a:tr>
              <a:tr h="370840">
                <a:tc>
                  <a:txBody>
                    <a:bodyPr/>
                    <a:lstStyle/>
                    <a:p>
                      <a:pPr algn="ctr"/>
                      <a:r>
                        <a:rPr lang="fr-FR" sz="1200" dirty="0"/>
                        <a:t>2Q </a:t>
                      </a:r>
                      <a:endParaRPr lang="fr-FR" sz="1200" dirty="0">
                        <a:solidFill>
                          <a:srgbClr val="0070C0"/>
                        </a:solidFill>
                      </a:endParaRPr>
                    </a:p>
                  </a:txBody>
                  <a:tcPr marL="5396" marR="5396" marT="5396" marB="5396" anchor="ctr"/>
                </a:tc>
                <a:tc>
                  <a:txBody>
                    <a:bodyPr/>
                    <a:lstStyle/>
                    <a:p>
                      <a:r>
                        <a:rPr lang="en-US" sz="1200" dirty="0" err="1"/>
                        <a:t>Laminación</a:t>
                      </a:r>
                      <a:r>
                        <a:rPr lang="en-US" sz="1200" dirty="0"/>
                        <a:t> </a:t>
                      </a:r>
                      <a:r>
                        <a:rPr lang="en-US" sz="1200" dirty="0" err="1"/>
                        <a:t>en</a:t>
                      </a:r>
                      <a:r>
                        <a:rPr lang="en-US" sz="1200" dirty="0"/>
                        <a:t> </a:t>
                      </a:r>
                      <a:r>
                        <a:rPr lang="en-US" sz="1200" dirty="0" err="1"/>
                        <a:t>frío</a:t>
                      </a:r>
                      <a:r>
                        <a:rPr lang="en-US" sz="1200" dirty="0"/>
                        <a:t>,</a:t>
                      </a:r>
                      <a:r>
                        <a:rPr lang="en-US" sz="1200" baseline="0" dirty="0"/>
                        <a:t> </a:t>
                      </a:r>
                      <a:r>
                        <a:rPr lang="en-US" sz="1200" baseline="0" dirty="0" err="1"/>
                        <a:t>endurecido</a:t>
                      </a:r>
                      <a:r>
                        <a:rPr lang="en-US" sz="1200" baseline="0" dirty="0"/>
                        <a:t> y </a:t>
                      </a:r>
                      <a:r>
                        <a:rPr lang="en-US" sz="1200" baseline="0" dirty="0" err="1"/>
                        <a:t>templado</a:t>
                      </a:r>
                      <a:r>
                        <a:rPr lang="en-US" sz="1200" baseline="0" dirty="0"/>
                        <a:t>, sin cascarilla</a:t>
                      </a:r>
                      <a:r>
                        <a:rPr lang="en-US" sz="1200" dirty="0"/>
                        <a:t> </a:t>
                      </a:r>
                      <a:endParaRPr lang="en-US" sz="1200" dirty="0">
                        <a:solidFill>
                          <a:srgbClr val="0070C0"/>
                        </a:solidFill>
                      </a:endParaRPr>
                    </a:p>
                  </a:txBody>
                  <a:tcPr marL="5396" marR="5396" marT="5396" marB="5396" anchor="ctr"/>
                </a:tc>
                <a:tc>
                  <a:txBody>
                    <a:bodyPr/>
                    <a:lstStyle/>
                    <a:p>
                      <a:r>
                        <a:rPr lang="en-US" sz="1200" dirty="0"/>
                        <a:t>Solo </a:t>
                      </a:r>
                      <a:r>
                        <a:rPr lang="en-US" sz="1200" dirty="0" err="1"/>
                        <a:t>disponible</a:t>
                      </a:r>
                      <a:r>
                        <a:rPr lang="en-US" sz="1200" dirty="0"/>
                        <a:t> </a:t>
                      </a:r>
                      <a:r>
                        <a:rPr lang="en-US" sz="1200" dirty="0" err="1"/>
                        <a:t>en</a:t>
                      </a:r>
                      <a:r>
                        <a:rPr lang="en-US" sz="1200" dirty="0"/>
                        <a:t> </a:t>
                      </a:r>
                      <a:r>
                        <a:rPr lang="en-US" sz="1200" dirty="0" err="1"/>
                        <a:t>los</a:t>
                      </a:r>
                      <a:r>
                        <a:rPr lang="en-US" sz="1200" dirty="0"/>
                        <a:t> </a:t>
                      </a:r>
                      <a:r>
                        <a:rPr lang="en-US" sz="1200" dirty="0" err="1"/>
                        <a:t>tipos</a:t>
                      </a:r>
                      <a:r>
                        <a:rPr lang="en-US" sz="1200" dirty="0"/>
                        <a:t> </a:t>
                      </a:r>
                      <a:r>
                        <a:rPr lang="en-US" sz="1200" dirty="0" err="1"/>
                        <a:t>martensiticos</a:t>
                      </a:r>
                      <a:r>
                        <a:rPr lang="en-US" sz="1200" dirty="0"/>
                        <a:t> (</a:t>
                      </a:r>
                      <a:r>
                        <a:rPr lang="en-US" sz="1200" dirty="0" err="1"/>
                        <a:t>ej</a:t>
                      </a:r>
                      <a:r>
                        <a:rPr lang="en-US" sz="1200" dirty="0"/>
                        <a:t>. AISI 420) el </a:t>
                      </a:r>
                      <a:r>
                        <a:rPr lang="en-US" sz="1200" dirty="0" err="1"/>
                        <a:t>descascarillado</a:t>
                      </a:r>
                      <a:r>
                        <a:rPr lang="en-US" sz="1200" dirty="0"/>
                        <a:t> </a:t>
                      </a:r>
                      <a:r>
                        <a:rPr lang="en-US" sz="1200" dirty="0" err="1"/>
                        <a:t>puede</a:t>
                      </a:r>
                      <a:r>
                        <a:rPr lang="en-US" sz="1200" dirty="0"/>
                        <a:t> </a:t>
                      </a:r>
                      <a:r>
                        <a:rPr lang="en-US" sz="1200" dirty="0" err="1"/>
                        <a:t>ser</a:t>
                      </a:r>
                      <a:r>
                        <a:rPr lang="en-US" sz="1200" dirty="0"/>
                        <a:t> </a:t>
                      </a:r>
                      <a:r>
                        <a:rPr lang="en-US" sz="1200" dirty="0" err="1"/>
                        <a:t>mediante</a:t>
                      </a:r>
                      <a:r>
                        <a:rPr lang="en-US" sz="1200" dirty="0"/>
                        <a:t> </a:t>
                      </a:r>
                      <a:r>
                        <a:rPr lang="en-US" sz="1200" dirty="0" err="1"/>
                        <a:t>atmosfera</a:t>
                      </a:r>
                      <a:r>
                        <a:rPr lang="en-US" sz="1200" dirty="0"/>
                        <a:t> </a:t>
                      </a:r>
                      <a:r>
                        <a:rPr lang="en-US" sz="1200" dirty="0" err="1"/>
                        <a:t>protectora</a:t>
                      </a:r>
                      <a:r>
                        <a:rPr lang="en-US" sz="1200" dirty="0"/>
                        <a:t> </a:t>
                      </a:r>
                      <a:r>
                        <a:rPr lang="en-US" sz="1200" dirty="0" err="1"/>
                        <a:t>en</a:t>
                      </a:r>
                      <a:r>
                        <a:rPr lang="en-US" sz="1200" dirty="0"/>
                        <a:t> el </a:t>
                      </a:r>
                      <a:r>
                        <a:rPr lang="en-US" sz="1200" dirty="0" err="1"/>
                        <a:t>recocido</a:t>
                      </a:r>
                      <a:r>
                        <a:rPr lang="en-US" sz="1200" dirty="0"/>
                        <a:t> o </a:t>
                      </a:r>
                      <a:r>
                        <a:rPr lang="en-US" sz="1200" dirty="0" err="1"/>
                        <a:t>descascarillado</a:t>
                      </a:r>
                      <a:r>
                        <a:rPr lang="en-US" sz="1200" dirty="0"/>
                        <a:t> posterior</a:t>
                      </a:r>
                      <a:r>
                        <a:rPr lang="en-US" sz="1200" baseline="0" dirty="0"/>
                        <a:t>  al </a:t>
                      </a:r>
                      <a:r>
                        <a:rPr lang="en-US" sz="1200" baseline="0" dirty="0" err="1"/>
                        <a:t>tratamiento</a:t>
                      </a:r>
                      <a:r>
                        <a:rPr lang="en-US" sz="1200" baseline="0" dirty="0"/>
                        <a:t> </a:t>
                      </a:r>
                      <a:r>
                        <a:rPr lang="en-US" sz="1200" baseline="0" dirty="0" err="1"/>
                        <a:t>térmico</a:t>
                      </a:r>
                      <a:r>
                        <a:rPr lang="en-US" sz="1200" baseline="0" dirty="0"/>
                        <a:t>.</a:t>
                      </a:r>
                      <a:endParaRPr lang="en-US" sz="1200" dirty="0">
                        <a:solidFill>
                          <a:srgbClr val="0070C0"/>
                        </a:solidFill>
                      </a:endParaRPr>
                    </a:p>
                  </a:txBody>
                  <a:tcPr marL="5396" marR="5396" marT="5396" marB="5396" anchor="ctr"/>
                </a:tc>
                <a:tc>
                  <a:txBody>
                    <a:bodyPr/>
                    <a:lstStyle/>
                    <a:p>
                      <a:pPr algn="ctr"/>
                      <a:r>
                        <a:rPr lang="fr-FR" sz="1200" dirty="0"/>
                        <a:t>-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7"/>
                  </a:ext>
                </a:extLst>
              </a:tr>
            </a:tbl>
          </a:graphicData>
        </a:graphic>
      </p:graphicFrame>
      <p:sp>
        <p:nvSpPr>
          <p:cNvPr id="13" name="Oval 12"/>
          <p:cNvSpPr/>
          <p:nvPr/>
        </p:nvSpPr>
        <p:spPr>
          <a:xfrm>
            <a:off x="6660232" y="5517232"/>
            <a:ext cx="2232248" cy="122413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err="1">
                <a:solidFill>
                  <a:srgbClr val="C00000"/>
                </a:solidFill>
              </a:rPr>
              <a:t>Estos</a:t>
            </a:r>
            <a:r>
              <a:rPr lang="fr-FR" dirty="0">
                <a:solidFill>
                  <a:srgbClr val="C00000"/>
                </a:solidFill>
              </a:rPr>
              <a:t> son los </a:t>
            </a:r>
            <a:r>
              <a:rPr lang="fr-FR" dirty="0" err="1">
                <a:solidFill>
                  <a:srgbClr val="C00000"/>
                </a:solidFill>
              </a:rPr>
              <a:t>más</a:t>
            </a:r>
            <a:r>
              <a:rPr lang="fr-FR" dirty="0">
                <a:solidFill>
                  <a:srgbClr val="C00000"/>
                </a:solidFill>
              </a:rPr>
              <a:t> </a:t>
            </a:r>
            <a:r>
              <a:rPr lang="fr-FR" dirty="0" err="1">
                <a:solidFill>
                  <a:srgbClr val="C00000"/>
                </a:solidFill>
              </a:rPr>
              <a:t>comunes</a:t>
            </a:r>
            <a:endParaRPr lang="fr-FR" dirty="0">
              <a:solidFill>
                <a:srgbClr val="C00000"/>
              </a:solidFill>
            </a:endParaRPr>
          </a:p>
        </p:txBody>
      </p:sp>
      <p:sp>
        <p:nvSpPr>
          <p:cNvPr id="3" name="Slide Number Placeholder 2"/>
          <p:cNvSpPr>
            <a:spLocks noGrp="1"/>
          </p:cNvSpPr>
          <p:nvPr>
            <p:ph type="sldNum" sz="quarter" idx="12"/>
          </p:nvPr>
        </p:nvSpPr>
        <p:spPr/>
        <p:txBody>
          <a:bodyPr/>
          <a:lstStyle/>
          <a:p>
            <a:fld id="{5AF66AA0-E37C-4065-8BE7-D4086C065B53}" type="slidenum">
              <a:rPr lang="fr-BE" smtClean="0"/>
              <a:t>4</a:t>
            </a:fld>
            <a:endParaRPr lang="fr-BE"/>
          </a:p>
        </p:txBody>
      </p:sp>
    </p:spTree>
    <p:extLst>
      <p:ext uri="{BB962C8B-B14F-4D97-AF65-F5344CB8AC3E}">
        <p14:creationId xmlns:p14="http://schemas.microsoft.com/office/powerpoint/2010/main" val="373329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fr-FR" sz="3200" dirty="0" err="1"/>
              <a:t>Acabados</a:t>
            </a:r>
            <a:r>
              <a:rPr lang="fr-FR" sz="3200" dirty="0"/>
              <a:t> </a:t>
            </a:r>
            <a:r>
              <a:rPr lang="fr-FR" sz="3200" dirty="0" err="1"/>
              <a:t>más</a:t>
            </a:r>
            <a:r>
              <a:rPr lang="fr-FR" sz="3200" dirty="0"/>
              <a:t> </a:t>
            </a:r>
            <a:r>
              <a:rPr lang="fr-FR" sz="3200" dirty="0" err="1"/>
              <a:t>comunes</a:t>
            </a:r>
            <a:endParaRPr lang="en-GB" sz="3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0357413"/>
              </p:ext>
            </p:extLst>
          </p:nvPr>
        </p:nvGraphicFramePr>
        <p:xfrm>
          <a:off x="457200" y="1600200"/>
          <a:ext cx="8229600" cy="4663440"/>
        </p:xfrm>
        <a:graphic>
          <a:graphicData uri="http://schemas.openxmlformats.org/drawingml/2006/table">
            <a:tbl>
              <a:tblPr firstRow="1" bandRow="1">
                <a:tableStyleId>{2D5ABB26-0587-4C30-8999-92F81FD0307C}</a:tableStyleId>
              </a:tblPr>
              <a:tblGrid>
                <a:gridCol w="3106688">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4618856">
                  <a:extLst>
                    <a:ext uri="{9D8B030D-6E8A-4147-A177-3AD203B41FA5}">
                      <a16:colId xmlns:a16="http://schemas.microsoft.com/office/drawing/2014/main" val="20002"/>
                    </a:ext>
                  </a:extLst>
                </a:gridCol>
              </a:tblGrid>
              <a:tr h="370840">
                <a:tc>
                  <a:txBody>
                    <a:bodyPr/>
                    <a:lstStyle/>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BE" sz="1800" dirty="0"/>
                        <a:t>2B</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BE" sz="1600" dirty="0"/>
                        <a:t>Se </a:t>
                      </a:r>
                      <a:r>
                        <a:rPr lang="fr-BE" sz="1600" dirty="0" err="1"/>
                        <a:t>produce</a:t>
                      </a:r>
                      <a:r>
                        <a:rPr lang="fr-BE" sz="1600" dirty="0"/>
                        <a:t> </a:t>
                      </a:r>
                      <a:r>
                        <a:rPr lang="fr-BE" sz="1600" dirty="0" err="1"/>
                        <a:t>como</a:t>
                      </a:r>
                      <a:r>
                        <a:rPr lang="fr-BE" sz="1600" dirty="0"/>
                        <a:t> el </a:t>
                      </a:r>
                      <a:r>
                        <a:rPr lang="fr-BE" sz="1600" dirty="0" err="1"/>
                        <a:t>acabado</a:t>
                      </a:r>
                      <a:r>
                        <a:rPr lang="fr-BE" sz="1600" dirty="0"/>
                        <a:t> 2D </a:t>
                      </a:r>
                      <a:r>
                        <a:rPr lang="fr-BE" sz="1600" dirty="0" err="1"/>
                        <a:t>pero</a:t>
                      </a:r>
                      <a:r>
                        <a:rPr lang="fr-BE" sz="1600" dirty="0"/>
                        <a:t> en la parte final </a:t>
                      </a:r>
                      <a:r>
                        <a:rPr lang="fr-BE" sz="1600" dirty="0" err="1"/>
                        <a:t>del</a:t>
                      </a:r>
                      <a:r>
                        <a:rPr lang="fr-BE" sz="1600" dirty="0"/>
                        <a:t> </a:t>
                      </a:r>
                      <a:r>
                        <a:rPr lang="fr-BE" sz="1600" dirty="0" err="1"/>
                        <a:t>proceso</a:t>
                      </a:r>
                      <a:r>
                        <a:rPr lang="fr-BE" sz="1600" dirty="0"/>
                        <a:t> se </a:t>
                      </a:r>
                      <a:r>
                        <a:rPr lang="fr-BE" sz="1600" dirty="0" err="1"/>
                        <a:t>aplica</a:t>
                      </a:r>
                      <a:r>
                        <a:rPr lang="fr-BE" sz="1600" dirty="0"/>
                        <a:t> </a:t>
                      </a:r>
                      <a:r>
                        <a:rPr lang="fr-BE" sz="1600" dirty="0" err="1"/>
                        <a:t>una</a:t>
                      </a:r>
                      <a:r>
                        <a:rPr lang="fr-BE" sz="1600" dirty="0"/>
                        <a:t> suave</a:t>
                      </a:r>
                      <a:r>
                        <a:rPr lang="fr-BE" sz="1600" baseline="0" dirty="0"/>
                        <a:t> </a:t>
                      </a:r>
                      <a:r>
                        <a:rPr lang="fr-BE" sz="1600" baseline="0" dirty="0" err="1"/>
                        <a:t>laminación</a:t>
                      </a:r>
                      <a:r>
                        <a:rPr lang="fr-BE" sz="1600" baseline="0" dirty="0"/>
                        <a:t> </a:t>
                      </a:r>
                      <a:r>
                        <a:rPr lang="fr-BE" sz="1600" baseline="0" dirty="0" err="1"/>
                        <a:t>usando</a:t>
                      </a:r>
                      <a:r>
                        <a:rPr lang="fr-BE" sz="1600" baseline="0" dirty="0"/>
                        <a:t> </a:t>
                      </a:r>
                      <a:r>
                        <a:rPr lang="fr-BE" sz="1600" baseline="0" dirty="0" err="1"/>
                        <a:t>cilindros</a:t>
                      </a:r>
                      <a:r>
                        <a:rPr lang="fr-BE" sz="1600" baseline="0" dirty="0"/>
                        <a:t> de </a:t>
                      </a:r>
                      <a:r>
                        <a:rPr lang="fr-BE" sz="1600" baseline="0" dirty="0" err="1"/>
                        <a:t>pulido</a:t>
                      </a:r>
                      <a:r>
                        <a:rPr lang="fr-BE" sz="1600" baseline="0" dirty="0"/>
                        <a:t> que </a:t>
                      </a:r>
                      <a:r>
                        <a:rPr lang="fr-BE" sz="1600" baseline="0" dirty="0" err="1"/>
                        <a:t>dotan</a:t>
                      </a:r>
                      <a:r>
                        <a:rPr lang="fr-BE" sz="1600" baseline="0" dirty="0"/>
                        <a:t> a la superficie </a:t>
                      </a:r>
                      <a:r>
                        <a:rPr lang="fr-BE" sz="1600" baseline="0" dirty="0" err="1"/>
                        <a:t>lisa</a:t>
                      </a:r>
                      <a:r>
                        <a:rPr lang="fr-BE" sz="1600" baseline="0" dirty="0"/>
                        <a:t> de </a:t>
                      </a:r>
                      <a:r>
                        <a:rPr lang="fr-BE" sz="1600" baseline="0" dirty="0" err="1"/>
                        <a:t>una</a:t>
                      </a:r>
                      <a:r>
                        <a:rPr lang="fr-BE" sz="1600" baseline="0" dirty="0"/>
                        <a:t> </a:t>
                      </a:r>
                      <a:r>
                        <a:rPr lang="fr-BE" sz="1600" baseline="0" dirty="0" err="1"/>
                        <a:t>reflectividad</a:t>
                      </a:r>
                      <a:r>
                        <a:rPr lang="fr-BE" sz="1600" baseline="0" dirty="0"/>
                        <a:t> de </a:t>
                      </a:r>
                      <a:r>
                        <a:rPr lang="fr-BE" sz="1600" baseline="0" dirty="0" err="1"/>
                        <a:t>aspecto</a:t>
                      </a:r>
                      <a:r>
                        <a:rPr lang="fr-BE" sz="1600" baseline="0" dirty="0"/>
                        <a:t> </a:t>
                      </a:r>
                      <a:r>
                        <a:rPr lang="fr-BE" sz="1600" baseline="0" dirty="0" err="1"/>
                        <a:t>grisacea</a:t>
                      </a:r>
                      <a:r>
                        <a:rPr lang="fr-BE" sz="1600" baseline="0" dirty="0"/>
                        <a:t>.  Es la superficie </a:t>
                      </a:r>
                      <a:r>
                        <a:rPr lang="fr-BE" sz="1600" baseline="0" dirty="0" err="1"/>
                        <a:t>mayormente</a:t>
                      </a:r>
                      <a:r>
                        <a:rPr lang="fr-BE" sz="1600" baseline="0" dirty="0"/>
                        <a:t> </a:t>
                      </a:r>
                      <a:r>
                        <a:rPr lang="fr-BE" sz="1600" baseline="0" dirty="0" err="1"/>
                        <a:t>utilizada</a:t>
                      </a:r>
                      <a:r>
                        <a:rPr lang="fr-BE" sz="1600" baseline="0" dirty="0"/>
                        <a:t> </a:t>
                      </a:r>
                      <a:r>
                        <a:rPr lang="fr-BE" sz="1600" baseline="0" dirty="0" err="1"/>
                        <a:t>hoy</a:t>
                      </a:r>
                      <a:r>
                        <a:rPr lang="fr-BE" sz="1600" baseline="0" dirty="0"/>
                        <a:t> en dia y es el </a:t>
                      </a:r>
                      <a:r>
                        <a:rPr lang="fr-BE" sz="1600" baseline="0" dirty="0" err="1"/>
                        <a:t>material</a:t>
                      </a:r>
                      <a:r>
                        <a:rPr lang="fr-BE" sz="1600" baseline="0" dirty="0"/>
                        <a:t> base para </a:t>
                      </a:r>
                      <a:r>
                        <a:rPr lang="fr-BE" sz="1600" baseline="0" dirty="0" err="1"/>
                        <a:t>muchos</a:t>
                      </a:r>
                      <a:r>
                        <a:rPr lang="fr-BE" sz="1600" baseline="0" dirty="0"/>
                        <a:t> de los </a:t>
                      </a:r>
                      <a:r>
                        <a:rPr lang="fr-BE" sz="1600" baseline="0" dirty="0" err="1"/>
                        <a:t>acabados</a:t>
                      </a:r>
                      <a:r>
                        <a:rPr lang="fr-BE" sz="1600" baseline="0" dirty="0"/>
                        <a:t> </a:t>
                      </a:r>
                      <a:r>
                        <a:rPr lang="fr-BE" sz="1600" baseline="0" dirty="0" err="1"/>
                        <a:t>pulidos</a:t>
                      </a:r>
                      <a:r>
                        <a:rPr lang="fr-BE" sz="1600" baseline="0" dirty="0"/>
                        <a:t> y </a:t>
                      </a:r>
                      <a:r>
                        <a:rPr lang="fr-BE" sz="1600" baseline="0" dirty="0" err="1"/>
                        <a:t>cepillados</a:t>
                      </a:r>
                      <a:r>
                        <a:rPr lang="fr-BE" sz="1600" baseline="0" dirty="0"/>
                        <a:t>.</a:t>
                      </a:r>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en-GB"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BE" sz="1800" dirty="0"/>
                        <a:t>2D</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BE" sz="1600" dirty="0"/>
                        <a:t>Se</a:t>
                      </a:r>
                      <a:r>
                        <a:rPr lang="fr-BE" sz="1600" baseline="0" dirty="0"/>
                        <a:t> </a:t>
                      </a:r>
                      <a:r>
                        <a:rPr lang="fr-BE" sz="1600" baseline="0" dirty="0" err="1"/>
                        <a:t>trata</a:t>
                      </a:r>
                      <a:r>
                        <a:rPr lang="fr-BE" sz="1600" baseline="0" dirty="0"/>
                        <a:t> de un </a:t>
                      </a:r>
                      <a:r>
                        <a:rPr lang="fr-BE" sz="1600" baseline="0" dirty="0" err="1"/>
                        <a:t>acabado</a:t>
                      </a:r>
                      <a:r>
                        <a:rPr lang="fr-BE" sz="1600" baseline="0" dirty="0"/>
                        <a:t> </a:t>
                      </a:r>
                      <a:r>
                        <a:rPr lang="fr-BE" sz="1600" baseline="0" dirty="0" err="1"/>
                        <a:t>más</a:t>
                      </a:r>
                      <a:r>
                        <a:rPr lang="fr-BE" sz="1600" baseline="0" dirty="0"/>
                        <a:t> </a:t>
                      </a:r>
                      <a:r>
                        <a:rPr lang="fr-BE" sz="1600" baseline="0" dirty="0" err="1"/>
                        <a:t>refinado</a:t>
                      </a:r>
                      <a:r>
                        <a:rPr lang="fr-BE" sz="1600" baseline="0" dirty="0"/>
                        <a:t> que el 1D y se </a:t>
                      </a:r>
                      <a:r>
                        <a:rPr lang="fr-BE" sz="1600" baseline="0" dirty="0" err="1"/>
                        <a:t>consigue</a:t>
                      </a:r>
                      <a:r>
                        <a:rPr lang="fr-BE" sz="1600" baseline="0" dirty="0"/>
                        <a:t> </a:t>
                      </a:r>
                      <a:r>
                        <a:rPr lang="fr-BE" sz="1600" baseline="0" dirty="0" err="1"/>
                        <a:t>por</a:t>
                      </a:r>
                      <a:r>
                        <a:rPr lang="fr-BE" sz="1600" baseline="0" dirty="0"/>
                        <a:t> </a:t>
                      </a:r>
                      <a:r>
                        <a:rPr lang="fr-BE" sz="1600" baseline="0" dirty="0" err="1"/>
                        <a:t>laminación</a:t>
                      </a:r>
                      <a:r>
                        <a:rPr lang="fr-BE" sz="1600" baseline="0" dirty="0"/>
                        <a:t> en </a:t>
                      </a:r>
                      <a:r>
                        <a:rPr lang="fr-BE" sz="1600" baseline="0" dirty="0" err="1"/>
                        <a:t>frío</a:t>
                      </a:r>
                      <a:r>
                        <a:rPr lang="fr-BE" sz="1600" baseline="0" dirty="0"/>
                        <a:t>, </a:t>
                      </a:r>
                      <a:r>
                        <a:rPr lang="fr-BE" sz="1600" baseline="0" dirty="0" err="1"/>
                        <a:t>tratamiento</a:t>
                      </a:r>
                      <a:r>
                        <a:rPr lang="fr-BE" sz="1600" baseline="0" dirty="0"/>
                        <a:t> </a:t>
                      </a:r>
                      <a:r>
                        <a:rPr lang="fr-BE" sz="1600" baseline="0" dirty="0" err="1"/>
                        <a:t>térmico</a:t>
                      </a:r>
                      <a:r>
                        <a:rPr lang="fr-BE" sz="1600" baseline="0" dirty="0"/>
                        <a:t> y </a:t>
                      </a:r>
                      <a:r>
                        <a:rPr lang="fr-BE" sz="1600" baseline="0" dirty="0" err="1"/>
                        <a:t>decapado</a:t>
                      </a:r>
                      <a:r>
                        <a:rPr lang="fr-BE" sz="1600" baseline="0" dirty="0"/>
                        <a:t>. La </a:t>
                      </a:r>
                      <a:r>
                        <a:rPr lang="fr-BE" sz="1600" baseline="0" dirty="0" err="1"/>
                        <a:t>baja</a:t>
                      </a:r>
                      <a:r>
                        <a:rPr lang="fr-BE" sz="1600" baseline="0" dirty="0"/>
                        <a:t> </a:t>
                      </a:r>
                      <a:r>
                        <a:rPr lang="fr-BE" sz="1600" baseline="0" dirty="0" err="1"/>
                        <a:t>reflectividad</a:t>
                      </a:r>
                      <a:r>
                        <a:rPr lang="fr-BE" sz="1600" baseline="0" dirty="0"/>
                        <a:t> de su superficie mate es </a:t>
                      </a:r>
                      <a:r>
                        <a:rPr lang="fr-BE" sz="1600" baseline="0" dirty="0" err="1"/>
                        <a:t>muy</a:t>
                      </a:r>
                      <a:r>
                        <a:rPr lang="fr-BE" sz="1600" baseline="0" dirty="0"/>
                        <a:t> </a:t>
                      </a:r>
                      <a:r>
                        <a:rPr lang="fr-BE" sz="1600" baseline="0" dirty="0" err="1"/>
                        <a:t>adecuada</a:t>
                      </a:r>
                      <a:r>
                        <a:rPr lang="fr-BE" sz="1600" baseline="0" dirty="0"/>
                        <a:t> para </a:t>
                      </a:r>
                      <a:r>
                        <a:rPr lang="fr-BE" sz="1600" baseline="0" dirty="0" err="1"/>
                        <a:t>aplicaciones</a:t>
                      </a:r>
                      <a:r>
                        <a:rPr lang="fr-BE" sz="1600" baseline="0" dirty="0"/>
                        <a:t> </a:t>
                      </a:r>
                      <a:r>
                        <a:rPr lang="fr-BE" sz="1600" baseline="0" dirty="0" err="1"/>
                        <a:t>industriales</a:t>
                      </a:r>
                      <a:r>
                        <a:rPr lang="fr-BE" sz="1600" baseline="0" dirty="0"/>
                        <a:t> o de </a:t>
                      </a:r>
                      <a:r>
                        <a:rPr lang="fr-BE" sz="1600" baseline="0" dirty="0" err="1"/>
                        <a:t>ingeniería</a:t>
                      </a:r>
                      <a:r>
                        <a:rPr lang="fr-BE" sz="1600" baseline="0" dirty="0"/>
                        <a:t> </a:t>
                      </a:r>
                      <a:r>
                        <a:rPr lang="fr-BE" sz="1600" baseline="0" dirty="0" err="1"/>
                        <a:t>pero</a:t>
                      </a:r>
                      <a:r>
                        <a:rPr lang="fr-BE" sz="1600" baseline="0" dirty="0"/>
                        <a:t>, en </a:t>
                      </a:r>
                      <a:r>
                        <a:rPr lang="fr-BE" sz="1600" baseline="0" dirty="0" err="1"/>
                        <a:t>arquitectura,solo</a:t>
                      </a:r>
                      <a:r>
                        <a:rPr lang="fr-BE" sz="1600" baseline="0" dirty="0"/>
                        <a:t> es </a:t>
                      </a:r>
                      <a:r>
                        <a:rPr lang="fr-BE" sz="1600" baseline="0" dirty="0" err="1"/>
                        <a:t>recomendable</a:t>
                      </a:r>
                      <a:r>
                        <a:rPr lang="fr-BE" sz="1600" baseline="0" dirty="0"/>
                        <a:t> para </a:t>
                      </a:r>
                      <a:r>
                        <a:rPr lang="fr-BE" sz="1600" baseline="0" dirty="0" err="1"/>
                        <a:t>aplicaciones</a:t>
                      </a:r>
                      <a:r>
                        <a:rPr lang="fr-BE" sz="1600" baseline="0" dirty="0"/>
                        <a:t> no </a:t>
                      </a:r>
                      <a:r>
                        <a:rPr lang="fr-BE" sz="1600" baseline="0" dirty="0" err="1"/>
                        <a:t>estéticas</a:t>
                      </a:r>
                      <a:r>
                        <a:rPr lang="fr-BE" sz="1600" baseline="0" dirty="0"/>
                        <a:t>.</a:t>
                      </a:r>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BE" sz="1800" dirty="0"/>
                        <a:t>2R</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BE" sz="1600" dirty="0" err="1"/>
                        <a:t>Mediante</a:t>
                      </a:r>
                      <a:r>
                        <a:rPr lang="fr-BE" sz="1600" dirty="0"/>
                        <a:t> </a:t>
                      </a:r>
                      <a:r>
                        <a:rPr lang="fr-BE" sz="1600" dirty="0" err="1"/>
                        <a:t>recocido</a:t>
                      </a:r>
                      <a:r>
                        <a:rPr lang="fr-BE" sz="1600" dirty="0"/>
                        <a:t> en </a:t>
                      </a:r>
                      <a:r>
                        <a:rPr lang="fr-BE" sz="1600" dirty="0" err="1"/>
                        <a:t>una</a:t>
                      </a:r>
                      <a:r>
                        <a:rPr lang="fr-BE" sz="1600" dirty="0"/>
                        <a:t> </a:t>
                      </a:r>
                      <a:r>
                        <a:rPr lang="fr-BE" sz="1600" dirty="0" err="1"/>
                        <a:t>atmósfera</a:t>
                      </a:r>
                      <a:r>
                        <a:rPr lang="fr-BE" sz="1600" baseline="0" dirty="0"/>
                        <a:t> libre de </a:t>
                      </a:r>
                      <a:r>
                        <a:rPr lang="fr-BE" sz="1600" baseline="0" dirty="0" err="1"/>
                        <a:t>oxígeno</a:t>
                      </a:r>
                      <a:r>
                        <a:rPr lang="fr-BE" sz="1600" baseline="0" dirty="0"/>
                        <a:t> </a:t>
                      </a:r>
                      <a:r>
                        <a:rPr lang="fr-BE" sz="1600" baseline="0" dirty="0" err="1"/>
                        <a:t>seguido</a:t>
                      </a:r>
                      <a:r>
                        <a:rPr lang="fr-BE" sz="1600" baseline="0" dirty="0"/>
                        <a:t> de </a:t>
                      </a:r>
                      <a:r>
                        <a:rPr lang="fr-BE" sz="1600" baseline="0" dirty="0" err="1"/>
                        <a:t>una</a:t>
                      </a:r>
                      <a:r>
                        <a:rPr lang="fr-BE" sz="1600" baseline="0" dirty="0"/>
                        <a:t> </a:t>
                      </a:r>
                      <a:r>
                        <a:rPr lang="fr-BE" sz="1600" baseline="0" dirty="0" err="1"/>
                        <a:t>laminación</a:t>
                      </a:r>
                      <a:r>
                        <a:rPr lang="fr-BE" sz="1600" baseline="0" dirty="0"/>
                        <a:t> en frio </a:t>
                      </a:r>
                      <a:r>
                        <a:rPr lang="fr-BE" sz="1600" baseline="0" dirty="0" err="1"/>
                        <a:t>empleando</a:t>
                      </a:r>
                      <a:r>
                        <a:rPr lang="fr-BE" sz="1600" baseline="0" dirty="0"/>
                        <a:t> </a:t>
                      </a:r>
                      <a:r>
                        <a:rPr lang="fr-BE" sz="1600" baseline="0" dirty="0" err="1"/>
                        <a:t>rodillos</a:t>
                      </a:r>
                      <a:r>
                        <a:rPr lang="fr-BE" sz="1600" baseline="0" dirty="0"/>
                        <a:t> </a:t>
                      </a:r>
                      <a:r>
                        <a:rPr lang="fr-BE" sz="1600" baseline="0" dirty="0" err="1"/>
                        <a:t>pulidores</a:t>
                      </a:r>
                      <a:r>
                        <a:rPr lang="fr-BE" sz="1600" baseline="0" dirty="0"/>
                        <a:t>, se </a:t>
                      </a:r>
                      <a:r>
                        <a:rPr lang="fr-BE" sz="1600" baseline="0" dirty="0" err="1"/>
                        <a:t>consigue</a:t>
                      </a:r>
                      <a:r>
                        <a:rPr lang="fr-BE" sz="1600" baseline="0" dirty="0"/>
                        <a:t> este </a:t>
                      </a:r>
                      <a:r>
                        <a:rPr lang="fr-BE" sz="1600" baseline="0" dirty="0" err="1"/>
                        <a:t>acabado</a:t>
                      </a:r>
                      <a:r>
                        <a:rPr lang="fr-BE" sz="1600" baseline="0" dirty="0"/>
                        <a:t> de </a:t>
                      </a:r>
                      <a:r>
                        <a:rPr lang="fr-BE" sz="1600" baseline="0" dirty="0" err="1"/>
                        <a:t>alta</a:t>
                      </a:r>
                      <a:r>
                        <a:rPr lang="fr-BE" sz="1600" baseline="0" dirty="0"/>
                        <a:t> </a:t>
                      </a:r>
                      <a:r>
                        <a:rPr lang="fr-BE" sz="1600" baseline="0" dirty="0" err="1"/>
                        <a:t>reflectividad</a:t>
                      </a:r>
                      <a:r>
                        <a:rPr lang="fr-BE" sz="1600" baseline="0" dirty="0"/>
                        <a:t>. </a:t>
                      </a:r>
                      <a:r>
                        <a:rPr lang="fr-BE" sz="1600" baseline="0" dirty="0" err="1"/>
                        <a:t>Esta</a:t>
                      </a:r>
                      <a:r>
                        <a:rPr lang="fr-BE" sz="1600" baseline="0" dirty="0"/>
                        <a:t> </a:t>
                      </a:r>
                      <a:r>
                        <a:rPr lang="fr-BE" sz="1600" baseline="0" dirty="0" err="1"/>
                        <a:t>superfie</a:t>
                      </a:r>
                      <a:r>
                        <a:rPr lang="fr-BE" sz="1600" baseline="0" dirty="0"/>
                        <a:t> tan </a:t>
                      </a:r>
                      <a:r>
                        <a:rPr lang="fr-BE" sz="1600" baseline="0" dirty="0" err="1"/>
                        <a:t>lisa</a:t>
                      </a:r>
                      <a:r>
                        <a:rPr lang="fr-BE" sz="1600" baseline="0" dirty="0"/>
                        <a:t> </a:t>
                      </a:r>
                      <a:r>
                        <a:rPr lang="fr-BE" sz="1600" baseline="0" dirty="0" err="1"/>
                        <a:t>retiene</a:t>
                      </a:r>
                      <a:r>
                        <a:rPr lang="fr-BE" sz="1600" baseline="0" dirty="0"/>
                        <a:t> </a:t>
                      </a:r>
                      <a:r>
                        <a:rPr lang="fr-BE" sz="1600" baseline="0" dirty="0" err="1"/>
                        <a:t>mucho</a:t>
                      </a:r>
                      <a:r>
                        <a:rPr lang="fr-BE" sz="1600" baseline="0" dirty="0"/>
                        <a:t> </a:t>
                      </a:r>
                      <a:r>
                        <a:rPr lang="fr-BE" sz="1600" baseline="0" dirty="0" err="1"/>
                        <a:t>menos</a:t>
                      </a:r>
                      <a:r>
                        <a:rPr lang="fr-BE" sz="1600" baseline="0" dirty="0"/>
                        <a:t> </a:t>
                      </a:r>
                      <a:r>
                        <a:rPr lang="fr-BE" sz="1600" baseline="0" dirty="0" err="1"/>
                        <a:t>suciedad</a:t>
                      </a:r>
                      <a:r>
                        <a:rPr lang="fr-BE" sz="1600" baseline="0" dirty="0"/>
                        <a:t> en </a:t>
                      </a:r>
                      <a:r>
                        <a:rPr lang="fr-BE" sz="1600" baseline="0" dirty="0" err="1"/>
                        <a:t>ambientes</a:t>
                      </a:r>
                      <a:r>
                        <a:rPr lang="fr-BE" sz="1600" baseline="0" dirty="0"/>
                        <a:t> </a:t>
                      </a:r>
                      <a:r>
                        <a:rPr lang="fr-BE" sz="1600" baseline="0" dirty="0" err="1"/>
                        <a:t>contaminados</a:t>
                      </a:r>
                      <a:r>
                        <a:rPr lang="fr-BE" sz="1600" baseline="0" dirty="0"/>
                        <a:t> y es </a:t>
                      </a:r>
                      <a:r>
                        <a:rPr lang="fr-BE" sz="1600" baseline="0" dirty="0" err="1"/>
                        <a:t>facilmente</a:t>
                      </a:r>
                      <a:r>
                        <a:rPr lang="fr-BE" sz="1600" baseline="0" dirty="0"/>
                        <a:t> </a:t>
                      </a:r>
                      <a:r>
                        <a:rPr lang="fr-BE" sz="1600" baseline="0" dirty="0" err="1"/>
                        <a:t>limpiable</a:t>
                      </a:r>
                      <a:r>
                        <a:rPr lang="fr-BE" sz="1600" baseline="0" dirty="0"/>
                        <a:t>.</a:t>
                      </a:r>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7544" y="3001252"/>
            <a:ext cx="2889056" cy="109952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5AF66AA0-E37C-4065-8BE7-D4086C065B53}" type="slidenum">
              <a:rPr lang="fr-BE" smtClean="0"/>
              <a:t>5</a:t>
            </a:fld>
            <a:endParaRPr lang="fr-BE"/>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628800"/>
            <a:ext cx="2890800" cy="1082903"/>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365104"/>
            <a:ext cx="2890800" cy="1082903"/>
          </a:xfrm>
          <a:prstGeom prst="rect">
            <a:avLst/>
          </a:prstGeom>
          <a:ln>
            <a:solidFill>
              <a:schemeClr val="tx1"/>
            </a:solidFill>
          </a:ln>
        </p:spPr>
      </p:pic>
    </p:spTree>
    <p:extLst>
      <p:ext uri="{BB962C8B-B14F-4D97-AF65-F5344CB8AC3E}">
        <p14:creationId xmlns:p14="http://schemas.microsoft.com/office/powerpoint/2010/main" val="135919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dirty="0" err="1"/>
              <a:t>Acabados</a:t>
            </a:r>
            <a:r>
              <a:rPr lang="fr-FR" sz="3200" dirty="0"/>
              <a:t> </a:t>
            </a:r>
            <a:r>
              <a:rPr lang="fr-FR" sz="3200" dirty="0" err="1"/>
              <a:t>especiales</a:t>
            </a:r>
            <a:r>
              <a:rPr lang="fr-FR" sz="3200" dirty="0"/>
              <a:t> </a:t>
            </a:r>
            <a:r>
              <a:rPr lang="fr-FR" sz="3200" baseline="30000" dirty="0"/>
              <a:t>1,3</a:t>
            </a:r>
            <a:br>
              <a:rPr lang="fr-FR" sz="3200" dirty="0"/>
            </a:br>
            <a:r>
              <a:rPr lang="en-US" sz="1800" dirty="0"/>
              <a:t>EN 10088-2 </a:t>
            </a:r>
            <a:r>
              <a:rPr lang="en-US" sz="1800" dirty="0" err="1"/>
              <a:t>acabados</a:t>
            </a:r>
            <a:r>
              <a:rPr lang="en-US" sz="1800" dirty="0"/>
              <a:t> </a:t>
            </a:r>
            <a:r>
              <a:rPr lang="en-US" sz="1800" dirty="0" err="1"/>
              <a:t>especiales</a:t>
            </a:r>
            <a:r>
              <a:rPr lang="en-US" sz="1800" dirty="0"/>
              <a:t> </a:t>
            </a:r>
            <a:r>
              <a:rPr lang="en-US" sz="1800" dirty="0" err="1"/>
              <a:t>tabla</a:t>
            </a:r>
            <a:r>
              <a:rPr lang="en-US" sz="1800" dirty="0"/>
              <a:t> 6 , con </a:t>
            </a:r>
            <a:r>
              <a:rPr lang="en-US" sz="1800" dirty="0" err="1"/>
              <a:t>referencia</a:t>
            </a:r>
            <a:r>
              <a:rPr lang="en-US" sz="1800" dirty="0"/>
              <a:t> </a:t>
            </a:r>
            <a:r>
              <a:rPr lang="en-US" sz="1800" dirty="0" err="1"/>
              <a:t>orientativa</a:t>
            </a:r>
            <a:r>
              <a:rPr lang="en-US" sz="1800" dirty="0"/>
              <a:t> a </a:t>
            </a:r>
            <a:r>
              <a:rPr lang="en-US" sz="1800" dirty="0" err="1"/>
              <a:t>los</a:t>
            </a:r>
            <a:r>
              <a:rPr lang="en-US" sz="1800" dirty="0"/>
              <a:t> </a:t>
            </a:r>
            <a:r>
              <a:rPr lang="en-US" sz="1800" dirty="0" err="1"/>
              <a:t>valores</a:t>
            </a:r>
            <a:r>
              <a:rPr lang="en-US" sz="1800" dirty="0"/>
              <a:t> de Ra </a:t>
            </a:r>
            <a:endParaRPr lang="en-GB"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7476621"/>
              </p:ext>
            </p:extLst>
          </p:nvPr>
        </p:nvGraphicFramePr>
        <p:xfrm>
          <a:off x="457200" y="1600200"/>
          <a:ext cx="8229600" cy="4073872"/>
        </p:xfrm>
        <a:graphic>
          <a:graphicData uri="http://schemas.openxmlformats.org/drawingml/2006/table">
            <a:tbl>
              <a:tblPr firstRow="1" bandRow="1">
                <a:tableStyleId>{B301B821-A1FF-4177-AEE7-76D212191A09}</a:tableStyleId>
              </a:tblPr>
              <a:tblGrid>
                <a:gridCol w="80243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4680520">
                  <a:extLst>
                    <a:ext uri="{9D8B030D-6E8A-4147-A177-3AD203B41FA5}">
                      <a16:colId xmlns:a16="http://schemas.microsoft.com/office/drawing/2014/main" val="20002"/>
                    </a:ext>
                  </a:extLst>
                </a:gridCol>
                <a:gridCol w="874440">
                  <a:extLst>
                    <a:ext uri="{9D8B030D-6E8A-4147-A177-3AD203B41FA5}">
                      <a16:colId xmlns:a16="http://schemas.microsoft.com/office/drawing/2014/main" val="20003"/>
                    </a:ext>
                  </a:extLst>
                </a:gridCol>
              </a:tblGrid>
              <a:tr h="337657">
                <a:tc>
                  <a:txBody>
                    <a:bodyPr/>
                    <a:lstStyle/>
                    <a:p>
                      <a:pPr algn="ctr"/>
                      <a:r>
                        <a:rPr lang="fr-FR" sz="1100" dirty="0" err="1"/>
                        <a:t>Simbolo</a:t>
                      </a:r>
                      <a:endParaRPr lang="fr-FR" sz="1100" dirty="0">
                        <a:solidFill>
                          <a:srgbClr val="0070C0"/>
                        </a:solidFill>
                      </a:endParaRPr>
                    </a:p>
                  </a:txBody>
                  <a:tcPr marL="4947" marR="4947" marT="4947" marB="4947" anchor="ctr"/>
                </a:tc>
                <a:tc>
                  <a:txBody>
                    <a:bodyPr/>
                    <a:lstStyle/>
                    <a:p>
                      <a:pPr algn="ctr"/>
                      <a:r>
                        <a:rPr lang="fr-FR" sz="1100" dirty="0" err="1"/>
                        <a:t>Routing</a:t>
                      </a:r>
                      <a:r>
                        <a:rPr lang="fr-FR" sz="1100" baseline="0" dirty="0"/>
                        <a:t> de </a:t>
                      </a:r>
                      <a:r>
                        <a:rPr lang="fr-FR" sz="1100" baseline="0" dirty="0" err="1"/>
                        <a:t>proceso</a:t>
                      </a:r>
                      <a:endParaRPr lang="fr-FR" sz="1100" dirty="0"/>
                    </a:p>
                  </a:txBody>
                  <a:tcPr marL="4947" marR="4947" marT="4947" marB="4947" anchor="ctr"/>
                </a:tc>
                <a:tc>
                  <a:txBody>
                    <a:bodyPr/>
                    <a:lstStyle/>
                    <a:p>
                      <a:pPr algn="ctr"/>
                      <a:r>
                        <a:rPr lang="fr-FR" sz="1100" dirty="0"/>
                        <a:t>Notas </a:t>
                      </a:r>
                      <a:endParaRPr lang="fr-FR" sz="1100" dirty="0">
                        <a:solidFill>
                          <a:srgbClr val="0070C0"/>
                        </a:solidFill>
                      </a:endParaRPr>
                    </a:p>
                  </a:txBody>
                  <a:tcPr marL="4947" marR="4947" marT="4947" marB="4947" anchor="ctr"/>
                </a:tc>
                <a:tc>
                  <a:txBody>
                    <a:bodyPr/>
                    <a:lstStyle/>
                    <a:p>
                      <a:pPr algn="ctr"/>
                      <a:r>
                        <a:rPr lang="fr-FR" sz="1100" dirty="0" err="1"/>
                        <a:t>Tipica</a:t>
                      </a:r>
                      <a:r>
                        <a:rPr lang="fr-FR" sz="1100" dirty="0"/>
                        <a:t> (Ra) </a:t>
                      </a:r>
                      <a:r>
                        <a:rPr lang="el-GR" sz="1100" dirty="0"/>
                        <a:t>μ</a:t>
                      </a:r>
                      <a:r>
                        <a:rPr lang="fr-FR" sz="1100" dirty="0"/>
                        <a:t>m</a:t>
                      </a:r>
                      <a:endParaRPr lang="fr-FR" sz="1100" dirty="0">
                        <a:solidFill>
                          <a:srgbClr val="0070C0"/>
                        </a:solidFill>
                      </a:endParaRPr>
                    </a:p>
                  </a:txBody>
                  <a:tcPr marL="4947" marR="4947" marT="4947" marB="4947" anchor="ctr"/>
                </a:tc>
                <a:extLst>
                  <a:ext uri="{0D108BD9-81ED-4DB2-BD59-A6C34878D82A}">
                    <a16:rowId xmlns:a16="http://schemas.microsoft.com/office/drawing/2014/main" val="10000"/>
                  </a:ext>
                </a:extLst>
              </a:tr>
              <a:tr h="337657">
                <a:tc>
                  <a:txBody>
                    <a:bodyPr/>
                    <a:lstStyle/>
                    <a:p>
                      <a:r>
                        <a:rPr lang="fr-FR" sz="1100" dirty="0"/>
                        <a:t>1G or 2G </a:t>
                      </a:r>
                      <a:endParaRPr lang="fr-FR" sz="1100" dirty="0">
                        <a:solidFill>
                          <a:srgbClr val="0070C0"/>
                        </a:solidFill>
                      </a:endParaRPr>
                    </a:p>
                  </a:txBody>
                  <a:tcPr marL="4947" marR="4947" marT="4947" marB="4947" anchor="ctr"/>
                </a:tc>
                <a:tc>
                  <a:txBody>
                    <a:bodyPr/>
                    <a:lstStyle/>
                    <a:p>
                      <a:pPr algn="l"/>
                      <a:r>
                        <a:rPr lang="fr-FR" sz="1100" dirty="0" err="1">
                          <a:solidFill>
                            <a:schemeClr val="dk1"/>
                          </a:solidFill>
                        </a:rPr>
                        <a:t>Esmerilado</a:t>
                      </a:r>
                      <a:endParaRPr lang="fr-FR" sz="1100" dirty="0">
                        <a:solidFill>
                          <a:srgbClr val="0070C0"/>
                        </a:solidFill>
                      </a:endParaRPr>
                    </a:p>
                  </a:txBody>
                  <a:tcPr marL="4947" marR="4947" marT="4947" marB="4947" anchor="ctr"/>
                </a:tc>
                <a:tc>
                  <a:txBody>
                    <a:bodyPr/>
                    <a:lstStyle/>
                    <a:p>
                      <a:r>
                        <a:rPr lang="en-US" sz="1100" dirty="0" err="1"/>
                        <a:t>Presenta</a:t>
                      </a:r>
                      <a:r>
                        <a:rPr lang="en-US" sz="1100" dirty="0"/>
                        <a:t> </a:t>
                      </a:r>
                      <a:r>
                        <a:rPr lang="en-US" sz="1100" dirty="0" err="1"/>
                        <a:t>textura</a:t>
                      </a:r>
                      <a:r>
                        <a:rPr lang="en-US" sz="1100" dirty="0"/>
                        <a:t> </a:t>
                      </a:r>
                      <a:r>
                        <a:rPr lang="en-US" sz="1100" dirty="0" err="1"/>
                        <a:t>unidireccional</a:t>
                      </a:r>
                      <a:r>
                        <a:rPr lang="en-US" sz="1100" dirty="0"/>
                        <a:t>, sin </a:t>
                      </a:r>
                      <a:r>
                        <a:rPr lang="en-US" sz="1100" dirty="0" err="1"/>
                        <a:t>mucha</a:t>
                      </a:r>
                      <a:r>
                        <a:rPr lang="en-US" sz="1100" dirty="0"/>
                        <a:t> </a:t>
                      </a:r>
                      <a:r>
                        <a:rPr lang="en-US" sz="1100" dirty="0" err="1"/>
                        <a:t>reflectividad</a:t>
                      </a:r>
                      <a:r>
                        <a:rPr lang="en-US" sz="1100" dirty="0"/>
                        <a:t> </a:t>
                      </a:r>
                      <a:endParaRPr lang="en-US" sz="1100" dirty="0">
                        <a:solidFill>
                          <a:srgbClr val="0070C0"/>
                        </a:solidFill>
                      </a:endParaRP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1"/>
                  </a:ext>
                </a:extLst>
              </a:tr>
              <a:tr h="337657">
                <a:tc>
                  <a:txBody>
                    <a:bodyPr/>
                    <a:lstStyle/>
                    <a:p>
                      <a:r>
                        <a:rPr lang="fr-FR" sz="1100" dirty="0"/>
                        <a:t>1J or 2J </a:t>
                      </a:r>
                      <a:endParaRPr lang="fr-FR" sz="1100" dirty="0">
                        <a:solidFill>
                          <a:srgbClr val="0070C0"/>
                        </a:solidFill>
                      </a:endParaRPr>
                    </a:p>
                  </a:txBody>
                  <a:tcPr marL="4947" marR="4947" marT="4947" marB="4947" anchor="ctr"/>
                </a:tc>
                <a:tc>
                  <a:txBody>
                    <a:bodyPr/>
                    <a:lstStyle/>
                    <a:p>
                      <a:pPr algn="l"/>
                      <a:r>
                        <a:rPr lang="fr-FR" sz="1100" dirty="0" err="1">
                          <a:solidFill>
                            <a:schemeClr val="dk1"/>
                          </a:solidFill>
                        </a:rPr>
                        <a:t>Cepillado</a:t>
                      </a:r>
                      <a:r>
                        <a:rPr lang="fr-FR" sz="1100" baseline="0" dirty="0">
                          <a:solidFill>
                            <a:schemeClr val="dk1"/>
                          </a:solidFill>
                        </a:rPr>
                        <a:t> o </a:t>
                      </a:r>
                      <a:r>
                        <a:rPr lang="fr-FR" sz="1100" baseline="0" dirty="0" err="1">
                          <a:solidFill>
                            <a:schemeClr val="dk1"/>
                          </a:solidFill>
                        </a:rPr>
                        <a:t>pulido</a:t>
                      </a:r>
                      <a:r>
                        <a:rPr lang="fr-FR" sz="1100" baseline="0" dirty="0">
                          <a:solidFill>
                            <a:schemeClr val="dk1"/>
                          </a:solidFill>
                        </a:rPr>
                        <a:t> mate</a:t>
                      </a:r>
                      <a:endParaRPr lang="fr-FR" sz="1100" dirty="0">
                        <a:solidFill>
                          <a:srgbClr val="0070C0"/>
                        </a:solidFill>
                      </a:endParaRPr>
                    </a:p>
                  </a:txBody>
                  <a:tcPr marL="4947" marR="4947" marT="4947" marB="4947" anchor="ctr"/>
                </a:tc>
                <a:tc>
                  <a:txBody>
                    <a:bodyPr/>
                    <a:lstStyle/>
                    <a:p>
                      <a:r>
                        <a:rPr lang="en-US" sz="1100" dirty="0" err="1"/>
                        <a:t>Menos</a:t>
                      </a:r>
                      <a:r>
                        <a:rPr lang="en-US" sz="1100" baseline="0" dirty="0"/>
                        <a:t> </a:t>
                      </a:r>
                      <a:r>
                        <a:rPr lang="en-US" sz="1100" baseline="0" dirty="0" err="1"/>
                        <a:t>rugoso</a:t>
                      </a:r>
                      <a:r>
                        <a:rPr lang="en-US" sz="1100" baseline="0" dirty="0"/>
                        <a:t> que el </a:t>
                      </a:r>
                      <a:r>
                        <a:rPr lang="en-US" sz="1100" baseline="0" dirty="0" err="1"/>
                        <a:t>acabado</a:t>
                      </a:r>
                      <a:r>
                        <a:rPr lang="en-US" sz="1100" baseline="0" dirty="0"/>
                        <a:t> “G” con </a:t>
                      </a:r>
                      <a:r>
                        <a:rPr lang="en-US" sz="1100" baseline="0" dirty="0" err="1"/>
                        <a:t>textura</a:t>
                      </a:r>
                      <a:r>
                        <a:rPr lang="en-US" sz="1100" baseline="0" dirty="0"/>
                        <a:t> </a:t>
                      </a:r>
                      <a:r>
                        <a:rPr lang="en-US" sz="1100" baseline="0" dirty="0" err="1"/>
                        <a:t>unidireccional</a:t>
                      </a:r>
                      <a:r>
                        <a:rPr lang="en-US" sz="1100" baseline="0" dirty="0"/>
                        <a:t>, sin </a:t>
                      </a:r>
                      <a:r>
                        <a:rPr lang="en-US" sz="1100" baseline="0" dirty="0" err="1"/>
                        <a:t>mucha</a:t>
                      </a:r>
                      <a:r>
                        <a:rPr lang="en-US" sz="1100" baseline="0" dirty="0"/>
                        <a:t> </a:t>
                      </a:r>
                      <a:r>
                        <a:rPr lang="en-US" sz="1100" baseline="0" dirty="0" err="1"/>
                        <a:t>reflectividad</a:t>
                      </a:r>
                      <a:r>
                        <a:rPr lang="en-US" sz="1100" baseline="0" dirty="0"/>
                        <a:t>.</a:t>
                      </a:r>
                      <a:r>
                        <a:rPr lang="en-US" sz="1100" dirty="0"/>
                        <a:t> </a:t>
                      </a:r>
                      <a:endParaRPr lang="en-US" sz="1100" dirty="0">
                        <a:solidFill>
                          <a:srgbClr val="0070C0"/>
                        </a:solidFill>
                      </a:endParaRPr>
                    </a:p>
                  </a:txBody>
                  <a:tcPr marL="4947" marR="4947" marT="4947" marB="4947" anchor="ctr"/>
                </a:tc>
                <a:tc>
                  <a:txBody>
                    <a:bodyPr/>
                    <a:lstStyle/>
                    <a:p>
                      <a:pPr algn="ctr"/>
                      <a:r>
                        <a:rPr lang="fr-FR" sz="1100" dirty="0"/>
                        <a:t>0.2-1.0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2"/>
                  </a:ext>
                </a:extLst>
              </a:tr>
              <a:tr h="502039">
                <a:tc>
                  <a:txBody>
                    <a:bodyPr/>
                    <a:lstStyle/>
                    <a:p>
                      <a:r>
                        <a:rPr lang="fr-FR" sz="1100" dirty="0"/>
                        <a:t>1K or 2K </a:t>
                      </a:r>
                      <a:endParaRPr lang="fr-FR" sz="1100" dirty="0">
                        <a:solidFill>
                          <a:srgbClr val="0070C0"/>
                        </a:solidFill>
                      </a:endParaRPr>
                    </a:p>
                  </a:txBody>
                  <a:tcPr marL="4947" marR="4947" marT="4947" marB="4947" anchor="ctr"/>
                </a:tc>
                <a:tc>
                  <a:txBody>
                    <a:bodyPr/>
                    <a:lstStyle/>
                    <a:p>
                      <a:pPr algn="l"/>
                      <a:r>
                        <a:rPr lang="fr-FR" sz="1100" dirty="0" err="1"/>
                        <a:t>Plido</a:t>
                      </a:r>
                      <a:r>
                        <a:rPr lang="fr-FR" sz="1100" baseline="0" dirty="0"/>
                        <a:t> </a:t>
                      </a:r>
                      <a:r>
                        <a:rPr lang="fr-FR" sz="1100" baseline="0" dirty="0" err="1"/>
                        <a:t>satinado</a:t>
                      </a:r>
                      <a:endParaRPr lang="fr-FR" sz="1100" dirty="0"/>
                    </a:p>
                  </a:txBody>
                  <a:tcPr marL="4947" marR="4947" marT="4947" marB="4947" anchor="ctr"/>
                </a:tc>
                <a:tc>
                  <a:txBody>
                    <a:bodyPr/>
                    <a:lstStyle/>
                    <a:p>
                      <a:r>
                        <a:rPr lang="en-US" sz="1100" dirty="0"/>
                        <a:t>El </a:t>
                      </a:r>
                      <a:r>
                        <a:rPr lang="en-US" sz="1100" dirty="0" err="1"/>
                        <a:t>más</a:t>
                      </a:r>
                      <a:r>
                        <a:rPr lang="en-US" sz="1100" baseline="0" dirty="0"/>
                        <a:t> </a:t>
                      </a:r>
                      <a:r>
                        <a:rPr lang="en-US" sz="1100" baseline="0" dirty="0" err="1"/>
                        <a:t>liso</a:t>
                      </a:r>
                      <a:r>
                        <a:rPr lang="en-US" sz="1100" baseline="0" dirty="0"/>
                        <a:t> de </a:t>
                      </a:r>
                      <a:r>
                        <a:rPr lang="en-US" sz="1100" baseline="0" dirty="0" err="1"/>
                        <a:t>los</a:t>
                      </a:r>
                      <a:r>
                        <a:rPr lang="en-US" sz="1100" baseline="0" dirty="0"/>
                        <a:t> </a:t>
                      </a:r>
                      <a:r>
                        <a:rPr lang="en-US" sz="1100" baseline="0" dirty="0" err="1"/>
                        <a:t>acabados</a:t>
                      </a:r>
                      <a:r>
                        <a:rPr lang="en-US" sz="1100" baseline="0" dirty="0"/>
                        <a:t> </a:t>
                      </a:r>
                      <a:r>
                        <a:rPr lang="en-US" sz="1100" baseline="0" dirty="0" err="1"/>
                        <a:t>especiales</a:t>
                      </a:r>
                      <a:r>
                        <a:rPr lang="en-US" sz="1100" baseline="0" dirty="0"/>
                        <a:t> no </a:t>
                      </a:r>
                      <a:r>
                        <a:rPr lang="en-US" sz="1100" baseline="0" dirty="0" err="1"/>
                        <a:t>reflectantes</a:t>
                      </a:r>
                      <a:r>
                        <a:rPr lang="en-US" sz="1100" baseline="0" dirty="0"/>
                        <a:t>, con </a:t>
                      </a:r>
                      <a:r>
                        <a:rPr lang="en-US" sz="1100" baseline="0" dirty="0" err="1"/>
                        <a:t>una</a:t>
                      </a:r>
                      <a:r>
                        <a:rPr lang="en-US" sz="1100" baseline="0" dirty="0"/>
                        <a:t> </a:t>
                      </a:r>
                      <a:r>
                        <a:rPr lang="en-US" sz="1100" baseline="0" dirty="0" err="1"/>
                        <a:t>resistencia</a:t>
                      </a:r>
                      <a:r>
                        <a:rPr lang="en-US" sz="1100" baseline="0" dirty="0"/>
                        <a:t> a </a:t>
                      </a:r>
                      <a:r>
                        <a:rPr lang="en-US" sz="1100" baseline="0" dirty="0" err="1"/>
                        <a:t>corrosión</a:t>
                      </a:r>
                      <a:r>
                        <a:rPr lang="en-US" sz="1100" baseline="0" dirty="0"/>
                        <a:t> </a:t>
                      </a:r>
                      <a:r>
                        <a:rPr lang="en-US" sz="1100" baseline="0" dirty="0" err="1"/>
                        <a:t>adecuada</a:t>
                      </a:r>
                      <a:r>
                        <a:rPr lang="en-US" sz="1100" baseline="0" dirty="0"/>
                        <a:t> para la mayor parte de las </a:t>
                      </a:r>
                      <a:r>
                        <a:rPr lang="en-US" sz="1100" baseline="0" dirty="0" err="1"/>
                        <a:t>aplicaciones</a:t>
                      </a:r>
                      <a:r>
                        <a:rPr lang="en-US" sz="1100" baseline="0" dirty="0"/>
                        <a:t> </a:t>
                      </a:r>
                      <a:r>
                        <a:rPr lang="en-US" sz="1100" baseline="0" dirty="0" err="1"/>
                        <a:t>exteriores</a:t>
                      </a:r>
                      <a:r>
                        <a:rPr lang="en-US" sz="1100" baseline="0" dirty="0"/>
                        <a:t>.</a:t>
                      </a:r>
                      <a:endParaRPr lang="en-US" sz="1100" dirty="0">
                        <a:solidFill>
                          <a:srgbClr val="0070C0"/>
                        </a:solidFill>
                      </a:endParaRPr>
                    </a:p>
                  </a:txBody>
                  <a:tcPr marL="4947" marR="4947" marT="4947" marB="4947" anchor="ctr"/>
                </a:tc>
                <a:tc>
                  <a:txBody>
                    <a:bodyPr/>
                    <a:lstStyle/>
                    <a:p>
                      <a:pPr algn="ctr"/>
                      <a:r>
                        <a:rPr lang="fr-FR" sz="1100" dirty="0"/>
                        <a:t>&lt;</a:t>
                      </a:r>
                      <a:r>
                        <a:rPr lang="fr-FR" sz="1100" baseline="0" dirty="0"/>
                        <a:t> </a:t>
                      </a:r>
                      <a:r>
                        <a:rPr lang="fr-FR" sz="1100" dirty="0"/>
                        <a:t>0.5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3"/>
                  </a:ext>
                </a:extLst>
              </a:tr>
              <a:tr h="337657">
                <a:tc>
                  <a:txBody>
                    <a:bodyPr/>
                    <a:lstStyle/>
                    <a:p>
                      <a:r>
                        <a:rPr lang="fr-FR" sz="1100" dirty="0"/>
                        <a:t>1P or 2P </a:t>
                      </a:r>
                      <a:endParaRPr lang="fr-FR" sz="1100" dirty="0">
                        <a:solidFill>
                          <a:srgbClr val="0070C0"/>
                        </a:solidFill>
                      </a:endParaRPr>
                    </a:p>
                  </a:txBody>
                  <a:tcPr marL="4947" marR="4947" marT="4947" marB="4947" anchor="ctr"/>
                </a:tc>
                <a:tc>
                  <a:txBody>
                    <a:bodyPr/>
                    <a:lstStyle/>
                    <a:p>
                      <a:pPr algn="l"/>
                      <a:r>
                        <a:rPr lang="fr-FR" sz="1100" dirty="0" err="1">
                          <a:solidFill>
                            <a:schemeClr val="dk1"/>
                          </a:solidFill>
                        </a:rPr>
                        <a:t>Pulido</a:t>
                      </a:r>
                      <a:r>
                        <a:rPr lang="fr-FR" sz="1100" baseline="0" dirty="0">
                          <a:solidFill>
                            <a:schemeClr val="dk1"/>
                          </a:solidFill>
                        </a:rPr>
                        <a:t> </a:t>
                      </a:r>
                      <a:r>
                        <a:rPr lang="fr-FR" sz="1100" baseline="0" dirty="0" err="1">
                          <a:solidFill>
                            <a:schemeClr val="dk1"/>
                          </a:solidFill>
                        </a:rPr>
                        <a:t>espejo</a:t>
                      </a:r>
                      <a:endParaRPr lang="fr-FR" sz="1100" dirty="0">
                        <a:solidFill>
                          <a:srgbClr val="0070C0"/>
                        </a:solidFill>
                      </a:endParaRPr>
                    </a:p>
                  </a:txBody>
                  <a:tcPr marL="4947" marR="4947" marT="4947" marB="4947" anchor="ctr"/>
                </a:tc>
                <a:tc>
                  <a:txBody>
                    <a:bodyPr/>
                    <a:lstStyle/>
                    <a:p>
                      <a:r>
                        <a:rPr lang="en-US" sz="1100" dirty="0"/>
                        <a:t>Material</a:t>
                      </a:r>
                      <a:r>
                        <a:rPr lang="en-US" sz="1100" baseline="0" dirty="0"/>
                        <a:t> </a:t>
                      </a:r>
                      <a:r>
                        <a:rPr lang="en-US" sz="1100" baseline="0" dirty="0" err="1"/>
                        <a:t>pulido</a:t>
                      </a:r>
                      <a:r>
                        <a:rPr lang="en-US" sz="1100" baseline="0" dirty="0"/>
                        <a:t> </a:t>
                      </a:r>
                      <a:r>
                        <a:rPr lang="en-US" sz="1100" baseline="0" dirty="0" err="1"/>
                        <a:t>mecanicamente</a:t>
                      </a:r>
                      <a:r>
                        <a:rPr lang="en-US" sz="1100" baseline="0" dirty="0"/>
                        <a:t> para </a:t>
                      </a:r>
                      <a:r>
                        <a:rPr lang="en-US" sz="1100" baseline="0" dirty="0" err="1"/>
                        <a:t>tener</a:t>
                      </a:r>
                      <a:r>
                        <a:rPr lang="en-US" sz="1100" baseline="0" dirty="0"/>
                        <a:t> </a:t>
                      </a:r>
                      <a:r>
                        <a:rPr lang="en-US" sz="1100" baseline="0" dirty="0" err="1"/>
                        <a:t>reflectividad</a:t>
                      </a:r>
                      <a:r>
                        <a:rPr lang="en-US" sz="1100" baseline="0" dirty="0"/>
                        <a:t>. </a:t>
                      </a:r>
                      <a:r>
                        <a:rPr lang="en-US" sz="1100" baseline="0" dirty="0" err="1"/>
                        <a:t>Puede</a:t>
                      </a:r>
                      <a:r>
                        <a:rPr lang="en-US" sz="1100" baseline="0" dirty="0"/>
                        <a:t> </a:t>
                      </a:r>
                      <a:r>
                        <a:rPr lang="en-US" sz="1100" baseline="0" dirty="0" err="1"/>
                        <a:t>ser</a:t>
                      </a:r>
                      <a:r>
                        <a:rPr lang="en-US" sz="1100" baseline="0" dirty="0"/>
                        <a:t> </a:t>
                      </a:r>
                      <a:r>
                        <a:rPr lang="en-US" sz="1100" baseline="0" dirty="0" err="1"/>
                        <a:t>acabado</a:t>
                      </a:r>
                      <a:r>
                        <a:rPr lang="en-US" sz="1100" baseline="0" dirty="0"/>
                        <a:t> </a:t>
                      </a:r>
                      <a:r>
                        <a:rPr lang="en-US" sz="1100" baseline="0" dirty="0" err="1"/>
                        <a:t>espejo</a:t>
                      </a:r>
                      <a:r>
                        <a:rPr lang="en-US" sz="1100" baseline="0" dirty="0"/>
                        <a:t>.</a:t>
                      </a:r>
                      <a:endParaRPr lang="en-US" sz="1100" dirty="0">
                        <a:solidFill>
                          <a:srgbClr val="0070C0"/>
                        </a:solidFill>
                      </a:endParaRPr>
                    </a:p>
                  </a:txBody>
                  <a:tcPr marL="4947" marR="4947" marT="4947" marB="4947" anchor="ctr"/>
                </a:tc>
                <a:tc>
                  <a:txBody>
                    <a:bodyPr/>
                    <a:lstStyle/>
                    <a:p>
                      <a:pPr algn="ctr"/>
                      <a:r>
                        <a:rPr lang="fr-FR" sz="1100" dirty="0"/>
                        <a:t>&lt; 0.1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4"/>
                  </a:ext>
                </a:extLst>
              </a:tr>
              <a:tr h="337657">
                <a:tc>
                  <a:txBody>
                    <a:bodyPr/>
                    <a:lstStyle/>
                    <a:p>
                      <a:r>
                        <a:rPr lang="fr-FR" sz="1100" dirty="0"/>
                        <a:t>2F </a:t>
                      </a:r>
                      <a:endParaRPr lang="fr-FR" sz="1100" dirty="0">
                        <a:solidFill>
                          <a:srgbClr val="0070C0"/>
                        </a:solidFill>
                      </a:endParaRPr>
                    </a:p>
                  </a:txBody>
                  <a:tcPr marL="4947" marR="4947" marT="4947" marB="4947" anchor="ctr"/>
                </a:tc>
                <a:tc>
                  <a:txBody>
                    <a:bodyPr/>
                    <a:lstStyle/>
                    <a:p>
                      <a:pPr algn="l"/>
                      <a:r>
                        <a:rPr lang="en-US" sz="1100" dirty="0" err="1">
                          <a:solidFill>
                            <a:schemeClr val="dk1"/>
                          </a:solidFill>
                        </a:rPr>
                        <a:t>Laminado</a:t>
                      </a:r>
                      <a:r>
                        <a:rPr lang="en-US" sz="1100" baseline="0" dirty="0">
                          <a:solidFill>
                            <a:schemeClr val="dk1"/>
                          </a:solidFill>
                        </a:rPr>
                        <a:t> </a:t>
                      </a:r>
                      <a:r>
                        <a:rPr lang="en-US" sz="1100" baseline="0" dirty="0" err="1">
                          <a:solidFill>
                            <a:schemeClr val="dk1"/>
                          </a:solidFill>
                        </a:rPr>
                        <a:t>en</a:t>
                      </a:r>
                      <a:r>
                        <a:rPr lang="en-US" sz="1100" baseline="0" dirty="0">
                          <a:solidFill>
                            <a:schemeClr val="dk1"/>
                          </a:solidFill>
                        </a:rPr>
                        <a:t> </a:t>
                      </a:r>
                      <a:r>
                        <a:rPr lang="en-US" sz="1100" baseline="0" dirty="0" err="1">
                          <a:solidFill>
                            <a:schemeClr val="dk1"/>
                          </a:solidFill>
                        </a:rPr>
                        <a:t>frio</a:t>
                      </a:r>
                      <a:r>
                        <a:rPr lang="en-US" sz="1100" baseline="0" dirty="0">
                          <a:solidFill>
                            <a:schemeClr val="dk1"/>
                          </a:solidFill>
                        </a:rPr>
                        <a:t>, </a:t>
                      </a:r>
                      <a:r>
                        <a:rPr lang="en-US" sz="1100" baseline="0" dirty="0" err="1">
                          <a:solidFill>
                            <a:schemeClr val="dk1"/>
                          </a:solidFill>
                        </a:rPr>
                        <a:t>tratado</a:t>
                      </a:r>
                      <a:r>
                        <a:rPr lang="en-US" sz="1100" baseline="0" dirty="0">
                          <a:solidFill>
                            <a:schemeClr val="dk1"/>
                          </a:solidFill>
                        </a:rPr>
                        <a:t> </a:t>
                      </a:r>
                      <a:r>
                        <a:rPr lang="en-US" sz="1100" baseline="0" dirty="0" err="1">
                          <a:solidFill>
                            <a:schemeClr val="dk1"/>
                          </a:solidFill>
                        </a:rPr>
                        <a:t>térmicamente</a:t>
                      </a:r>
                      <a:r>
                        <a:rPr lang="en-US" sz="1100" baseline="0" dirty="0">
                          <a:solidFill>
                            <a:schemeClr val="dk1"/>
                          </a:solidFill>
                        </a:rPr>
                        <a:t>, </a:t>
                      </a:r>
                      <a:r>
                        <a:rPr lang="en-US" sz="1100" baseline="0" dirty="0" err="1">
                          <a:solidFill>
                            <a:schemeClr val="dk1"/>
                          </a:solidFill>
                        </a:rPr>
                        <a:t>procesado</a:t>
                      </a:r>
                      <a:r>
                        <a:rPr lang="en-US" sz="1100" baseline="0" dirty="0">
                          <a:solidFill>
                            <a:schemeClr val="dk1"/>
                          </a:solidFill>
                        </a:rPr>
                        <a:t> </a:t>
                      </a:r>
                      <a:r>
                        <a:rPr lang="en-US" sz="1100" baseline="0" dirty="0" err="1">
                          <a:solidFill>
                            <a:schemeClr val="dk1"/>
                          </a:solidFill>
                        </a:rPr>
                        <a:t>en</a:t>
                      </a:r>
                      <a:r>
                        <a:rPr lang="en-US" sz="1100" baseline="0" dirty="0">
                          <a:solidFill>
                            <a:schemeClr val="dk1"/>
                          </a:solidFill>
                        </a:rPr>
                        <a:t> skin pass con </a:t>
                      </a:r>
                      <a:r>
                        <a:rPr lang="en-US" sz="1100" baseline="0" dirty="0" err="1">
                          <a:solidFill>
                            <a:schemeClr val="dk1"/>
                          </a:solidFill>
                        </a:rPr>
                        <a:t>cilindros</a:t>
                      </a:r>
                      <a:r>
                        <a:rPr lang="en-US" sz="1100" baseline="0" dirty="0">
                          <a:solidFill>
                            <a:schemeClr val="dk1"/>
                          </a:solidFill>
                        </a:rPr>
                        <a:t> de </a:t>
                      </a:r>
                      <a:r>
                        <a:rPr lang="en-US" sz="1100" baseline="0" dirty="0" err="1">
                          <a:solidFill>
                            <a:schemeClr val="dk1"/>
                          </a:solidFill>
                        </a:rPr>
                        <a:t>laminación</a:t>
                      </a:r>
                      <a:r>
                        <a:rPr lang="en-US" sz="1100" baseline="0" dirty="0">
                          <a:solidFill>
                            <a:schemeClr val="dk1"/>
                          </a:solidFill>
                        </a:rPr>
                        <a:t> </a:t>
                      </a:r>
                      <a:r>
                        <a:rPr lang="en-US" sz="1100" baseline="0" dirty="0" err="1">
                          <a:solidFill>
                            <a:schemeClr val="dk1"/>
                          </a:solidFill>
                        </a:rPr>
                        <a:t>rugosos</a:t>
                      </a:r>
                      <a:r>
                        <a:rPr lang="en-US" sz="1100" baseline="0" dirty="0">
                          <a:solidFill>
                            <a:schemeClr val="dk1"/>
                          </a:solidFill>
                        </a:rPr>
                        <a:t>.</a:t>
                      </a:r>
                      <a:endParaRPr lang="en-US" sz="1100" dirty="0">
                        <a:solidFill>
                          <a:srgbClr val="0070C0"/>
                        </a:solidFill>
                      </a:endParaRPr>
                    </a:p>
                  </a:txBody>
                  <a:tcPr marL="4947" marR="4947" marT="4947" marB="4947" anchor="ctr"/>
                </a:tc>
                <a:tc>
                  <a:txBody>
                    <a:bodyPr/>
                    <a:lstStyle/>
                    <a:p>
                      <a:r>
                        <a:rPr lang="en-US" sz="1100" dirty="0" err="1"/>
                        <a:t>Superficie</a:t>
                      </a:r>
                      <a:r>
                        <a:rPr lang="en-US" sz="1100" dirty="0"/>
                        <a:t> </a:t>
                      </a:r>
                      <a:r>
                        <a:rPr lang="en-US" sz="1100" dirty="0" err="1"/>
                        <a:t>uniforme</a:t>
                      </a:r>
                      <a:r>
                        <a:rPr lang="en-US" sz="1100" dirty="0"/>
                        <a:t> mate no </a:t>
                      </a:r>
                      <a:r>
                        <a:rPr lang="en-US" sz="1100" dirty="0" err="1"/>
                        <a:t>reflectante</a:t>
                      </a:r>
                      <a:r>
                        <a:rPr lang="en-US" sz="1100" dirty="0"/>
                        <a:t>.</a:t>
                      </a:r>
                      <a:endParaRPr lang="en-US" sz="1100" dirty="0">
                        <a:solidFill>
                          <a:srgbClr val="0070C0"/>
                        </a:solidFill>
                      </a:endParaRP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5"/>
                  </a:ext>
                </a:extLst>
              </a:tr>
              <a:tr h="502039">
                <a:tc>
                  <a:txBody>
                    <a:bodyPr/>
                    <a:lstStyle/>
                    <a:p>
                      <a:r>
                        <a:rPr lang="fr-FR" sz="1100" dirty="0"/>
                        <a:t>1M or 2M </a:t>
                      </a:r>
                      <a:endParaRPr lang="fr-FR" sz="1100" dirty="0">
                        <a:solidFill>
                          <a:srgbClr val="0070C0"/>
                        </a:solidFill>
                      </a:endParaRPr>
                    </a:p>
                  </a:txBody>
                  <a:tcPr marL="4947" marR="4947" marT="4947" marB="4947" anchor="ctr"/>
                </a:tc>
                <a:tc>
                  <a:txBody>
                    <a:bodyPr/>
                    <a:lstStyle/>
                    <a:p>
                      <a:pPr algn="l"/>
                      <a:r>
                        <a:rPr lang="fr-FR" sz="1100" dirty="0" err="1">
                          <a:solidFill>
                            <a:schemeClr val="dk1"/>
                          </a:solidFill>
                        </a:rPr>
                        <a:t>Lagrimado</a:t>
                      </a:r>
                      <a:r>
                        <a:rPr lang="fr-FR" sz="1100" dirty="0">
                          <a:solidFill>
                            <a:schemeClr val="dk1"/>
                          </a:solidFill>
                        </a:rPr>
                        <a:t>.</a:t>
                      </a:r>
                      <a:r>
                        <a:rPr lang="fr-FR" sz="1100" baseline="0" dirty="0">
                          <a:solidFill>
                            <a:schemeClr val="dk1"/>
                          </a:solidFill>
                        </a:rPr>
                        <a:t> </a:t>
                      </a:r>
                      <a:r>
                        <a:rPr lang="fr-FR" sz="1100" baseline="0" dirty="0" err="1">
                          <a:solidFill>
                            <a:schemeClr val="dk1"/>
                          </a:solidFill>
                        </a:rPr>
                        <a:t>Grabado</a:t>
                      </a:r>
                      <a:r>
                        <a:rPr lang="fr-FR" sz="1100" baseline="0" dirty="0">
                          <a:solidFill>
                            <a:schemeClr val="dk1"/>
                          </a:solidFill>
                        </a:rPr>
                        <a:t> </a:t>
                      </a:r>
                      <a:r>
                        <a:rPr lang="fr-FR" sz="1100" baseline="0" dirty="0" err="1">
                          <a:solidFill>
                            <a:schemeClr val="dk1"/>
                          </a:solidFill>
                        </a:rPr>
                        <a:t>por</a:t>
                      </a:r>
                      <a:r>
                        <a:rPr lang="fr-FR" sz="1100" baseline="0" dirty="0">
                          <a:solidFill>
                            <a:schemeClr val="dk1"/>
                          </a:solidFill>
                        </a:rPr>
                        <a:t> </a:t>
                      </a:r>
                      <a:r>
                        <a:rPr lang="fr-FR" sz="1100" baseline="0" dirty="0" err="1">
                          <a:solidFill>
                            <a:schemeClr val="dk1"/>
                          </a:solidFill>
                        </a:rPr>
                        <a:t>laminación</a:t>
                      </a:r>
                      <a:r>
                        <a:rPr lang="fr-FR" sz="1100" baseline="0" dirty="0">
                          <a:solidFill>
                            <a:schemeClr val="dk1"/>
                          </a:solidFill>
                        </a:rPr>
                        <a:t> en </a:t>
                      </a:r>
                      <a:r>
                        <a:rPr lang="fr-FR" sz="1100" baseline="0" dirty="0" err="1">
                          <a:solidFill>
                            <a:schemeClr val="dk1"/>
                          </a:solidFill>
                        </a:rPr>
                        <a:t>frío</a:t>
                      </a:r>
                      <a:r>
                        <a:rPr lang="fr-FR" sz="1100" baseline="0" dirty="0">
                          <a:solidFill>
                            <a:schemeClr val="dk1"/>
                          </a:solidFill>
                        </a:rPr>
                        <a:t>, </a:t>
                      </a:r>
                      <a:r>
                        <a:rPr lang="fr-FR" sz="1100" baseline="0" dirty="0" err="1">
                          <a:solidFill>
                            <a:schemeClr val="dk1"/>
                          </a:solidFill>
                        </a:rPr>
                        <a:t>emboss</a:t>
                      </a:r>
                      <a:r>
                        <a:rPr lang="fr-FR" sz="1100" baseline="0" dirty="0">
                          <a:solidFill>
                            <a:schemeClr val="dk1"/>
                          </a:solidFill>
                        </a:rPr>
                        <a:t>.</a:t>
                      </a:r>
                      <a:endParaRPr lang="fr-FR" sz="1100" dirty="0">
                        <a:solidFill>
                          <a:srgbClr val="0070C0"/>
                        </a:solidFill>
                      </a:endParaRPr>
                    </a:p>
                  </a:txBody>
                  <a:tcPr marL="4947" marR="4947" marT="4947" marB="4947" anchor="ctr"/>
                </a:tc>
                <a:tc>
                  <a:txBody>
                    <a:bodyPr/>
                    <a:lstStyle/>
                    <a:p>
                      <a:r>
                        <a:rPr lang="en-US" sz="1100" dirty="0"/>
                        <a:t>Una</a:t>
                      </a:r>
                      <a:r>
                        <a:rPr lang="en-US" sz="1100" baseline="0" dirty="0"/>
                        <a:t> </a:t>
                      </a:r>
                      <a:r>
                        <a:rPr lang="en-US" sz="1100" baseline="0" dirty="0" err="1"/>
                        <a:t>única</a:t>
                      </a:r>
                      <a:r>
                        <a:rPr lang="en-US" sz="1100" baseline="0" dirty="0"/>
                        <a:t> </a:t>
                      </a:r>
                      <a:r>
                        <a:rPr lang="en-US" sz="1100" baseline="0" dirty="0" err="1"/>
                        <a:t>cara</a:t>
                      </a:r>
                      <a:r>
                        <a:rPr lang="en-US" sz="1100" baseline="0" dirty="0"/>
                        <a:t> del material </a:t>
                      </a:r>
                      <a:r>
                        <a:rPr lang="en-US" sz="1100" baseline="0" dirty="0" err="1"/>
                        <a:t>marcada</a:t>
                      </a:r>
                      <a:r>
                        <a:rPr lang="en-US" sz="1100" baseline="0" dirty="0"/>
                        <a:t>/</a:t>
                      </a:r>
                      <a:r>
                        <a:rPr lang="en-US" sz="1100" baseline="0" dirty="0" err="1"/>
                        <a:t>grabada</a:t>
                      </a:r>
                      <a:r>
                        <a:rPr lang="en-US" sz="1100" baseline="0" dirty="0"/>
                        <a:t>/</a:t>
                      </a:r>
                      <a:r>
                        <a:rPr lang="en-US" sz="1100" baseline="0" dirty="0" err="1"/>
                        <a:t>texturada</a:t>
                      </a:r>
                      <a:r>
                        <a:rPr lang="en-US" sz="1100" baseline="0" dirty="0"/>
                        <a:t>. </a:t>
                      </a:r>
                      <a:r>
                        <a:rPr lang="en-US" sz="1100" baseline="0" dirty="0" err="1"/>
                        <a:t>Engloba</a:t>
                      </a:r>
                      <a:r>
                        <a:rPr lang="en-US" sz="1100" baseline="0" dirty="0"/>
                        <a:t> </a:t>
                      </a:r>
                      <a:r>
                        <a:rPr lang="en-US" sz="1100" baseline="0" dirty="0" err="1"/>
                        <a:t>tanto</a:t>
                      </a:r>
                      <a:r>
                        <a:rPr lang="en-US" sz="1100" baseline="0" dirty="0"/>
                        <a:t> plates (</a:t>
                      </a:r>
                      <a:r>
                        <a:rPr lang="en-US" sz="1100" baseline="0" dirty="0" err="1"/>
                        <a:t>acabado</a:t>
                      </a:r>
                      <a:r>
                        <a:rPr lang="en-US" sz="1100" baseline="0" dirty="0"/>
                        <a:t> “1” ex-mill) </a:t>
                      </a:r>
                      <a:r>
                        <a:rPr lang="en-US" sz="1100" baseline="0" dirty="0" err="1"/>
                        <a:t>como</a:t>
                      </a:r>
                      <a:r>
                        <a:rPr lang="en-US" sz="1100" baseline="0" dirty="0"/>
                        <a:t> </a:t>
                      </a:r>
                      <a:r>
                        <a:rPr lang="en-US" sz="1100" baseline="0" dirty="0" err="1"/>
                        <a:t>texturados</a:t>
                      </a:r>
                      <a:r>
                        <a:rPr lang="en-US" sz="1100" baseline="0" dirty="0"/>
                        <a:t> </a:t>
                      </a:r>
                      <a:r>
                        <a:rPr lang="en-US" sz="1100" baseline="0" dirty="0" err="1"/>
                        <a:t>finos</a:t>
                      </a:r>
                      <a:r>
                        <a:rPr lang="en-US" sz="1100" baseline="0" dirty="0"/>
                        <a:t> (</a:t>
                      </a:r>
                      <a:r>
                        <a:rPr lang="en-US" sz="1100" baseline="0" dirty="0" err="1"/>
                        <a:t>acabado</a:t>
                      </a:r>
                      <a:r>
                        <a:rPr lang="en-US" sz="1100" baseline="0" dirty="0"/>
                        <a:t> “2” ex-mill)</a:t>
                      </a:r>
                      <a:endParaRPr lang="en-US" sz="1100" dirty="0">
                        <a:solidFill>
                          <a:srgbClr val="0070C0"/>
                        </a:solidFill>
                      </a:endParaRP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6"/>
                  </a:ext>
                </a:extLst>
              </a:tr>
              <a:tr h="333330">
                <a:tc>
                  <a:txBody>
                    <a:bodyPr/>
                    <a:lstStyle/>
                    <a:p>
                      <a:r>
                        <a:rPr lang="fr-FR" sz="1100" dirty="0"/>
                        <a:t>2W </a:t>
                      </a:r>
                      <a:endParaRPr lang="fr-FR" sz="1100" dirty="0">
                        <a:solidFill>
                          <a:srgbClr val="0070C0"/>
                        </a:solidFill>
                      </a:endParaRPr>
                    </a:p>
                  </a:txBody>
                  <a:tcPr marL="4947" marR="4947" marT="4947" marB="4947" anchor="ctr"/>
                </a:tc>
                <a:tc>
                  <a:txBody>
                    <a:bodyPr/>
                    <a:lstStyle/>
                    <a:p>
                      <a:pPr algn="l"/>
                      <a:r>
                        <a:rPr lang="fr-FR" sz="1100" dirty="0" err="1"/>
                        <a:t>Corrugado</a:t>
                      </a:r>
                      <a:endParaRPr lang="fr-FR" sz="1100" dirty="0">
                        <a:solidFill>
                          <a:srgbClr val="0070C0"/>
                        </a:solidFill>
                      </a:endParaRPr>
                    </a:p>
                  </a:txBody>
                  <a:tcPr marL="4947" marR="4947" marT="4947" marB="4947" anchor="ctr"/>
                </a:tc>
                <a:tc>
                  <a:txBody>
                    <a:bodyPr/>
                    <a:lstStyle/>
                    <a:p>
                      <a:r>
                        <a:rPr lang="fr-FR" sz="1100" dirty="0" err="1"/>
                        <a:t>Perfiles</a:t>
                      </a:r>
                      <a:r>
                        <a:rPr lang="fr-FR" sz="1100" baseline="0" dirty="0"/>
                        <a:t> </a:t>
                      </a:r>
                      <a:r>
                        <a:rPr lang="fr-FR" sz="1100" baseline="0" dirty="0" err="1"/>
                        <a:t>laminados</a:t>
                      </a:r>
                      <a:r>
                        <a:rPr lang="fr-FR" sz="1100" baseline="0" dirty="0"/>
                        <a:t> (</a:t>
                      </a:r>
                      <a:r>
                        <a:rPr lang="fr-FR" sz="1100" baseline="0" dirty="0" err="1"/>
                        <a:t>trapezoidal</a:t>
                      </a:r>
                      <a:r>
                        <a:rPr lang="fr-FR" sz="1100" baseline="0" dirty="0"/>
                        <a:t> o </a:t>
                      </a:r>
                      <a:r>
                        <a:rPr lang="fr-FR" sz="1100" baseline="0" dirty="0" err="1"/>
                        <a:t>sinusoidal</a:t>
                      </a:r>
                      <a:r>
                        <a:rPr lang="fr-FR" sz="1100" baseline="0" dirty="0"/>
                        <a:t> </a:t>
                      </a:r>
                      <a:r>
                        <a:rPr lang="fr-FR" sz="1100" baseline="0" dirty="0" err="1"/>
                        <a:t>por</a:t>
                      </a:r>
                      <a:r>
                        <a:rPr lang="fr-FR" sz="1100" baseline="0" dirty="0"/>
                        <a:t> </a:t>
                      </a:r>
                      <a:r>
                        <a:rPr lang="fr-FR" sz="1100" baseline="0" dirty="0" err="1"/>
                        <a:t>ejemplo</a:t>
                      </a:r>
                      <a:r>
                        <a:rPr lang="fr-FR" sz="1100" baseline="0" dirty="0"/>
                        <a:t>)</a:t>
                      </a:r>
                      <a:endParaRPr lang="fr-FR" sz="1100" dirty="0">
                        <a:solidFill>
                          <a:srgbClr val="0070C0"/>
                        </a:solidFill>
                      </a:endParaRP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7"/>
                  </a:ext>
                </a:extLst>
              </a:tr>
              <a:tr h="337657">
                <a:tc>
                  <a:txBody>
                    <a:bodyPr/>
                    <a:lstStyle/>
                    <a:p>
                      <a:r>
                        <a:rPr lang="fr-FR" sz="1100" dirty="0"/>
                        <a:t>2L </a:t>
                      </a:r>
                      <a:endParaRPr lang="fr-FR" sz="1100" dirty="0">
                        <a:solidFill>
                          <a:srgbClr val="0070C0"/>
                        </a:solidFill>
                      </a:endParaRPr>
                    </a:p>
                  </a:txBody>
                  <a:tcPr marL="4947" marR="4947" marT="4947" marB="4947" anchor="ctr"/>
                </a:tc>
                <a:tc>
                  <a:txBody>
                    <a:bodyPr/>
                    <a:lstStyle/>
                    <a:p>
                      <a:pPr algn="l"/>
                      <a:r>
                        <a:rPr lang="fr-FR" sz="1100" dirty="0" err="1"/>
                        <a:t>Coloreado</a:t>
                      </a:r>
                      <a:endParaRPr lang="fr-FR" sz="1100" dirty="0">
                        <a:solidFill>
                          <a:srgbClr val="0070C0"/>
                        </a:solidFill>
                      </a:endParaRPr>
                    </a:p>
                  </a:txBody>
                  <a:tcPr marL="4947" marR="4947" marT="4947" marB="4947" anchor="ctr"/>
                </a:tc>
                <a:tc>
                  <a:txBody>
                    <a:bodyPr/>
                    <a:lstStyle/>
                    <a:p>
                      <a:r>
                        <a:rPr lang="en-US" sz="1100" dirty="0" err="1"/>
                        <a:t>Aplicado</a:t>
                      </a:r>
                      <a:r>
                        <a:rPr lang="en-US" sz="1100" dirty="0"/>
                        <a:t> </a:t>
                      </a:r>
                      <a:r>
                        <a:rPr lang="en-US" sz="1100" dirty="0" err="1"/>
                        <a:t>sobre</a:t>
                      </a:r>
                      <a:r>
                        <a:rPr lang="en-US" sz="1100" dirty="0"/>
                        <a:t> </a:t>
                      </a:r>
                      <a:r>
                        <a:rPr lang="en-US" sz="1100" dirty="0" err="1"/>
                        <a:t>producto</a:t>
                      </a:r>
                      <a:r>
                        <a:rPr lang="en-US" sz="1100" dirty="0"/>
                        <a:t> </a:t>
                      </a:r>
                      <a:r>
                        <a:rPr lang="en-US" sz="1100" dirty="0" err="1"/>
                        <a:t>plano</a:t>
                      </a:r>
                      <a:r>
                        <a:rPr lang="en-US" sz="1100" dirty="0"/>
                        <a:t> (</a:t>
                      </a:r>
                      <a:r>
                        <a:rPr lang="en-US" sz="1100" dirty="0" err="1"/>
                        <a:t>acabados</a:t>
                      </a:r>
                      <a:r>
                        <a:rPr lang="en-US" sz="1100" dirty="0"/>
                        <a:t> 2R, 2P o 2K ) o </a:t>
                      </a:r>
                      <a:r>
                        <a:rPr lang="en-US" sz="1100" dirty="0" err="1"/>
                        <a:t>lagrimado</a:t>
                      </a:r>
                      <a:r>
                        <a:rPr lang="en-US" sz="1100" dirty="0"/>
                        <a:t>/emboss </a:t>
                      </a:r>
                      <a:r>
                        <a:rPr lang="en-US" sz="1100" dirty="0" err="1"/>
                        <a:t>en</a:t>
                      </a:r>
                      <a:r>
                        <a:rPr lang="en-US" sz="1100" dirty="0"/>
                        <a:t> </a:t>
                      </a:r>
                      <a:r>
                        <a:rPr lang="en-US" sz="1100" dirty="0" err="1"/>
                        <a:t>chapa</a:t>
                      </a:r>
                      <a:r>
                        <a:rPr lang="en-US" sz="1100" dirty="0"/>
                        <a:t> (2M) </a:t>
                      </a:r>
                      <a:r>
                        <a:rPr lang="en-US" sz="1100" dirty="0" err="1"/>
                        <a:t>en</a:t>
                      </a:r>
                      <a:r>
                        <a:rPr lang="en-US" sz="1100" dirty="0"/>
                        <a:t> </a:t>
                      </a:r>
                      <a:r>
                        <a:rPr lang="en-US" sz="1100" dirty="0" err="1"/>
                        <a:t>una</a:t>
                      </a:r>
                      <a:r>
                        <a:rPr lang="en-US" sz="1100" baseline="0" dirty="0"/>
                        <a:t> </a:t>
                      </a:r>
                      <a:r>
                        <a:rPr lang="en-US" sz="1100" baseline="0" dirty="0" err="1"/>
                        <a:t>amplia</a:t>
                      </a:r>
                      <a:r>
                        <a:rPr lang="en-US" sz="1100" baseline="0" dirty="0"/>
                        <a:t> </a:t>
                      </a:r>
                      <a:r>
                        <a:rPr lang="en-US" sz="1100" baseline="0" dirty="0" err="1"/>
                        <a:t>gama</a:t>
                      </a:r>
                      <a:r>
                        <a:rPr lang="en-US" sz="1100" baseline="0" dirty="0"/>
                        <a:t> de </a:t>
                      </a:r>
                      <a:r>
                        <a:rPr lang="en-US" sz="1100" baseline="0" dirty="0" err="1"/>
                        <a:t>colores</a:t>
                      </a:r>
                      <a:endParaRPr lang="en-US" sz="1100" dirty="0">
                        <a:solidFill>
                          <a:srgbClr val="0070C0"/>
                        </a:solidFill>
                      </a:endParaRP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8"/>
                  </a:ext>
                </a:extLst>
              </a:tr>
              <a:tr h="337657">
                <a:tc>
                  <a:txBody>
                    <a:bodyPr/>
                    <a:lstStyle/>
                    <a:p>
                      <a:r>
                        <a:rPr lang="fr-FR" sz="1100" dirty="0"/>
                        <a:t>1S or 2S </a:t>
                      </a:r>
                      <a:endParaRPr lang="fr-FR" sz="1100" dirty="0">
                        <a:solidFill>
                          <a:srgbClr val="0070C0"/>
                        </a:solidFill>
                      </a:endParaRPr>
                    </a:p>
                  </a:txBody>
                  <a:tcPr marL="4947" marR="4947" marT="4947" marB="4947" anchor="ctr"/>
                </a:tc>
                <a:tc>
                  <a:txBody>
                    <a:bodyPr/>
                    <a:lstStyle/>
                    <a:p>
                      <a:pPr algn="l"/>
                      <a:r>
                        <a:rPr lang="fr-FR" sz="1100" dirty="0"/>
                        <a:t>Con</a:t>
                      </a:r>
                      <a:r>
                        <a:rPr lang="fr-FR" sz="1100" baseline="0" dirty="0"/>
                        <a:t> </a:t>
                      </a:r>
                      <a:r>
                        <a:rPr lang="fr-FR" sz="1100" baseline="0" dirty="0" err="1"/>
                        <a:t>recubrimiento</a:t>
                      </a:r>
                      <a:r>
                        <a:rPr lang="fr-FR" sz="1100" baseline="0" dirty="0"/>
                        <a:t> </a:t>
                      </a:r>
                      <a:r>
                        <a:rPr lang="fr-FR" sz="1100" baseline="0" dirty="0" err="1"/>
                        <a:t>superficial</a:t>
                      </a:r>
                      <a:r>
                        <a:rPr lang="fr-FR" sz="1100" dirty="0"/>
                        <a:t> </a:t>
                      </a:r>
                      <a:endParaRPr lang="fr-FR" sz="1100" dirty="0">
                        <a:solidFill>
                          <a:srgbClr val="0070C0"/>
                        </a:solidFill>
                      </a:endParaRPr>
                    </a:p>
                  </a:txBody>
                  <a:tcPr marL="4947" marR="4947" marT="4947" marB="4947" anchor="ctr"/>
                </a:tc>
                <a:tc>
                  <a:txBody>
                    <a:bodyPr/>
                    <a:lstStyle/>
                    <a:p>
                      <a:r>
                        <a:rPr lang="en-US" sz="1100" dirty="0"/>
                        <a:t>Con</a:t>
                      </a:r>
                      <a:r>
                        <a:rPr lang="en-US" sz="1100" baseline="0" dirty="0"/>
                        <a:t> </a:t>
                      </a:r>
                      <a:r>
                        <a:rPr lang="en-US" sz="1100" baseline="0" dirty="0" err="1"/>
                        <a:t>recubrimiento</a:t>
                      </a:r>
                      <a:r>
                        <a:rPr lang="en-US" sz="1100" baseline="0" dirty="0"/>
                        <a:t> superficial (de </a:t>
                      </a:r>
                      <a:r>
                        <a:rPr lang="en-US" sz="1100" baseline="0" dirty="0" err="1"/>
                        <a:t>aluminio</a:t>
                      </a:r>
                      <a:r>
                        <a:rPr lang="en-US" sz="1100" baseline="0" dirty="0"/>
                        <a:t>, </a:t>
                      </a:r>
                      <a:r>
                        <a:rPr lang="en-US" sz="1100" baseline="0" dirty="0" err="1"/>
                        <a:t>titanio</a:t>
                      </a:r>
                      <a:r>
                        <a:rPr lang="en-US" sz="1100" baseline="0" dirty="0"/>
                        <a:t> o </a:t>
                      </a:r>
                      <a:r>
                        <a:rPr lang="en-US" sz="1100" baseline="0" dirty="0" err="1"/>
                        <a:t>estaño</a:t>
                      </a:r>
                      <a:r>
                        <a:rPr lang="en-US" sz="1100" baseline="0" dirty="0"/>
                        <a:t>) </a:t>
                      </a:r>
                      <a:r>
                        <a:rPr lang="en-US" sz="1100" baseline="0" dirty="0" err="1"/>
                        <a:t>generalmente</a:t>
                      </a:r>
                      <a:r>
                        <a:rPr lang="en-US" sz="1100" baseline="0" dirty="0"/>
                        <a:t> solo </a:t>
                      </a:r>
                      <a:r>
                        <a:rPr lang="en-US" sz="1100" baseline="0" dirty="0" err="1"/>
                        <a:t>por</a:t>
                      </a:r>
                      <a:r>
                        <a:rPr lang="en-US" sz="1100" baseline="0" dirty="0"/>
                        <a:t> </a:t>
                      </a:r>
                      <a:r>
                        <a:rPr lang="en-US" sz="1100" baseline="0" dirty="0" err="1"/>
                        <a:t>una</a:t>
                      </a:r>
                      <a:r>
                        <a:rPr lang="en-US" sz="1100" baseline="0" dirty="0"/>
                        <a:t> de las </a:t>
                      </a:r>
                      <a:r>
                        <a:rPr lang="en-US" sz="1100" baseline="0" dirty="0" err="1"/>
                        <a:t>caras</a:t>
                      </a:r>
                      <a:endParaRPr lang="en-US" sz="1100" dirty="0">
                        <a:solidFill>
                          <a:srgbClr val="0070C0"/>
                        </a:solidFill>
                      </a:endParaRP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9"/>
                  </a:ext>
                </a:extLst>
              </a:tr>
            </a:tbl>
          </a:graphicData>
        </a:graphic>
      </p:graphicFrame>
      <p:sp>
        <p:nvSpPr>
          <p:cNvPr id="7" name="Oval 6"/>
          <p:cNvSpPr/>
          <p:nvPr/>
        </p:nvSpPr>
        <p:spPr>
          <a:xfrm>
            <a:off x="6516216" y="5589240"/>
            <a:ext cx="2376264" cy="1152128"/>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600" dirty="0">
                <a:solidFill>
                  <a:srgbClr val="C00000"/>
                </a:solidFill>
              </a:rPr>
              <a:t>Existe </a:t>
            </a:r>
            <a:r>
              <a:rPr lang="fr-FR" sz="1600" dirty="0" err="1">
                <a:solidFill>
                  <a:srgbClr val="C00000"/>
                </a:solidFill>
              </a:rPr>
              <a:t>una</a:t>
            </a:r>
            <a:r>
              <a:rPr lang="fr-FR" sz="1600" dirty="0">
                <a:solidFill>
                  <a:srgbClr val="C00000"/>
                </a:solidFill>
              </a:rPr>
              <a:t> </a:t>
            </a:r>
            <a:r>
              <a:rPr lang="fr-FR" sz="1600" dirty="0" err="1">
                <a:solidFill>
                  <a:srgbClr val="C00000"/>
                </a:solidFill>
              </a:rPr>
              <a:t>gran</a:t>
            </a:r>
            <a:r>
              <a:rPr lang="fr-FR" sz="1600" dirty="0">
                <a:solidFill>
                  <a:srgbClr val="C00000"/>
                </a:solidFill>
              </a:rPr>
              <a:t> </a:t>
            </a:r>
            <a:r>
              <a:rPr lang="fr-FR" sz="1600" dirty="0" err="1">
                <a:solidFill>
                  <a:srgbClr val="C00000"/>
                </a:solidFill>
              </a:rPr>
              <a:t>variedad</a:t>
            </a:r>
            <a:r>
              <a:rPr lang="fr-FR" sz="1600" dirty="0">
                <a:solidFill>
                  <a:srgbClr val="C00000"/>
                </a:solidFill>
              </a:rPr>
              <a:t> de </a:t>
            </a:r>
            <a:r>
              <a:rPr lang="fr-FR" sz="1600" dirty="0" err="1">
                <a:solidFill>
                  <a:srgbClr val="C00000"/>
                </a:solidFill>
              </a:rPr>
              <a:t>acabados</a:t>
            </a:r>
            <a:r>
              <a:rPr lang="fr-FR" sz="1600" dirty="0">
                <a:solidFill>
                  <a:srgbClr val="C00000"/>
                </a:solidFill>
              </a:rPr>
              <a:t> </a:t>
            </a:r>
            <a:r>
              <a:rPr lang="fr-FR" sz="1600" dirty="0" err="1">
                <a:solidFill>
                  <a:srgbClr val="C00000"/>
                </a:solidFill>
              </a:rPr>
              <a:t>especiales</a:t>
            </a:r>
            <a:endParaRPr lang="fr-FR" sz="1600" dirty="0">
              <a:solidFill>
                <a:srgbClr val="C00000"/>
              </a:solidFill>
            </a:endParaRPr>
          </a:p>
        </p:txBody>
      </p:sp>
      <p:sp>
        <p:nvSpPr>
          <p:cNvPr id="3" name="Slide Number Placeholder 2"/>
          <p:cNvSpPr>
            <a:spLocks noGrp="1"/>
          </p:cNvSpPr>
          <p:nvPr>
            <p:ph type="sldNum" sz="quarter" idx="12"/>
          </p:nvPr>
        </p:nvSpPr>
        <p:spPr/>
        <p:txBody>
          <a:bodyPr/>
          <a:lstStyle/>
          <a:p>
            <a:fld id="{5AF66AA0-E37C-4065-8BE7-D4086C065B53}" type="slidenum">
              <a:rPr lang="fr-BE" smtClean="0"/>
              <a:t>6</a:t>
            </a:fld>
            <a:endParaRPr lang="fr-BE"/>
          </a:p>
        </p:txBody>
      </p:sp>
    </p:spTree>
    <p:extLst>
      <p:ext uri="{BB962C8B-B14F-4D97-AF65-F5344CB8AC3E}">
        <p14:creationId xmlns:p14="http://schemas.microsoft.com/office/powerpoint/2010/main" val="39035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a:t>Acabados</a:t>
            </a:r>
            <a:r>
              <a:rPr lang="fr-FR" dirty="0"/>
              <a:t> </a:t>
            </a:r>
            <a:r>
              <a:rPr lang="fr-FR" dirty="0" err="1"/>
              <a:t>Emboss</a:t>
            </a:r>
            <a:r>
              <a:rPr lang="fr-FR" dirty="0"/>
              <a:t> </a:t>
            </a:r>
            <a:r>
              <a:rPr lang="fr-FR" baseline="50000" dirty="0"/>
              <a:t>4,5,7</a:t>
            </a:r>
            <a:br>
              <a:rPr lang="fr-FR" dirty="0"/>
            </a:br>
            <a:r>
              <a:rPr lang="fr-FR" sz="2000" dirty="0" err="1"/>
              <a:t>Estos</a:t>
            </a:r>
            <a:r>
              <a:rPr lang="fr-FR" sz="2000" dirty="0"/>
              <a:t> son </a:t>
            </a:r>
            <a:r>
              <a:rPr lang="fr-FR" sz="2000" dirty="0" err="1"/>
              <a:t>algunos</a:t>
            </a:r>
            <a:r>
              <a:rPr lang="fr-FR" sz="2000" dirty="0"/>
              <a:t> </a:t>
            </a:r>
            <a:r>
              <a:rPr lang="fr-FR" sz="2000" dirty="0" err="1"/>
              <a:t>ejemplos</a:t>
            </a:r>
            <a:r>
              <a:rPr lang="fr-FR" sz="2000" dirty="0"/>
              <a:t> </a:t>
            </a:r>
            <a:r>
              <a:rPr lang="fr-FR" sz="2000" dirty="0" err="1"/>
              <a:t>ilustrativos</a:t>
            </a:r>
            <a:r>
              <a:rPr lang="fr-FR" sz="2000" dirty="0"/>
              <a:t> de los </a:t>
            </a:r>
            <a:r>
              <a:rPr lang="fr-FR" sz="2000" dirty="0" err="1"/>
              <a:t>acabados</a:t>
            </a:r>
            <a:r>
              <a:rPr lang="fr-FR" sz="2000" dirty="0"/>
              <a:t> </a:t>
            </a:r>
            <a:r>
              <a:rPr lang="fr-FR" sz="2000" dirty="0" err="1"/>
              <a:t>grabados</a:t>
            </a:r>
            <a:r>
              <a:rPr lang="fr-FR" sz="2000" dirty="0"/>
              <a:t> </a:t>
            </a:r>
            <a:r>
              <a:rPr lang="fr-FR" sz="2000" dirty="0" err="1"/>
              <a:t>emboss</a:t>
            </a:r>
            <a:r>
              <a:rPr lang="fr-FR" sz="2000" dirty="0"/>
              <a:t> en </a:t>
            </a:r>
            <a:r>
              <a:rPr lang="fr-FR" sz="2000" dirty="0" err="1"/>
              <a:t>una</a:t>
            </a:r>
            <a:r>
              <a:rPr lang="fr-FR" sz="2000" dirty="0"/>
              <a:t> </a:t>
            </a:r>
            <a:r>
              <a:rPr lang="fr-FR" sz="2000" dirty="0" err="1"/>
              <a:t>cara</a:t>
            </a:r>
            <a:r>
              <a:rPr lang="fr-FR" sz="2000" dirty="0"/>
              <a:t> solo, </a:t>
            </a:r>
            <a:r>
              <a:rPr lang="fr-FR" sz="2000" dirty="0" err="1"/>
              <a:t>clasificados</a:t>
            </a:r>
            <a:r>
              <a:rPr lang="fr-FR" sz="2000" dirty="0"/>
              <a:t> </a:t>
            </a:r>
            <a:r>
              <a:rPr lang="fr-FR" sz="2000" dirty="0" err="1"/>
              <a:t>como</a:t>
            </a:r>
            <a:r>
              <a:rPr lang="fr-FR" sz="2000" dirty="0"/>
              <a:t> 2M en las </a:t>
            </a:r>
            <a:r>
              <a:rPr lang="fr-FR" sz="2000" dirty="0" err="1"/>
              <a:t>normas</a:t>
            </a:r>
            <a:r>
              <a:rPr lang="fr-FR" sz="2000" dirty="0"/>
              <a:t>. Existe </a:t>
            </a:r>
            <a:r>
              <a:rPr lang="fr-FR" sz="2000" dirty="0" err="1"/>
              <a:t>una</a:t>
            </a:r>
            <a:r>
              <a:rPr lang="fr-FR" sz="2000" dirty="0"/>
              <a:t> </a:t>
            </a:r>
            <a:r>
              <a:rPr lang="fr-FR" sz="2000" dirty="0" err="1"/>
              <a:t>gran</a:t>
            </a:r>
            <a:r>
              <a:rPr lang="fr-FR" sz="2000" dirty="0"/>
              <a:t> </a:t>
            </a:r>
            <a:r>
              <a:rPr lang="fr-FR" sz="2000" dirty="0" err="1"/>
              <a:t>variedad</a:t>
            </a:r>
            <a:r>
              <a:rPr lang="fr-FR" sz="2000" dirty="0"/>
              <a:t> de </a:t>
            </a:r>
            <a:r>
              <a:rPr lang="fr-FR" sz="2000" dirty="0" err="1"/>
              <a:t>tipos</a:t>
            </a:r>
            <a:r>
              <a:rPr lang="fr-FR" sz="2000" dirty="0"/>
              <a:t> de </a:t>
            </a:r>
            <a:r>
              <a:rPr lang="fr-FR" sz="2000" dirty="0" err="1"/>
              <a:t>grabado</a:t>
            </a:r>
            <a:r>
              <a:rPr lang="fr-FR" sz="2000" dirty="0"/>
              <a:t> disponible.</a:t>
            </a:r>
            <a:endParaRPr lang="nl-BE" dirty="0"/>
          </a:p>
        </p:txBody>
      </p:sp>
      <p:sp>
        <p:nvSpPr>
          <p:cNvPr id="4" name="Slide Number Placeholder 3"/>
          <p:cNvSpPr>
            <a:spLocks noGrp="1"/>
          </p:cNvSpPr>
          <p:nvPr>
            <p:ph type="sldNum" sz="quarter" idx="12"/>
          </p:nvPr>
        </p:nvSpPr>
        <p:spPr/>
        <p:txBody>
          <a:bodyPr/>
          <a:lstStyle/>
          <a:p>
            <a:fld id="{5AF66AA0-E37C-4065-8BE7-D4086C065B53}" type="slidenum">
              <a:rPr lang="fr-BE" smtClean="0"/>
              <a:t>7</a:t>
            </a:fld>
            <a:endParaRPr lang="fr-BE"/>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762" y="1843390"/>
            <a:ext cx="2887200" cy="1081554"/>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500" y="1843390"/>
            <a:ext cx="2887200" cy="1081554"/>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62" y="4362359"/>
            <a:ext cx="2887200" cy="1081554"/>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762" y="5584011"/>
            <a:ext cx="2887200" cy="1081554"/>
          </a:xfrm>
          <a:prstGeom prst="rect">
            <a:avLst/>
          </a:prstGeom>
          <a:ln>
            <a:solidFill>
              <a:schemeClr val="tx1"/>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3500" y="3095493"/>
            <a:ext cx="2887200" cy="1081554"/>
          </a:xfrm>
          <a:prstGeom prst="rect">
            <a:avLst/>
          </a:prstGeom>
          <a:ln>
            <a:solidFill>
              <a:schemeClr val="tx1"/>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762" y="3095493"/>
            <a:ext cx="2887200" cy="1081554"/>
          </a:xfrm>
          <a:prstGeom prst="rect">
            <a:avLst/>
          </a:prstGeom>
          <a:ln>
            <a:solidFill>
              <a:schemeClr val="tx1"/>
            </a:solidFill>
          </a:ln>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500" y="4381756"/>
            <a:ext cx="2887200" cy="1081554"/>
          </a:xfrm>
          <a:prstGeom prst="rect">
            <a:avLst/>
          </a:prstGeom>
          <a:ln>
            <a:solidFill>
              <a:schemeClr val="tx1"/>
            </a:solidFill>
          </a:ln>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3500" y="5584011"/>
            <a:ext cx="2887200" cy="1081554"/>
          </a:xfrm>
          <a:prstGeom prst="rect">
            <a:avLst/>
          </a:prstGeom>
          <a:ln>
            <a:solidFill>
              <a:schemeClr val="tx1"/>
            </a:solidFill>
          </a:ln>
        </p:spPr>
      </p:pic>
    </p:spTree>
    <p:extLst>
      <p:ext uri="{BB962C8B-B14F-4D97-AF65-F5344CB8AC3E}">
        <p14:creationId xmlns:p14="http://schemas.microsoft.com/office/powerpoint/2010/main" val="293751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F66AA0-E37C-4065-8BE7-D4086C065B53}" type="slidenum">
              <a:rPr lang="fr-BE" smtClean="0"/>
              <a:t>8</a:t>
            </a:fld>
            <a:endParaRPr lang="fr-BE"/>
          </a:p>
        </p:txBody>
      </p:sp>
      <p:sp>
        <p:nvSpPr>
          <p:cNvPr id="5" name="Title 1"/>
          <p:cNvSpPr txBox="1">
            <a:spLocks/>
          </p:cNvSpPr>
          <p:nvPr/>
        </p:nvSpPr>
        <p:spPr>
          <a:xfrm>
            <a:off x="457200" y="274638"/>
            <a:ext cx="8229600" cy="1143000"/>
          </a:xfrm>
          <a:prstGeom prst="rect">
            <a:avLst/>
          </a:prstGeom>
        </p:spPr>
        <p:txBody>
          <a:bodyPr>
            <a:normAutofit fontScale="90000" lnSpcReduction="10000"/>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fr-FR" dirty="0" err="1"/>
              <a:t>Acabados</a:t>
            </a:r>
            <a:r>
              <a:rPr lang="fr-FR" dirty="0"/>
              <a:t> coloreados</a:t>
            </a:r>
            <a:r>
              <a:rPr lang="fr-FR" baseline="50000" dirty="0"/>
              <a:t>4, 5,7</a:t>
            </a:r>
            <a:br>
              <a:rPr lang="fr-FR" dirty="0"/>
            </a:br>
            <a:r>
              <a:rPr lang="fr-FR" sz="2200" dirty="0" err="1"/>
              <a:t>Esta</a:t>
            </a:r>
            <a:r>
              <a:rPr lang="fr-FR" sz="2200" dirty="0"/>
              <a:t> es </a:t>
            </a:r>
            <a:r>
              <a:rPr lang="fr-FR" sz="2200" dirty="0" err="1"/>
              <a:t>sólo</a:t>
            </a:r>
            <a:r>
              <a:rPr lang="fr-FR" sz="2200" dirty="0"/>
              <a:t> </a:t>
            </a:r>
            <a:r>
              <a:rPr lang="fr-FR" sz="2200" dirty="0" err="1"/>
              <a:t>una</a:t>
            </a:r>
            <a:r>
              <a:rPr lang="fr-FR" sz="2200" dirty="0"/>
              <a:t> </a:t>
            </a:r>
            <a:r>
              <a:rPr lang="fr-FR" sz="2200" dirty="0" err="1"/>
              <a:t>selección</a:t>
            </a:r>
            <a:r>
              <a:rPr lang="fr-FR" sz="2200" dirty="0"/>
              <a:t> de los </a:t>
            </a:r>
            <a:r>
              <a:rPr lang="fr-FR" sz="2200" dirty="0" err="1"/>
              <a:t>diferentes</a:t>
            </a:r>
            <a:r>
              <a:rPr lang="fr-FR" sz="2200" dirty="0"/>
              <a:t> colores y </a:t>
            </a:r>
            <a:r>
              <a:rPr lang="fr-FR" sz="2200" dirty="0" err="1"/>
              <a:t>efectos</a:t>
            </a:r>
            <a:r>
              <a:rPr lang="fr-FR" sz="2200" dirty="0"/>
              <a:t> que </a:t>
            </a:r>
            <a:r>
              <a:rPr lang="fr-FR" sz="2200" dirty="0" err="1"/>
              <a:t>pueden</a:t>
            </a:r>
            <a:r>
              <a:rPr lang="fr-FR" sz="2200" dirty="0"/>
              <a:t> </a:t>
            </a:r>
            <a:r>
              <a:rPr lang="fr-FR" sz="2200" dirty="0" err="1"/>
              <a:t>provocarse</a:t>
            </a:r>
            <a:r>
              <a:rPr lang="fr-FR" sz="2200" dirty="0"/>
              <a:t> </a:t>
            </a:r>
            <a:r>
              <a:rPr lang="fr-FR" sz="2200" dirty="0" err="1"/>
              <a:t>electrolíticamente</a:t>
            </a:r>
            <a:r>
              <a:rPr lang="fr-FR" sz="2200" dirty="0"/>
              <a:t> sobre la superficie </a:t>
            </a:r>
            <a:r>
              <a:rPr lang="fr-FR" sz="2200" dirty="0" err="1"/>
              <a:t>del</a:t>
            </a:r>
            <a:r>
              <a:rPr lang="fr-FR" sz="2200" dirty="0"/>
              <a:t> </a:t>
            </a:r>
            <a:r>
              <a:rPr lang="fr-FR" sz="2200" dirty="0" err="1"/>
              <a:t>acero</a:t>
            </a:r>
            <a:r>
              <a:rPr lang="fr-FR" sz="2200" dirty="0"/>
              <a:t> </a:t>
            </a:r>
            <a:r>
              <a:rPr lang="fr-FR" sz="2200" dirty="0" err="1"/>
              <a:t>inoxidable</a:t>
            </a:r>
            <a:r>
              <a:rPr lang="fr-FR" sz="2200" dirty="0"/>
              <a:t>.</a:t>
            </a:r>
            <a:endParaRPr lang="en-GB" sz="2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342" y="1995054"/>
            <a:ext cx="3610800" cy="1082093"/>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429000"/>
            <a:ext cx="3610800" cy="1082094"/>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995054"/>
            <a:ext cx="3610800" cy="1082094"/>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342" y="3429000"/>
            <a:ext cx="3610800" cy="1082094"/>
          </a:xfrm>
          <a:prstGeom prst="rect">
            <a:avLst/>
          </a:prstGeom>
          <a:ln>
            <a:solidFill>
              <a:schemeClr val="tx1"/>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342" y="4869160"/>
            <a:ext cx="3610800" cy="1082094"/>
          </a:xfrm>
          <a:prstGeom prst="rect">
            <a:avLst/>
          </a:prstGeom>
          <a:ln>
            <a:solidFill>
              <a:schemeClr val="tx1"/>
            </a:solidFill>
          </a:ln>
        </p:spPr>
      </p:pic>
    </p:spTree>
    <p:extLst>
      <p:ext uri="{BB962C8B-B14F-4D97-AF65-F5344CB8AC3E}">
        <p14:creationId xmlns:p14="http://schemas.microsoft.com/office/powerpoint/2010/main" val="315701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820472" y="6597352"/>
            <a:ext cx="3600000" cy="365125"/>
          </a:xfrm>
        </p:spPr>
        <p:txBody>
          <a:bodyPr/>
          <a:lstStyle/>
          <a:p>
            <a:fld id="{5AF66AA0-E37C-4065-8BE7-D4086C065B53}" type="slidenum">
              <a:rPr lang="fr-BE" smtClean="0"/>
              <a:t>9</a:t>
            </a:fld>
            <a:endParaRPr lang="fr-BE"/>
          </a:p>
        </p:txBody>
      </p:sp>
      <p:sp>
        <p:nvSpPr>
          <p:cNvPr id="5" name="Title 1"/>
          <p:cNvSpPr txBox="1">
            <a:spLocks/>
          </p:cNvSpPr>
          <p:nvPr/>
        </p:nvSpPr>
        <p:spPr>
          <a:xfrm>
            <a:off x="457200" y="116632"/>
            <a:ext cx="8229600" cy="576064"/>
          </a:xfrm>
          <a:prstGeom prst="rect">
            <a:avLst/>
          </a:prstGeom>
        </p:spPr>
        <p:txBody>
          <a:bodyP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fr-FR" sz="3200" dirty="0" err="1"/>
              <a:t>Estampados</a:t>
            </a:r>
            <a:r>
              <a:rPr lang="fr-FR" sz="3200" dirty="0"/>
              <a:t> Grabados</a:t>
            </a:r>
            <a:r>
              <a:rPr lang="fr-FR" sz="3200" baseline="50000" dirty="0"/>
              <a:t>4,5,7</a:t>
            </a:r>
            <a:endParaRPr lang="en-GB" sz="3200" dirty="0"/>
          </a:p>
        </p:txBody>
      </p:sp>
      <p:sp>
        <p:nvSpPr>
          <p:cNvPr id="6" name="Content Placeholder 4"/>
          <p:cNvSpPr txBox="1">
            <a:spLocks/>
          </p:cNvSpPr>
          <p:nvPr/>
        </p:nvSpPr>
        <p:spPr>
          <a:xfrm>
            <a:off x="457200" y="692696"/>
            <a:ext cx="8229600" cy="1659464"/>
          </a:xfrm>
          <a:prstGeom prst="rect">
            <a:avLst/>
          </a:prstGeom>
        </p:spPr>
        <p:txBody>
          <a:bodyPr>
            <a:noAutofit/>
          </a:bodyPr>
          <a:lstStyle>
            <a:lvl1pPr marL="342900" indent="-342900" algn="l" defTabSz="914400" rtl="0" eaLnBrk="1" latinLnBrk="0" hangingPunct="1">
              <a:spcBef>
                <a:spcPct val="20000"/>
              </a:spcBef>
              <a:buClr>
                <a:srgbClr val="969696"/>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6969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6969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fr-FR" sz="1600" dirty="0"/>
              <a:t>La </a:t>
            </a:r>
            <a:r>
              <a:rPr lang="fr-FR" sz="1600" dirty="0" err="1"/>
              <a:t>serigrafía</a:t>
            </a:r>
            <a:r>
              <a:rPr lang="fr-FR" sz="1600" dirty="0"/>
              <a:t>, </a:t>
            </a:r>
            <a:r>
              <a:rPr lang="fr-FR" sz="1600" dirty="0" err="1"/>
              <a:t>así</a:t>
            </a:r>
            <a:r>
              <a:rPr lang="fr-FR" sz="1600" dirty="0"/>
              <a:t> </a:t>
            </a:r>
            <a:r>
              <a:rPr lang="fr-FR" sz="1600" dirty="0" err="1"/>
              <a:t>como</a:t>
            </a:r>
            <a:r>
              <a:rPr lang="fr-FR" sz="1600" dirty="0"/>
              <a:t> </a:t>
            </a:r>
            <a:r>
              <a:rPr lang="fr-FR" sz="1600" dirty="0" err="1"/>
              <a:t>otros</a:t>
            </a:r>
            <a:r>
              <a:rPr lang="fr-FR" sz="1600" dirty="0"/>
              <a:t> </a:t>
            </a:r>
            <a:r>
              <a:rPr lang="fr-FR" sz="1600" dirty="0" err="1"/>
              <a:t>procesos</a:t>
            </a:r>
            <a:r>
              <a:rPr lang="fr-FR" sz="1600" dirty="0"/>
              <a:t> </a:t>
            </a:r>
            <a:r>
              <a:rPr lang="fr-FR" sz="1600" dirty="0" err="1"/>
              <a:t>fotoresistentes</a:t>
            </a:r>
            <a:r>
              <a:rPr lang="fr-FR" sz="1600" dirty="0"/>
              <a:t>, han </a:t>
            </a:r>
            <a:r>
              <a:rPr lang="fr-FR" sz="1600" dirty="0" err="1"/>
              <a:t>logrado</a:t>
            </a:r>
            <a:r>
              <a:rPr lang="fr-FR" sz="1600" dirty="0"/>
              <a:t> </a:t>
            </a:r>
            <a:r>
              <a:rPr lang="fr-FR" sz="1600" dirty="0" err="1"/>
              <a:t>transferir</a:t>
            </a:r>
            <a:r>
              <a:rPr lang="fr-FR" sz="1600" dirty="0"/>
              <a:t> </a:t>
            </a:r>
            <a:r>
              <a:rPr lang="fr-FR" sz="1600" dirty="0" err="1"/>
              <a:t>cualquier</a:t>
            </a:r>
            <a:r>
              <a:rPr lang="fr-FR" sz="1600" dirty="0"/>
              <a:t> </a:t>
            </a:r>
            <a:r>
              <a:rPr lang="fr-FR" sz="1600" dirty="0" err="1"/>
              <a:t>estampado</a:t>
            </a:r>
            <a:r>
              <a:rPr lang="fr-FR" sz="1600" dirty="0"/>
              <a:t> a la superficie </a:t>
            </a:r>
            <a:r>
              <a:rPr lang="fr-FR" sz="1600" dirty="0" err="1"/>
              <a:t>del</a:t>
            </a:r>
            <a:r>
              <a:rPr lang="fr-FR" sz="1600" dirty="0"/>
              <a:t> </a:t>
            </a:r>
            <a:r>
              <a:rPr lang="fr-FR" sz="1600" dirty="0" err="1"/>
              <a:t>acero</a:t>
            </a:r>
            <a:r>
              <a:rPr lang="fr-FR" sz="1600" dirty="0"/>
              <a:t> </a:t>
            </a:r>
            <a:r>
              <a:rPr lang="fr-FR" sz="1600" dirty="0" err="1"/>
              <a:t>inoxidable</a:t>
            </a:r>
            <a:r>
              <a:rPr lang="fr-FR" sz="1600" dirty="0"/>
              <a:t> , </a:t>
            </a:r>
            <a:r>
              <a:rPr lang="fr-FR" sz="1600" dirty="0" err="1"/>
              <a:t>cuya</a:t>
            </a:r>
            <a:r>
              <a:rPr lang="fr-FR" sz="1600" dirty="0"/>
              <a:t> superficie es </a:t>
            </a:r>
            <a:r>
              <a:rPr lang="fr-FR" sz="1600" dirty="0" err="1"/>
              <a:t>posteriormente</a:t>
            </a:r>
            <a:r>
              <a:rPr lang="fr-FR" sz="1600" dirty="0"/>
              <a:t> </a:t>
            </a:r>
            <a:r>
              <a:rPr lang="fr-FR" sz="1600" dirty="0" err="1"/>
              <a:t>tratada</a:t>
            </a:r>
            <a:r>
              <a:rPr lang="fr-FR" sz="1600" dirty="0"/>
              <a:t> con </a:t>
            </a:r>
            <a:r>
              <a:rPr lang="fr-FR" sz="1600" dirty="0" err="1"/>
              <a:t>ácido</a:t>
            </a:r>
            <a:r>
              <a:rPr lang="fr-FR" sz="1600" dirty="0"/>
              <a:t> para </a:t>
            </a:r>
            <a:r>
              <a:rPr lang="fr-FR" sz="1600" dirty="0" err="1"/>
              <a:t>revelar</a:t>
            </a:r>
            <a:r>
              <a:rPr lang="fr-FR" sz="1600" dirty="0"/>
              <a:t> el </a:t>
            </a:r>
            <a:r>
              <a:rPr lang="fr-FR" sz="1600" dirty="0" err="1"/>
              <a:t>grabado</a:t>
            </a:r>
            <a:r>
              <a:rPr lang="fr-FR" sz="1600" dirty="0"/>
              <a:t>.  Este </a:t>
            </a:r>
            <a:r>
              <a:rPr lang="fr-FR" sz="1600" dirty="0" err="1"/>
              <a:t>ácido</a:t>
            </a:r>
            <a:r>
              <a:rPr lang="fr-FR" sz="1600" dirty="0"/>
              <a:t> </a:t>
            </a:r>
            <a:r>
              <a:rPr lang="fr-FR" sz="1600" dirty="0" err="1"/>
              <a:t>consigue</a:t>
            </a:r>
            <a:r>
              <a:rPr lang="fr-FR" sz="1600" dirty="0"/>
              <a:t> </a:t>
            </a:r>
            <a:r>
              <a:rPr lang="fr-FR" sz="1600" dirty="0" err="1"/>
              <a:t>retirar</a:t>
            </a:r>
            <a:r>
              <a:rPr lang="fr-FR" sz="1600" dirty="0"/>
              <a:t> las </a:t>
            </a:r>
            <a:r>
              <a:rPr lang="fr-FR" sz="1600" dirty="0" err="1"/>
              <a:t>pequeñas</a:t>
            </a:r>
            <a:r>
              <a:rPr lang="fr-FR" sz="1600" dirty="0"/>
              <a:t> </a:t>
            </a:r>
            <a:r>
              <a:rPr lang="fr-FR" sz="1600" dirty="0" err="1"/>
              <a:t>cantidades</a:t>
            </a:r>
            <a:r>
              <a:rPr lang="fr-FR" sz="1600" dirty="0"/>
              <a:t> de </a:t>
            </a:r>
            <a:r>
              <a:rPr lang="fr-FR" sz="1600" dirty="0" err="1"/>
              <a:t>acero</a:t>
            </a:r>
            <a:r>
              <a:rPr lang="fr-FR" sz="1600" dirty="0"/>
              <a:t> que ha </a:t>
            </a:r>
            <a:r>
              <a:rPr lang="fr-FR" sz="1600" dirty="0" err="1"/>
              <a:t>dejado</a:t>
            </a:r>
            <a:r>
              <a:rPr lang="fr-FR" sz="1600" dirty="0"/>
              <a:t> el </a:t>
            </a:r>
            <a:r>
              <a:rPr lang="fr-FR" sz="1600" dirty="0" err="1"/>
              <a:t>marcado</a:t>
            </a:r>
            <a:r>
              <a:rPr lang="fr-FR" sz="1600" dirty="0"/>
              <a:t> en la superficie. Las superficies </a:t>
            </a:r>
            <a:r>
              <a:rPr lang="fr-FR" sz="1600" dirty="0" err="1"/>
              <a:t>grabadas</a:t>
            </a:r>
            <a:r>
              <a:rPr lang="fr-FR" sz="1600" dirty="0"/>
              <a:t>  </a:t>
            </a:r>
            <a:r>
              <a:rPr lang="fr-FR" sz="1600" dirty="0" err="1"/>
              <a:t>tienen</a:t>
            </a:r>
            <a:r>
              <a:rPr lang="fr-FR" sz="1600" dirty="0"/>
              <a:t> </a:t>
            </a:r>
            <a:r>
              <a:rPr lang="fr-FR" sz="1600" dirty="0" err="1"/>
              <a:t>una</a:t>
            </a:r>
            <a:r>
              <a:rPr lang="fr-FR" sz="1600" dirty="0"/>
              <a:t> superficie mate que contrasta de </a:t>
            </a:r>
            <a:r>
              <a:rPr lang="fr-FR" sz="1600" dirty="0" err="1"/>
              <a:t>manera</a:t>
            </a:r>
            <a:r>
              <a:rPr lang="fr-FR" sz="1600" dirty="0"/>
              <a:t> notable con </a:t>
            </a:r>
            <a:r>
              <a:rPr lang="fr-FR" sz="1600" dirty="0" err="1"/>
              <a:t>acabados</a:t>
            </a:r>
            <a:r>
              <a:rPr lang="fr-FR" sz="1600" dirty="0"/>
              <a:t> </a:t>
            </a:r>
            <a:r>
              <a:rPr lang="fr-FR" sz="1600" dirty="0" err="1"/>
              <a:t>pulidos</a:t>
            </a:r>
            <a:r>
              <a:rPr lang="fr-FR" sz="1600" dirty="0"/>
              <a:t> o </a:t>
            </a:r>
            <a:r>
              <a:rPr lang="fr-FR" sz="1600" dirty="0" err="1"/>
              <a:t>satinados</a:t>
            </a:r>
            <a:r>
              <a:rPr lang="fr-FR" sz="1600" dirty="0"/>
              <a:t> . El </a:t>
            </a:r>
            <a:r>
              <a:rPr lang="fr-FR" sz="1600" dirty="0" err="1"/>
              <a:t>proceso</a:t>
            </a:r>
            <a:r>
              <a:rPr lang="fr-FR" sz="1600" dirty="0"/>
              <a:t> de </a:t>
            </a:r>
            <a:r>
              <a:rPr lang="fr-FR" sz="1600" dirty="0" err="1"/>
              <a:t>electropulido</a:t>
            </a:r>
            <a:r>
              <a:rPr lang="fr-FR" sz="1600" dirty="0"/>
              <a:t> </a:t>
            </a:r>
            <a:r>
              <a:rPr lang="fr-FR" sz="1600" dirty="0" err="1"/>
              <a:t>puede</a:t>
            </a:r>
            <a:r>
              <a:rPr lang="fr-FR" sz="1600" dirty="0"/>
              <a:t> darse antes o </a:t>
            </a:r>
            <a:r>
              <a:rPr lang="fr-FR" sz="1600" dirty="0" err="1"/>
              <a:t>después</a:t>
            </a:r>
            <a:r>
              <a:rPr lang="fr-FR" sz="1600" dirty="0"/>
              <a:t> </a:t>
            </a:r>
            <a:r>
              <a:rPr lang="fr-FR" sz="1600" dirty="0" err="1"/>
              <a:t>del</a:t>
            </a:r>
            <a:r>
              <a:rPr lang="fr-FR" sz="1600" dirty="0"/>
              <a:t> </a:t>
            </a:r>
            <a:r>
              <a:rPr lang="fr-FR" sz="1600" dirty="0" err="1"/>
              <a:t>grabado</a:t>
            </a:r>
            <a:r>
              <a:rPr lang="fr-FR" sz="1600" dirty="0"/>
              <a:t>.</a:t>
            </a:r>
            <a:endParaRPr lang="en-GB"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629" y="2317777"/>
            <a:ext cx="3708000" cy="1111223"/>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29" y="3789039"/>
            <a:ext cx="3708000" cy="1111223"/>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29" y="5280113"/>
            <a:ext cx="3708000" cy="1111223"/>
          </a:xfrm>
          <a:prstGeom prst="rect">
            <a:avLst/>
          </a:prstGeom>
          <a:ln>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9701" y="3789039"/>
            <a:ext cx="3708000" cy="1111223"/>
          </a:xfrm>
          <a:prstGeom prst="rect">
            <a:avLst/>
          </a:prstGeom>
          <a:ln>
            <a:solidFill>
              <a:schemeClr val="tx1"/>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9701" y="2317777"/>
            <a:ext cx="3708000" cy="1111223"/>
          </a:xfrm>
          <a:prstGeom prst="rect">
            <a:avLst/>
          </a:prstGeom>
          <a:ln>
            <a:solidFill>
              <a:schemeClr val="tx1"/>
            </a:solidFill>
          </a:ln>
        </p:spPr>
      </p:pic>
    </p:spTree>
    <p:extLst>
      <p:ext uri="{BB962C8B-B14F-4D97-AF65-F5344CB8AC3E}">
        <p14:creationId xmlns:p14="http://schemas.microsoft.com/office/powerpoint/2010/main" val="970544082"/>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uthor0 xmlns="881f9a4a-1e84-4363-97d3-af7f29ebd3ad">B. Héritier</Author0>
    <_dlc_DocId xmlns="3dfe030f-86e3-486d-a025-350262647d2a">PRN3XTC2XKQ5-85-311</_dlc_DocId>
    <_dlc_DocIdUrl xmlns="3dfe030f-86e3-486d-a025-350262647d2a">
      <Url>http://extranet.worldstainless.org/LongProducts/_layouts/DocIdRedir.aspx?ID=PRN3XTC2XKQ5-85-311</Url>
      <Description>PRN3XTC2XKQ5-85-311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2D0D6FE189C0542B4393D301B5BCBA2" ma:contentTypeVersion="4" ma:contentTypeDescription="Create a new document." ma:contentTypeScope="" ma:versionID="b954f0568ed04812b7344e71fffd295f">
  <xsd:schema xmlns:xsd="http://www.w3.org/2001/XMLSchema" xmlns:xs="http://www.w3.org/2001/XMLSchema" xmlns:p="http://schemas.microsoft.com/office/2006/metadata/properties" xmlns:ns2="3dfe030f-86e3-486d-a025-350262647d2a" xmlns:ns3="881f9a4a-1e84-4363-97d3-af7f29ebd3ad" targetNamespace="http://schemas.microsoft.com/office/2006/metadata/properties" ma:root="true" ma:fieldsID="87fbf3ee06607a0c67a2946c3ff9f335" ns2:_="" ns3:_="">
    <xsd:import namespace="3dfe030f-86e3-486d-a025-350262647d2a"/>
    <xsd:import namespace="881f9a4a-1e84-4363-97d3-af7f29ebd3ad"/>
    <xsd:element name="properties">
      <xsd:complexType>
        <xsd:sequence>
          <xsd:element name="documentManagement">
            <xsd:complexType>
              <xsd:all>
                <xsd:element ref="ns2:_dlc_DocId" minOccurs="0"/>
                <xsd:element ref="ns2:_dlc_DocIdUrl" minOccurs="0"/>
                <xsd:element ref="ns2:_dlc_DocIdPersistId" minOccurs="0"/>
                <xsd:element ref="ns3: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e030f-86e3-486d-a025-350262647d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f9a4a-1e84-4363-97d3-af7f29ebd3ad" elementFormDefault="qualified">
    <xsd:import namespace="http://schemas.microsoft.com/office/2006/documentManagement/types"/>
    <xsd:import namespace="http://schemas.microsoft.com/office/infopath/2007/PartnerControls"/>
    <xsd:element name="Author0" ma:index="11" nillable="true" ma:displayName="Author" ma:description="Author"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B5DA5-622F-42A7-9912-7ADC177C4893}">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881f9a4a-1e84-4363-97d3-af7f29ebd3ad"/>
    <ds:schemaRef ds:uri="http://purl.org/dc/elements/1.1/"/>
    <ds:schemaRef ds:uri="3dfe030f-86e3-486d-a025-350262647d2a"/>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E445D7F-CCB3-4939-BDB0-32D59068C3C6}">
  <ds:schemaRefs>
    <ds:schemaRef ds:uri="http://schemas.microsoft.com/sharepoint/events"/>
  </ds:schemaRefs>
</ds:datastoreItem>
</file>

<file path=customXml/itemProps3.xml><?xml version="1.0" encoding="utf-8"?>
<ds:datastoreItem xmlns:ds="http://schemas.openxmlformats.org/officeDocument/2006/customXml" ds:itemID="{2A052ECF-EDEC-402B-89CC-975E0D7D6F34}">
  <ds:schemaRefs>
    <ds:schemaRef ds:uri="http://schemas.microsoft.com/sharepoint/v3/contenttype/forms"/>
  </ds:schemaRefs>
</ds:datastoreItem>
</file>

<file path=customXml/itemProps4.xml><?xml version="1.0" encoding="utf-8"?>
<ds:datastoreItem xmlns:ds="http://schemas.openxmlformats.org/officeDocument/2006/customXml" ds:itemID="{EE7912E9-C3D9-4B4D-A0EF-5F353D419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e030f-86e3-486d-a025-350262647d2a"/>
    <ds:schemaRef ds:uri="881f9a4a-1e84-4363-97d3-af7f29ebd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University Lectures Chapter 0 Contents</Template>
  <TotalTime>1805</TotalTime>
  <Words>1357</Words>
  <Application>Microsoft Office PowerPoint</Application>
  <PresentationFormat>On-screen Show (4:3)</PresentationFormat>
  <Paragraphs>189</Paragraphs>
  <Slides>27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3_Custom Design</vt:lpstr>
      <vt:lpstr>Material didáctico para docentes en  Arquitectura o Ingenieria Civil </vt:lpstr>
      <vt:lpstr>Contenidos</vt:lpstr>
      <vt:lpstr>1 – Acabados en acero inoxidable 1,2</vt:lpstr>
      <vt:lpstr>Acabados en frio Ex-mill 1,3 EN 10088-2 acabados en frio tabla 6 , con referencia orientativa a los valores de Ra tipicos</vt:lpstr>
      <vt:lpstr>Acabados más comunes</vt:lpstr>
      <vt:lpstr>Acabados especiales 1,3 EN 10088-2 acabados especiales tabla 6 , con referencia orientativa a los valores de Ra </vt:lpstr>
      <vt:lpstr>Acabados Emboss 4,5,7 Estos son algunos ejemplos ilustrativos de los acabados grabados emboss en una cara solo, clasificados como 2M en las normas. Existe una gran variedad de tipos de grabado disponible.</vt:lpstr>
      <vt:lpstr>PowerPoint Presentation</vt:lpstr>
      <vt:lpstr>PowerPoint Presentation</vt:lpstr>
      <vt:lpstr>Acabados patentados 4,5 Existen muchos acabados especificos y adaptados al cliente disponibles gracias a empresas especializadas  Algunos ejemplos se exponen a continuación:</vt:lpstr>
      <vt:lpstr>Electropulido 6</vt:lpstr>
      <vt:lpstr>Granallado 8 La apariencia puede verse alterada dependendiendo de los diferentes tipos de granalla empleados  bolas de vidrio (arriba) or vidrio con aristas (abajo)</vt:lpstr>
      <vt:lpstr>Los arquitectos usan cada día la paleta de diferentes acabados disponibles en acero inoxidable 7</vt:lpstr>
      <vt:lpstr>2 – Acabados Tridimensionales 9</vt:lpstr>
      <vt:lpstr>Grabados Emboss 9</vt:lpstr>
      <vt:lpstr>Formas irregulares9 (fluid forming)</vt:lpstr>
      <vt:lpstr>Chapa perforada 9</vt:lpstr>
      <vt:lpstr>Paneles de vidrio semitransparentes con chapa perforada 10</vt:lpstr>
      <vt:lpstr>Chapa Expandida</vt:lpstr>
      <vt:lpstr>Combinación de técnicas 11</vt:lpstr>
      <vt:lpstr>3 – Tejidos de Malla</vt:lpstr>
      <vt:lpstr>Malla Estandar 12-14</vt:lpstr>
      <vt:lpstr>Ejemplo de decoración con malla de acero inoxidable</vt:lpstr>
      <vt:lpstr>Decoración exterior con malla de acero inoxidable</vt:lpstr>
      <vt:lpstr>Tejido de malla con LEDs 13</vt:lpstr>
      <vt:lpstr>4 – Referencias bibliográficas y fuentes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Acabados superficiales</dc:title>
  <dc:creator>Bernard</dc:creator>
  <cp:keywords>acero inoxidable, material didactico, arquitectura, ingenieria civil</cp:keywords>
  <cp:lastModifiedBy>Jo Claes</cp:lastModifiedBy>
  <cp:revision>297</cp:revision>
  <dcterms:created xsi:type="dcterms:W3CDTF">2013-01-31T08:32:33Z</dcterms:created>
  <dcterms:modified xsi:type="dcterms:W3CDTF">2020-01-31T09:50:16Z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0x010100D2D0D6FE189C0542B4393D301B5BCBA2</vt:lpwstr>
  </property>
  <property fmtid="{D5CDD505-2E9C-101B-9397-08002B2CF9AE}" pid="3" name="_dlc_DocIdItemGuid">
    <vt:lpwstr>818a9027-242e-4be1-b20f-717c3cbb17e0</vt:lpwstr>
  </property>
  <property fmtid="{D5CDD505-2E9C-101B-9397-08002B2CF9AE}" pid="4" name="Order">
    <vt:r8>31100</vt:r8>
  </property>
</Properties>
</file>